
<file path=[Content_Types].xml><?xml version="1.0" encoding="utf-8"?>
<Types xmlns="http://schemas.openxmlformats.org/package/2006/content-types">
  <Default Extension="bin" ContentType="application/vnd.openxmlformats-officedocument.oleObject"/>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73" r:id="rId2"/>
  </p:sldMasterIdLst>
  <p:notesMasterIdLst>
    <p:notesMasterId r:id="rId210"/>
  </p:notesMasterIdLst>
  <p:handoutMasterIdLst>
    <p:handoutMasterId r:id="rId211"/>
  </p:handoutMasterIdLst>
  <p:sldIdLst>
    <p:sldId id="723" r:id="rId3"/>
    <p:sldId id="724" r:id="rId4"/>
    <p:sldId id="725" r:id="rId5"/>
    <p:sldId id="726" r:id="rId6"/>
    <p:sldId id="727" r:id="rId7"/>
    <p:sldId id="728" r:id="rId8"/>
    <p:sldId id="729" r:id="rId9"/>
    <p:sldId id="730" r:id="rId10"/>
    <p:sldId id="731" r:id="rId11"/>
    <p:sldId id="732" r:id="rId12"/>
    <p:sldId id="733" r:id="rId13"/>
    <p:sldId id="734" r:id="rId14"/>
    <p:sldId id="735" r:id="rId15"/>
    <p:sldId id="736" r:id="rId16"/>
    <p:sldId id="737" r:id="rId17"/>
    <p:sldId id="738" r:id="rId18"/>
    <p:sldId id="739" r:id="rId19"/>
    <p:sldId id="740" r:id="rId20"/>
    <p:sldId id="741" r:id="rId21"/>
    <p:sldId id="742" r:id="rId22"/>
    <p:sldId id="743" r:id="rId23"/>
    <p:sldId id="744" r:id="rId24"/>
    <p:sldId id="745" r:id="rId25"/>
    <p:sldId id="746" r:id="rId26"/>
    <p:sldId id="747" r:id="rId27"/>
    <p:sldId id="748" r:id="rId28"/>
    <p:sldId id="749" r:id="rId29"/>
    <p:sldId id="750" r:id="rId30"/>
    <p:sldId id="751" r:id="rId31"/>
    <p:sldId id="752" r:id="rId32"/>
    <p:sldId id="753" r:id="rId33"/>
    <p:sldId id="754" r:id="rId34"/>
    <p:sldId id="755" r:id="rId35"/>
    <p:sldId id="756" r:id="rId36"/>
    <p:sldId id="757" r:id="rId37"/>
    <p:sldId id="661" r:id="rId38"/>
    <p:sldId id="662" r:id="rId39"/>
    <p:sldId id="663" r:id="rId40"/>
    <p:sldId id="664" r:id="rId41"/>
    <p:sldId id="665" r:id="rId42"/>
    <p:sldId id="666" r:id="rId43"/>
    <p:sldId id="667" r:id="rId44"/>
    <p:sldId id="668" r:id="rId45"/>
    <p:sldId id="669" r:id="rId46"/>
    <p:sldId id="670" r:id="rId47"/>
    <p:sldId id="671" r:id="rId48"/>
    <p:sldId id="672" r:id="rId49"/>
    <p:sldId id="673" r:id="rId50"/>
    <p:sldId id="674" r:id="rId51"/>
    <p:sldId id="675" r:id="rId52"/>
    <p:sldId id="676" r:id="rId53"/>
    <p:sldId id="677" r:id="rId54"/>
    <p:sldId id="678" r:id="rId55"/>
    <p:sldId id="679" r:id="rId56"/>
    <p:sldId id="680" r:id="rId57"/>
    <p:sldId id="681" r:id="rId58"/>
    <p:sldId id="682" r:id="rId59"/>
    <p:sldId id="683" r:id="rId60"/>
    <p:sldId id="684" r:id="rId61"/>
    <p:sldId id="685" r:id="rId62"/>
    <p:sldId id="686" r:id="rId63"/>
    <p:sldId id="687" r:id="rId64"/>
    <p:sldId id="688" r:id="rId65"/>
    <p:sldId id="689" r:id="rId66"/>
    <p:sldId id="690" r:id="rId67"/>
    <p:sldId id="691" r:id="rId68"/>
    <p:sldId id="692" r:id="rId69"/>
    <p:sldId id="693" r:id="rId70"/>
    <p:sldId id="694" r:id="rId71"/>
    <p:sldId id="695" r:id="rId72"/>
    <p:sldId id="696" r:id="rId73"/>
    <p:sldId id="698" r:id="rId74"/>
    <p:sldId id="699" r:id="rId75"/>
    <p:sldId id="700" r:id="rId76"/>
    <p:sldId id="701" r:id="rId77"/>
    <p:sldId id="702" r:id="rId78"/>
    <p:sldId id="703" r:id="rId79"/>
    <p:sldId id="704" r:id="rId80"/>
    <p:sldId id="705" r:id="rId81"/>
    <p:sldId id="706" r:id="rId82"/>
    <p:sldId id="707" r:id="rId83"/>
    <p:sldId id="708" r:id="rId84"/>
    <p:sldId id="709" r:id="rId85"/>
    <p:sldId id="710" r:id="rId86"/>
    <p:sldId id="711" r:id="rId87"/>
    <p:sldId id="712" r:id="rId88"/>
    <p:sldId id="713" r:id="rId89"/>
    <p:sldId id="714" r:id="rId90"/>
    <p:sldId id="715" r:id="rId91"/>
    <p:sldId id="716" r:id="rId92"/>
    <p:sldId id="717" r:id="rId93"/>
    <p:sldId id="718" r:id="rId94"/>
    <p:sldId id="720" r:id="rId95"/>
    <p:sldId id="284" r:id="rId96"/>
    <p:sldId id="285" r:id="rId97"/>
    <p:sldId id="286" r:id="rId98"/>
    <p:sldId id="287" r:id="rId99"/>
    <p:sldId id="288" r:id="rId100"/>
    <p:sldId id="290" r:id="rId101"/>
    <p:sldId id="311" r:id="rId102"/>
    <p:sldId id="314" r:id="rId103"/>
    <p:sldId id="315" r:id="rId104"/>
    <p:sldId id="316" r:id="rId105"/>
    <p:sldId id="317" r:id="rId106"/>
    <p:sldId id="318" r:id="rId107"/>
    <p:sldId id="380" r:id="rId108"/>
    <p:sldId id="381" r:id="rId109"/>
    <p:sldId id="382" r:id="rId110"/>
    <p:sldId id="383" r:id="rId111"/>
    <p:sldId id="384" r:id="rId112"/>
    <p:sldId id="385" r:id="rId113"/>
    <p:sldId id="386" r:id="rId114"/>
    <p:sldId id="387" r:id="rId115"/>
    <p:sldId id="392" r:id="rId116"/>
    <p:sldId id="393" r:id="rId117"/>
    <p:sldId id="388" r:id="rId118"/>
    <p:sldId id="389" r:id="rId119"/>
    <p:sldId id="390" r:id="rId120"/>
    <p:sldId id="391" r:id="rId121"/>
    <p:sldId id="394" r:id="rId122"/>
    <p:sldId id="395" r:id="rId123"/>
    <p:sldId id="396" r:id="rId124"/>
    <p:sldId id="397" r:id="rId125"/>
    <p:sldId id="398" r:id="rId126"/>
    <p:sldId id="399" r:id="rId127"/>
    <p:sldId id="400" r:id="rId128"/>
    <p:sldId id="401" r:id="rId129"/>
    <p:sldId id="402" r:id="rId130"/>
    <p:sldId id="403" r:id="rId131"/>
    <p:sldId id="404" r:id="rId132"/>
    <p:sldId id="405" r:id="rId133"/>
    <p:sldId id="406" r:id="rId134"/>
    <p:sldId id="407" r:id="rId135"/>
    <p:sldId id="408" r:id="rId136"/>
    <p:sldId id="480" r:id="rId137"/>
    <p:sldId id="409" r:id="rId138"/>
    <p:sldId id="410" r:id="rId139"/>
    <p:sldId id="411" r:id="rId140"/>
    <p:sldId id="412" r:id="rId141"/>
    <p:sldId id="413" r:id="rId142"/>
    <p:sldId id="414" r:id="rId143"/>
    <p:sldId id="415" r:id="rId144"/>
    <p:sldId id="416" r:id="rId145"/>
    <p:sldId id="417" r:id="rId146"/>
    <p:sldId id="418" r:id="rId147"/>
    <p:sldId id="419" r:id="rId148"/>
    <p:sldId id="420" r:id="rId149"/>
    <p:sldId id="421" r:id="rId150"/>
    <p:sldId id="422" r:id="rId151"/>
    <p:sldId id="423" r:id="rId152"/>
    <p:sldId id="424" r:id="rId153"/>
    <p:sldId id="425" r:id="rId154"/>
    <p:sldId id="426" r:id="rId155"/>
    <p:sldId id="427" r:id="rId156"/>
    <p:sldId id="428" r:id="rId157"/>
    <p:sldId id="429" r:id="rId158"/>
    <p:sldId id="430" r:id="rId159"/>
    <p:sldId id="431" r:id="rId160"/>
    <p:sldId id="481" r:id="rId161"/>
    <p:sldId id="433" r:id="rId162"/>
    <p:sldId id="434" r:id="rId163"/>
    <p:sldId id="435" r:id="rId164"/>
    <p:sldId id="436" r:id="rId165"/>
    <p:sldId id="437" r:id="rId166"/>
    <p:sldId id="438" r:id="rId167"/>
    <p:sldId id="439" r:id="rId168"/>
    <p:sldId id="440" r:id="rId169"/>
    <p:sldId id="441" r:id="rId170"/>
    <p:sldId id="442" r:id="rId171"/>
    <p:sldId id="443" r:id="rId172"/>
    <p:sldId id="444" r:id="rId173"/>
    <p:sldId id="445" r:id="rId174"/>
    <p:sldId id="446" r:id="rId175"/>
    <p:sldId id="447" r:id="rId176"/>
    <p:sldId id="448" r:id="rId177"/>
    <p:sldId id="449" r:id="rId178"/>
    <p:sldId id="450" r:id="rId179"/>
    <p:sldId id="451" r:id="rId180"/>
    <p:sldId id="452" r:id="rId181"/>
    <p:sldId id="453" r:id="rId182"/>
    <p:sldId id="454" r:id="rId183"/>
    <p:sldId id="455" r:id="rId184"/>
    <p:sldId id="456" r:id="rId185"/>
    <p:sldId id="457" r:id="rId186"/>
    <p:sldId id="458" r:id="rId187"/>
    <p:sldId id="459" r:id="rId188"/>
    <p:sldId id="460" r:id="rId189"/>
    <p:sldId id="461" r:id="rId190"/>
    <p:sldId id="462" r:id="rId191"/>
    <p:sldId id="463" r:id="rId192"/>
    <p:sldId id="464" r:id="rId193"/>
    <p:sldId id="465" r:id="rId194"/>
    <p:sldId id="466" r:id="rId195"/>
    <p:sldId id="467" r:id="rId196"/>
    <p:sldId id="468" r:id="rId197"/>
    <p:sldId id="469" r:id="rId198"/>
    <p:sldId id="470" r:id="rId199"/>
    <p:sldId id="471" r:id="rId200"/>
    <p:sldId id="472" r:id="rId201"/>
    <p:sldId id="473" r:id="rId202"/>
    <p:sldId id="787" r:id="rId203"/>
    <p:sldId id="788" r:id="rId204"/>
    <p:sldId id="474" r:id="rId205"/>
    <p:sldId id="476" r:id="rId206"/>
    <p:sldId id="477" r:id="rId207"/>
    <p:sldId id="478" r:id="rId208"/>
    <p:sldId id="479" r:id="rId209"/>
  </p:sldIdLst>
  <p:sldSz cx="9144000" cy="6858000" type="screen4x3"/>
  <p:notesSz cx="7010400" cy="9296400"/>
  <p:embeddedFontLst>
    <p:embeddedFont>
      <p:font typeface="Book Antiqua" pitchFamily="18" charset="0"/>
      <p:regular r:id="rId212"/>
      <p:bold r:id="rId213"/>
      <p:italic r:id="rId214"/>
      <p:boldItalic r:id="rId215"/>
    </p:embeddedFont>
    <p:embeddedFont>
      <p:font typeface="Wingdings 2" pitchFamily="18" charset="2"/>
      <p:regular r:id="rId216"/>
    </p:embeddedFont>
    <p:embeddedFont>
      <p:font typeface="Constantia" pitchFamily="18" charset="0"/>
      <p:regular r:id="rId217"/>
      <p:bold r:id="rId218"/>
      <p:italic r:id="rId219"/>
      <p:boldItalic r:id="rId220"/>
    </p:embeddedFont>
    <p:embeddedFont>
      <p:font typeface="Cambria" pitchFamily="18" charset="0"/>
      <p:regular r:id="rId221"/>
      <p:bold r:id="rId222"/>
      <p:italic r:id="rId223"/>
      <p:boldItalic r:id="rId224"/>
    </p:embeddedFont>
    <p:embeddedFont>
      <p:font typeface="Comic Sans MS" pitchFamily="66" charset="0"/>
      <p:regular r:id="rId225"/>
      <p:bold r:id="rId226"/>
      <p:italic r:id="rId227"/>
      <p:boldItalic r:id="rId228"/>
    </p:embeddedFont>
    <p:embeddedFont>
      <p:font typeface="Cambria Math" pitchFamily="18" charset="0"/>
      <p:regular r:id="rId229"/>
    </p:embeddedFont>
    <p:embeddedFont>
      <p:font typeface="Calibri" pitchFamily="34" charset="0"/>
      <p:regular r:id="rId230"/>
      <p:bold r:id="rId231"/>
      <p:italic r:id="rId232"/>
      <p:boldItalic r:id="rId233"/>
    </p:embeddedFont>
    <p:embeddedFont>
      <p:font typeface="Gill Sans MT" pitchFamily="34" charset="0"/>
      <p:regular r:id="rId234"/>
      <p:bold r:id="rId235"/>
      <p:italic r:id="rId236"/>
      <p:boldItalic r:id="rId237"/>
    </p:embeddedFont>
    <p:embeddedFont>
      <p:font typeface="Tahoma" pitchFamily="34" charset="0"/>
      <p:regular r:id="rId238"/>
      <p:bold r:id="rId239"/>
    </p:embeddedFont>
    <p:embeddedFont>
      <p:font typeface="ＭＳ Ｐゴシック" pitchFamily="34" charset="-128"/>
      <p:regular r:id="rId2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7" autoAdjust="0"/>
    <p:restoredTop sz="94660"/>
  </p:normalViewPr>
  <p:slideViewPr>
    <p:cSldViewPr>
      <p:cViewPr varScale="1">
        <p:scale>
          <a:sx n="96" d="100"/>
          <a:sy n="96" d="100"/>
        </p:scale>
        <p:origin x="-1090" y="-8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font" Target="fonts/font15.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font" Target="fonts/font5.fntdata"/><Relationship Id="rId237" Type="http://schemas.openxmlformats.org/officeDocument/2006/relationships/font" Target="fonts/font26.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font" Target="fonts/font16.fntdata"/><Relationship Id="rId201" Type="http://schemas.openxmlformats.org/officeDocument/2006/relationships/slide" Target="slides/slide199.xml"/><Relationship Id="rId222" Type="http://schemas.openxmlformats.org/officeDocument/2006/relationships/font" Target="fonts/font11.fntdata"/><Relationship Id="rId243"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217"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font" Target="fonts/font1.fntdata"/><Relationship Id="rId233" Type="http://schemas.openxmlformats.org/officeDocument/2006/relationships/font" Target="fonts/font22.fntdata"/><Relationship Id="rId238" Type="http://schemas.openxmlformats.org/officeDocument/2006/relationships/font" Target="fonts/font27.fntdata"/><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font" Target="fonts/font12.fntdata"/><Relationship Id="rId228" Type="http://schemas.openxmlformats.org/officeDocument/2006/relationships/font" Target="fonts/font17.fntdata"/><Relationship Id="rId244"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font" Target="fonts/font2.fntdata"/><Relationship Id="rId218" Type="http://schemas.openxmlformats.org/officeDocument/2006/relationships/font" Target="fonts/font7.fntdata"/><Relationship Id="rId234" Type="http://schemas.openxmlformats.org/officeDocument/2006/relationships/font" Target="fonts/font23.fntdata"/><Relationship Id="rId239" Type="http://schemas.openxmlformats.org/officeDocument/2006/relationships/font" Target="fonts/font2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font" Target="fonts/font18.fntdata"/><Relationship Id="rId19" Type="http://schemas.openxmlformats.org/officeDocument/2006/relationships/slide" Target="slides/slide17.xml"/><Relationship Id="rId224" Type="http://schemas.openxmlformats.org/officeDocument/2006/relationships/font" Target="fonts/font13.fntdata"/><Relationship Id="rId240" Type="http://schemas.openxmlformats.org/officeDocument/2006/relationships/font" Target="fonts/font29.fntdata"/><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font" Target="fonts/font8.fntdata"/><Relationship Id="rId3" Type="http://schemas.openxmlformats.org/officeDocument/2006/relationships/slide" Target="slides/slide1.xml"/><Relationship Id="rId214" Type="http://schemas.openxmlformats.org/officeDocument/2006/relationships/font" Target="fonts/font3.fntdata"/><Relationship Id="rId230" Type="http://schemas.openxmlformats.org/officeDocument/2006/relationships/font" Target="fonts/font19.fntdata"/><Relationship Id="rId235" Type="http://schemas.openxmlformats.org/officeDocument/2006/relationships/font" Target="fonts/font24.fntdata"/><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font" Target="fonts/font9.fntdata"/><Relationship Id="rId225" Type="http://schemas.openxmlformats.org/officeDocument/2006/relationships/font" Target="fonts/font14.fntdata"/><Relationship Id="rId241"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notesMaster" Target="notesMasters/notesMaster1.xml"/><Relationship Id="rId215" Type="http://schemas.openxmlformats.org/officeDocument/2006/relationships/font" Target="fonts/font4.fntdata"/><Relationship Id="rId236" Type="http://schemas.openxmlformats.org/officeDocument/2006/relationships/font" Target="fonts/font25.fntdata"/><Relationship Id="rId26" Type="http://schemas.openxmlformats.org/officeDocument/2006/relationships/slide" Target="slides/slide24.xml"/><Relationship Id="rId231" Type="http://schemas.openxmlformats.org/officeDocument/2006/relationships/font" Target="fonts/font20.fntdata"/><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font" Target="fonts/font10.fntdata"/><Relationship Id="rId242" Type="http://schemas.openxmlformats.org/officeDocument/2006/relationships/viewProps" Target="view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handoutMaster" Target="handoutMasters/handoutMaster1.xml"/><Relationship Id="rId232" Type="http://schemas.openxmlformats.org/officeDocument/2006/relationships/font" Target="fonts/font21.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6" rIns="93172" bIns="46586" rtlCol="0"/>
          <a:lstStyle>
            <a:lvl1pPr algn="r">
              <a:defRPr sz="1300"/>
            </a:lvl1pPr>
          </a:lstStyle>
          <a:p>
            <a:fld id="{C0FEF7AE-0C30-4EA7-B74D-470A9C33048D}" type="datetimeFigureOut">
              <a:rPr lang="en-US" smtClean="0"/>
              <a:pPr/>
              <a:t>6/30/2020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300"/>
            </a:lvl1pPr>
          </a:lstStyle>
          <a:p>
            <a:fld id="{E3901582-F5A8-41ED-8946-57B4D8BFA973}" type="slidenum">
              <a:rPr lang="en-US" smtClean="0"/>
              <a:pPr/>
              <a:t>‹#›</a:t>
            </a:fld>
            <a:endParaRPr lang="en-US"/>
          </a:p>
        </p:txBody>
      </p:sp>
    </p:spTree>
    <p:extLst>
      <p:ext uri="{BB962C8B-B14F-4D97-AF65-F5344CB8AC3E}">
        <p14:creationId xmlns:p14="http://schemas.microsoft.com/office/powerpoint/2010/main" val="64574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10106763-8029-41BC-9E70-E644A94F0E80}" type="datetimeFigureOut">
              <a:rPr lang="en-US" smtClean="0"/>
              <a:pPr/>
              <a:t>6/30/2020</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A56D6F1B-26ED-417A-B5D8-8AED7AD37922}" type="slidenum">
              <a:rPr lang="en-US" smtClean="0"/>
              <a:pPr/>
              <a:t>‹#›</a:t>
            </a:fld>
            <a:endParaRPr lang="en-US"/>
          </a:p>
        </p:txBody>
      </p:sp>
    </p:spTree>
    <p:extLst>
      <p:ext uri="{BB962C8B-B14F-4D97-AF65-F5344CB8AC3E}">
        <p14:creationId xmlns:p14="http://schemas.microsoft.com/office/powerpoint/2010/main" val="4139860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22</a:t>
            </a:fld>
            <a:endParaRPr lang="en-US"/>
          </a:p>
        </p:txBody>
      </p:sp>
    </p:spTree>
    <p:extLst>
      <p:ext uri="{BB962C8B-B14F-4D97-AF65-F5344CB8AC3E}">
        <p14:creationId xmlns:p14="http://schemas.microsoft.com/office/powerpoint/2010/main" val="3305156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064D222-E6AD-4EA2-A530-43B5CB26277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027775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7B8743-4B1B-4145-AD7C-002EF71637D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032045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98CA62D-884F-4435-BA2B-96FCF0F2FCA6}"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268051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0CA20B5-421E-411E-AFE7-22B29221B79A}"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848261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7015D11-4465-4494-9C08-6A62856165A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51110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40A06FB-4810-4BA1-956A-88BE332D117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946141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7AE20DB-65D9-43C0-B55A-286DA82D8A71}"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63566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37</a:t>
            </a:fld>
            <a:endParaRPr lang="en-US"/>
          </a:p>
        </p:txBody>
      </p:sp>
    </p:spTree>
    <p:extLst>
      <p:ext uri="{BB962C8B-B14F-4D97-AF65-F5344CB8AC3E}">
        <p14:creationId xmlns:p14="http://schemas.microsoft.com/office/powerpoint/2010/main" val="830039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876B2B-4BAF-43E6-B118-D588ADE20786}" type="slidenum">
              <a:rPr lang="en-US" smtClean="0"/>
              <a:pPr/>
              <a:t>41</a:t>
            </a:fld>
            <a:endParaRPr lang="en-US"/>
          </a:p>
        </p:txBody>
      </p:sp>
    </p:spTree>
    <p:extLst>
      <p:ext uri="{BB962C8B-B14F-4D97-AF65-F5344CB8AC3E}">
        <p14:creationId xmlns:p14="http://schemas.microsoft.com/office/powerpoint/2010/main" val="2852781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42</a:t>
            </a:fld>
            <a:endParaRPr lang="en-US"/>
          </a:p>
        </p:txBody>
      </p:sp>
    </p:spTree>
    <p:extLst>
      <p:ext uri="{BB962C8B-B14F-4D97-AF65-F5344CB8AC3E}">
        <p14:creationId xmlns:p14="http://schemas.microsoft.com/office/powerpoint/2010/main" val="2879405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6B134D-0EB3-42CB-9322-AA3697381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37353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6B134D-0EB3-42CB-9322-AA3697381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4105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D492C26-79E8-4B00-BB55-CCA17390066F}"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40589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F2BE8AA-E309-4A96-A987-524DA9204868}"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279854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E02585B-E3CA-42FF-9457-7311F40F4D9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4102860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3D15220D-0BB5-4C71-B862-812B075D02FE}" type="datetimeFigureOut">
              <a:rPr lang="en-US" smtClean="0"/>
              <a:pPr/>
              <a:t>6/30/2020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696200" cy="1143000"/>
          </a:xfrm>
        </p:spPr>
        <p:txBody>
          <a:bodyPr/>
          <a:lstStyle/>
          <a:p>
            <a:r>
              <a:rPr lang="en-US"/>
              <a:t>Click to edit Master title style</a:t>
            </a:r>
          </a:p>
        </p:txBody>
      </p:sp>
      <p:sp>
        <p:nvSpPr>
          <p:cNvPr id="3" name="Table Placeholder 2"/>
          <p:cNvSpPr>
            <a:spLocks noGrp="1"/>
          </p:cNvSpPr>
          <p:nvPr>
            <p:ph type="tbl" idx="1"/>
          </p:nvPr>
        </p:nvSpPr>
        <p:spPr>
          <a:xfrm>
            <a:off x="762000" y="1905000"/>
            <a:ext cx="7696200" cy="40386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DC61D8A-221F-41B0-A7CB-D9079A05AC00}" type="slidenum">
              <a:rPr kumimoji="0" lang="en-US" altLang="en-US" sz="1200" b="0" i="0" u="none" strike="noStrike" kern="1200" cap="none" spc="0" normalizeH="0" baseline="0" noProof="0">
                <a:ln>
                  <a:noFill/>
                </a:ln>
                <a:solidFill>
                  <a:srgbClr val="04617B">
                    <a:shade val="90000"/>
                  </a:srgbClr>
                </a:solidFill>
                <a:effectLst/>
                <a:uLnTx/>
                <a:uFillTx/>
                <a:latin typeface="Constant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Tree>
    <p:extLst>
      <p:ext uri="{BB962C8B-B14F-4D97-AF65-F5344CB8AC3E}">
        <p14:creationId xmlns:p14="http://schemas.microsoft.com/office/powerpoint/2010/main" val="1743288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743F53F6-B523-C44E-B4C1-FCBC5EB649F5}" type="slidenum">
              <a:rPr lang="en-US"/>
              <a:pPr>
                <a:defRPr/>
              </a:pPr>
              <a:t>‹#›</a:t>
            </a:fld>
            <a:endParaRPr lang="en-US"/>
          </a:p>
        </p:txBody>
      </p:sp>
    </p:spTree>
    <p:extLst>
      <p:ext uri="{BB962C8B-B14F-4D97-AF65-F5344CB8AC3E}">
        <p14:creationId xmlns:p14="http://schemas.microsoft.com/office/powerpoint/2010/main" val="1523157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D498B073-F070-8F40-A264-45FE158B6770}" type="slidenum">
              <a:rPr lang="en-US"/>
              <a:pPr>
                <a:defRPr/>
              </a:pPr>
              <a:t>‹#›</a:t>
            </a:fld>
            <a:endParaRPr lang="en-US"/>
          </a:p>
        </p:txBody>
      </p:sp>
    </p:spTree>
    <p:extLst>
      <p:ext uri="{BB962C8B-B14F-4D97-AF65-F5344CB8AC3E}">
        <p14:creationId xmlns:p14="http://schemas.microsoft.com/office/powerpoint/2010/main" val="2209729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A5E2E980-7D79-7040-B5D8-18DB884801CE}" type="slidenum">
              <a:rPr lang="en-US"/>
              <a:pPr>
                <a:defRPr/>
              </a:pPr>
              <a:t>‹#›</a:t>
            </a:fld>
            <a:endParaRPr lang="en-US"/>
          </a:p>
        </p:txBody>
      </p:sp>
    </p:spTree>
    <p:extLst>
      <p:ext uri="{BB962C8B-B14F-4D97-AF65-F5344CB8AC3E}">
        <p14:creationId xmlns:p14="http://schemas.microsoft.com/office/powerpoint/2010/main" val="10098172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F735F25A-B97A-024B-B408-E1A4C1DF4143}" type="slidenum">
              <a:rPr lang="en-US"/>
              <a:pPr>
                <a:defRPr/>
              </a:pPr>
              <a:t>‹#›</a:t>
            </a:fld>
            <a:endParaRPr lang="en-US"/>
          </a:p>
        </p:txBody>
      </p:sp>
    </p:spTree>
    <p:extLst>
      <p:ext uri="{BB962C8B-B14F-4D97-AF65-F5344CB8AC3E}">
        <p14:creationId xmlns:p14="http://schemas.microsoft.com/office/powerpoint/2010/main" val="126062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Footer Placeholder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9" name="Slide Number Placeholder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DD8B96B1-2EDF-B64A-A4F1-BB54A74ACDCF}" type="slidenum">
              <a:rPr lang="en-US"/>
              <a:pPr>
                <a:defRPr/>
              </a:pPr>
              <a:t>‹#›</a:t>
            </a:fld>
            <a:endParaRPr lang="en-US"/>
          </a:p>
        </p:txBody>
      </p:sp>
    </p:spTree>
    <p:extLst>
      <p:ext uri="{BB962C8B-B14F-4D97-AF65-F5344CB8AC3E}">
        <p14:creationId xmlns:p14="http://schemas.microsoft.com/office/powerpoint/2010/main" val="2021933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5"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0DCF9BDD-CFA9-4940-A134-4E3EBF4AC9F4}" type="slidenum">
              <a:rPr lang="en-US"/>
              <a:pPr>
                <a:defRPr/>
              </a:pPr>
              <a:t>‹#›</a:t>
            </a:fld>
            <a:endParaRPr lang="en-US"/>
          </a:p>
        </p:txBody>
      </p:sp>
    </p:spTree>
    <p:extLst>
      <p:ext uri="{BB962C8B-B14F-4D97-AF65-F5344CB8AC3E}">
        <p14:creationId xmlns:p14="http://schemas.microsoft.com/office/powerpoint/2010/main" val="461285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4"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7EFC9773-7379-5049-A6C9-0C8EEEC5C544}" type="slidenum">
              <a:rPr lang="en-US"/>
              <a:pPr>
                <a:defRPr/>
              </a:pPr>
              <a:t>‹#›</a:t>
            </a:fld>
            <a:endParaRPr lang="en-US"/>
          </a:p>
        </p:txBody>
      </p:sp>
    </p:spTree>
    <p:extLst>
      <p:ext uri="{BB962C8B-B14F-4D97-AF65-F5344CB8AC3E}">
        <p14:creationId xmlns:p14="http://schemas.microsoft.com/office/powerpoint/2010/main" val="2716657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A514D338-4107-944C-9C9F-B78F8039FA74}" type="slidenum">
              <a:rPr lang="en-US"/>
              <a:pPr>
                <a:defRPr/>
              </a:pPr>
              <a:t>‹#›</a:t>
            </a:fld>
            <a:endParaRPr lang="en-US"/>
          </a:p>
        </p:txBody>
      </p:sp>
    </p:spTree>
    <p:extLst>
      <p:ext uri="{BB962C8B-B14F-4D97-AF65-F5344CB8AC3E}">
        <p14:creationId xmlns:p14="http://schemas.microsoft.com/office/powerpoint/2010/main" val="1098004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EFD97474-BCA4-8B48-AA21-40B47D81E853}" type="slidenum">
              <a:rPr lang="en-US"/>
              <a:pPr>
                <a:defRPr/>
              </a:pPr>
              <a:t>‹#›</a:t>
            </a:fld>
            <a:endParaRPr lang="en-US"/>
          </a:p>
        </p:txBody>
      </p:sp>
    </p:spTree>
    <p:extLst>
      <p:ext uri="{BB962C8B-B14F-4D97-AF65-F5344CB8AC3E}">
        <p14:creationId xmlns:p14="http://schemas.microsoft.com/office/powerpoint/2010/main" val="21606939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38D61CF4-3907-BD48-A0AD-B97C00B711EA}" type="slidenum">
              <a:rPr lang="en-US"/>
              <a:pPr>
                <a:defRPr/>
              </a:pPr>
              <a:t>‹#›</a:t>
            </a:fld>
            <a:endParaRPr lang="en-US"/>
          </a:p>
        </p:txBody>
      </p:sp>
    </p:spTree>
    <p:extLst>
      <p:ext uri="{BB962C8B-B14F-4D97-AF65-F5344CB8AC3E}">
        <p14:creationId xmlns:p14="http://schemas.microsoft.com/office/powerpoint/2010/main" val="37846577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4E5268B6-BFED-754B-A245-6D16E75F0749}" type="slidenum">
              <a:rPr lang="en-US"/>
              <a:pPr>
                <a:defRPr/>
              </a:pPr>
              <a:t>‹#›</a:t>
            </a:fld>
            <a:endParaRPr lang="en-US"/>
          </a:p>
        </p:txBody>
      </p:sp>
    </p:spTree>
    <p:extLst>
      <p:ext uri="{BB962C8B-B14F-4D97-AF65-F5344CB8AC3E}">
        <p14:creationId xmlns:p14="http://schemas.microsoft.com/office/powerpoint/2010/main" val="40758875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EC0F1923-A596-1A47-A249-877B26CCB952}" type="slidenum">
              <a:rPr lang="en-US"/>
              <a:pPr>
                <a:defRPr/>
              </a:pPr>
              <a:t>‹#›</a:t>
            </a:fld>
            <a:endParaRPr lang="en-US"/>
          </a:p>
        </p:txBody>
      </p:sp>
    </p:spTree>
    <p:extLst>
      <p:ext uri="{BB962C8B-B14F-4D97-AF65-F5344CB8AC3E}">
        <p14:creationId xmlns:p14="http://schemas.microsoft.com/office/powerpoint/2010/main" val="2420448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D15220D-0BB5-4C71-B862-812B075D02FE}" type="datetimeFigureOut">
              <a:rPr lang="en-US" smtClean="0"/>
              <a:pPr/>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6/30/2020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D15220D-0BB5-4C71-B862-812B075D02FE}" type="datetimeFigureOut">
              <a:rPr lang="en-US" smtClean="0"/>
              <a:pPr/>
              <a:t>6/30/2020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3D15220D-0BB5-4C71-B862-812B075D02FE}" type="datetimeFigureOut">
              <a:rPr lang="en-US" smtClean="0"/>
              <a:pPr/>
              <a:t>6/30/2020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5220D-0BB5-4C71-B862-812B075D02FE}" type="datetimeFigureOut">
              <a:rPr lang="en-US" smtClean="0"/>
              <a:pPr/>
              <a:t>6/30/2020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6/30/2020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D15220D-0BB5-4C71-B862-812B075D02FE}" type="datetimeFigureOut">
              <a:rPr lang="en-US" smtClean="0"/>
              <a:pPr/>
              <a:t>6/30/2020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15220D-0BB5-4C71-B862-812B075D02FE}" type="datetimeFigureOut">
              <a:rPr lang="en-US" smtClean="0"/>
              <a:pPr/>
              <a:t>6/30/2020</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charset="0"/>
              </a:defRPr>
            </a:lvl1pPr>
          </a:lstStyle>
          <a:p>
            <a:pPr>
              <a:defRPr/>
            </a:pPr>
            <a:endParaRPr lang="en-US"/>
          </a:p>
        </p:txBody>
      </p:sp>
    </p:spTree>
    <p:extLst>
      <p:ext uri="{BB962C8B-B14F-4D97-AF65-F5344CB8AC3E}">
        <p14:creationId xmlns:p14="http://schemas.microsoft.com/office/powerpoint/2010/main" val="255330324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400">
          <a:solidFill>
            <a:srgbClr val="000099"/>
          </a:solidFill>
          <a:latin typeface="Gill Sans MT" pitchFamily="34" charset="0"/>
        </a:defRPr>
      </a:lvl6pPr>
      <a:lvl7pPr marL="914400" algn="l" rtl="0" eaLnBrk="0" fontAlgn="base" hangingPunct="0">
        <a:spcBef>
          <a:spcPct val="0"/>
        </a:spcBef>
        <a:spcAft>
          <a:spcPct val="0"/>
        </a:spcAft>
        <a:defRPr sz="4400">
          <a:solidFill>
            <a:srgbClr val="000099"/>
          </a:solidFill>
          <a:latin typeface="Gill Sans MT" pitchFamily="34" charset="0"/>
        </a:defRPr>
      </a:lvl7pPr>
      <a:lvl8pPr marL="1371600" algn="l" rtl="0" eaLnBrk="0" fontAlgn="base" hangingPunct="0">
        <a:spcBef>
          <a:spcPct val="0"/>
        </a:spcBef>
        <a:spcAft>
          <a:spcPct val="0"/>
        </a:spcAft>
        <a:defRPr sz="4400">
          <a:solidFill>
            <a:srgbClr val="000099"/>
          </a:solidFill>
          <a:latin typeface="Gill Sans MT" pitchFamily="34" charset="0"/>
        </a:defRPr>
      </a:lvl8pPr>
      <a:lvl9pPr marL="1828800" algn="l" rtl="0" eaLnBrk="0" fontAlgn="base" hangingPunct="0">
        <a:spcBef>
          <a:spcPct val="0"/>
        </a:spcBef>
        <a:spcAft>
          <a:spcPct val="0"/>
        </a:spcAft>
        <a:defRPr sz="4400">
          <a:solidFill>
            <a:srgbClr val="000099"/>
          </a:solidFill>
          <a:latin typeface="Gill Sans MT" pitchFamily="34" charset="0"/>
        </a:defRPr>
      </a:lvl9pPr>
    </p:titleStyle>
    <p:body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9.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jpeg"/></Relationships>
</file>

<file path=ppt/slides/_rels/slide1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jpe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8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9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9.xml"/></Relationships>
</file>

<file path=ppt/slides/_rels/slide2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3.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3.wmf"/></Relationships>
</file>

<file path=ppt/slides/_rels/slide7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www.mersenne.org/"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0.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7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Relations</a:t>
            </a:r>
          </a:p>
        </p:txBody>
      </p:sp>
      <p:sp>
        <p:nvSpPr>
          <p:cNvPr id="3" name="Subtitle 2"/>
          <p:cNvSpPr>
            <a:spLocks noGrp="1"/>
          </p:cNvSpPr>
          <p:nvPr>
            <p:ph type="subTitle" idx="1"/>
          </p:nvPr>
        </p:nvSpPr>
        <p:spPr/>
        <p:txBody>
          <a:bodyPr/>
          <a:lstStyle/>
          <a:p>
            <a:pPr algn="ctr"/>
            <a:r>
              <a:rPr lang="en-US" dirty="0"/>
              <a:t>Chapter 9</a:t>
            </a:r>
          </a:p>
        </p:txBody>
      </p:sp>
      <p:sp>
        <p:nvSpPr>
          <p:cNvPr id="4" name="TextBox 3"/>
          <p:cNvSpPr txBox="1"/>
          <p:nvPr/>
        </p:nvSpPr>
        <p:spPr>
          <a:xfrm rot="10800000" flipV="1">
            <a:off x="5257800" y="3670013"/>
            <a:ext cx="3581400" cy="584775"/>
          </a:xfrm>
          <a:prstGeom prst="rect">
            <a:avLst/>
          </a:prstGeom>
          <a:noFill/>
        </p:spPr>
        <p:txBody>
          <a:bodyPr wrap="square" rtlCol="0">
            <a:spAutoFit/>
          </a:bodyPr>
          <a:lstStyle/>
          <a:p>
            <a:r>
              <a:rPr lang="en-US" sz="3200" dirty="0"/>
              <a:t>Mr. SHOAIB RAZA</a:t>
            </a:r>
          </a:p>
        </p:txBody>
      </p:sp>
    </p:spTree>
    <p:extLst>
      <p:ext uri="{BB962C8B-B14F-4D97-AF65-F5344CB8AC3E}">
        <p14:creationId xmlns:p14="http://schemas.microsoft.com/office/powerpoint/2010/main" val="140015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Relations</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a:t>
            </a:r>
            <a:r>
              <a:rPr lang="en-US" i="1" dirty="0"/>
              <a:t>R</a:t>
            </a:r>
            <a:r>
              <a:rPr lang="en-US" dirty="0"/>
              <a:t> is </a:t>
            </a:r>
            <a:r>
              <a:rPr lang="en-US" i="1" dirty="0"/>
              <a:t>symmetric</a:t>
            </a:r>
            <a:r>
              <a:rPr lang="en-US" dirty="0"/>
              <a:t> </a:t>
            </a:r>
            <a:r>
              <a:rPr lang="en-US" dirty="0" err="1"/>
              <a:t>iff</a:t>
            </a:r>
            <a:r>
              <a:rPr lang="en-US" dirty="0"/>
              <a:t> (</a:t>
            </a:r>
            <a:r>
              <a:rPr lang="en-US" i="1" dirty="0" err="1"/>
              <a:t>b,a</a:t>
            </a:r>
            <a:r>
              <a:rPr lang="en-US" dirty="0"/>
              <a:t>)</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R </a:t>
            </a:r>
            <a:r>
              <a:rPr lang="en-US" dirty="0">
                <a:ea typeface="Cambria Math"/>
              </a:rPr>
              <a:t>whenever (</a:t>
            </a:r>
            <a:r>
              <a:rPr lang="en-US" i="1" dirty="0" err="1">
                <a:ea typeface="Cambria Math"/>
              </a:rPr>
              <a:t>a,b</a:t>
            </a:r>
            <a:r>
              <a:rPr lang="en-US" dirty="0">
                <a:ea typeface="Cambria Math"/>
              </a:rPr>
              <a:t>)</a:t>
            </a:r>
            <a:r>
              <a:rPr lang="en-US" i="1"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R </a:t>
            </a:r>
            <a:r>
              <a:rPr lang="en-US" dirty="0">
                <a:ea typeface="Cambria Math"/>
              </a:rPr>
              <a:t>for all </a:t>
            </a:r>
            <a:r>
              <a:rPr lang="en-US" i="1" dirty="0" err="1">
                <a:ea typeface="Cambria Math"/>
              </a:rPr>
              <a:t>a,b</a:t>
            </a:r>
            <a:r>
              <a:rPr lang="en-US"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dirty="0">
                <a:ea typeface="Cambria Math"/>
              </a:rPr>
              <a:t> Written symbolically, </a:t>
            </a:r>
            <a:r>
              <a:rPr lang="en-US" i="1" dirty="0">
                <a:ea typeface="Cambria Math"/>
              </a:rPr>
              <a:t>R</a:t>
            </a:r>
            <a:r>
              <a:rPr lang="en-US" dirty="0">
                <a:ea typeface="Cambria Math"/>
              </a:rPr>
              <a:t> is symmetric if and only if </a:t>
            </a:r>
            <a:endParaRPr lang="en-US" i="1" dirty="0">
              <a:ea typeface="Cambria Math"/>
            </a:endParaRPr>
          </a:p>
          <a:p>
            <a:pPr lvl="1">
              <a:buNone/>
            </a:pPr>
            <a:r>
              <a:rPr lang="en-US" dirty="0">
                <a:latin typeface="Cambria Math"/>
                <a:ea typeface="Cambria Math"/>
              </a:rPr>
              <a:t>       ∀</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ea typeface="Cambria Math"/>
              </a:rPr>
              <a:t>y</a:t>
            </a:r>
            <a:r>
              <a:rPr lang="en-US" dirty="0" err="1">
                <a:ea typeface="Cambria Math"/>
              </a:rPr>
              <a:t>,</a:t>
            </a:r>
            <a:r>
              <a:rPr lang="en-US" i="1" dirty="0" err="1">
                <a:ea typeface="Cambria Math"/>
              </a:rPr>
              <a:t>x</a:t>
            </a:r>
            <a:r>
              <a:rPr lang="en-US" dirty="0">
                <a:latin typeface="Cambria Math"/>
                <a:ea typeface="Cambria Math"/>
              </a:rPr>
              <a:t>) ∊ </a:t>
            </a:r>
            <a:r>
              <a:rPr lang="en-US" i="1" dirty="0">
                <a:ea typeface="Cambria Math"/>
              </a:rPr>
              <a:t>R</a:t>
            </a:r>
            <a:r>
              <a:rPr lang="en-US" dirty="0">
                <a:latin typeface="Cambria Math"/>
                <a:ea typeface="Cambria Math"/>
              </a:rPr>
              <a:t>]</a:t>
            </a:r>
          </a:p>
          <a:p>
            <a:pPr>
              <a:buNone/>
            </a:pPr>
            <a:r>
              <a:rPr lang="en-US" b="1" dirty="0">
                <a:ea typeface="Cambria Math"/>
              </a:rPr>
              <a:t>   Example</a:t>
            </a:r>
            <a:r>
              <a:rPr lang="en-US" dirty="0">
                <a:ea typeface="Cambria Math"/>
              </a:rPr>
              <a:t>: The following relations  on the integers are symmetric:</a:t>
            </a:r>
          </a:p>
          <a:p>
            <a:pPr lvl="1">
              <a:buNone/>
            </a:pPr>
            <a:r>
              <a:rPr lang="en-US" i="1" dirty="0"/>
              <a:t>R</a:t>
            </a:r>
            <a:r>
              <a:rPr lang="en-US" baseline="-25000" dirty="0">
                <a:latin typeface="Cambria Math" pitchFamily="18" charset="0"/>
                <a:ea typeface="Cambria Math" pitchFamily="18" charset="0"/>
              </a:rPr>
              <a:t>3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or</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4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6 </a:t>
            </a:r>
            <a:r>
              <a:rPr lang="en-US" dirty="0"/>
              <a:t>= {(</a:t>
            </a:r>
            <a:r>
              <a:rPr lang="en-US" i="1" dirty="0" err="1"/>
              <a:t>a</a:t>
            </a:r>
            <a:r>
              <a:rPr lang="en-US" dirty="0" err="1"/>
              <a:t>,</a:t>
            </a:r>
            <a:r>
              <a:rPr lang="en-US" i="1" dirty="0" err="1"/>
              <a:t>b</a:t>
            </a:r>
            <a:r>
              <a:rPr lang="en-US" dirty="0"/>
              <a:t>) | </a:t>
            </a:r>
            <a:r>
              <a:rPr lang="en-US" i="1" dirty="0"/>
              <a:t>a</a:t>
            </a:r>
            <a:r>
              <a:rPr lang="en-US" dirty="0"/>
              <a:t> + </a:t>
            </a:r>
            <a:r>
              <a:rPr lang="en-US" i="1" dirty="0"/>
              <a:t>b</a:t>
            </a:r>
            <a:r>
              <a:rPr lang="en-US" dirty="0"/>
              <a:t> </a:t>
            </a:r>
            <a:r>
              <a:rPr lang="en-US" dirty="0">
                <a:latin typeface="Cambria Math"/>
                <a:ea typeface="Cambria Math"/>
              </a:rPr>
              <a:t>≤ 3}.</a:t>
            </a:r>
          </a:p>
          <a:p>
            <a:pPr lvl="1">
              <a:buNone/>
            </a:pPr>
            <a:r>
              <a:rPr lang="en-US" dirty="0">
                <a:latin typeface="Cambria Math"/>
                <a:ea typeface="Cambria Math"/>
              </a:rPr>
              <a:t>The following are not symmetric:</a:t>
            </a:r>
          </a:p>
          <a:p>
            <a:pPr lvl="1">
              <a:buNone/>
            </a:pPr>
            <a:r>
              <a:rPr lang="en-US" i="1" dirty="0"/>
              <a:t>R</a:t>
            </a:r>
            <a:r>
              <a:rPr lang="en-US" baseline="-25000" dirty="0">
                <a:latin typeface="Cambria Math" pitchFamily="18" charset="0"/>
                <a:ea typeface="Cambria Math" pitchFamily="18" charset="0"/>
              </a:rPr>
              <a:t>1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 (note that 3 ≤ 4, but 4 ≰ 3),</a:t>
            </a:r>
          </a:p>
          <a:p>
            <a:pPr lvl="1">
              <a:buNone/>
            </a:pPr>
            <a:r>
              <a:rPr lang="en-US" i="1" dirty="0"/>
              <a:t>R</a:t>
            </a:r>
            <a:r>
              <a:rPr lang="en-US" baseline="-25000" dirty="0">
                <a:latin typeface="Cambria Math" pitchFamily="18" charset="0"/>
                <a:ea typeface="Cambria Math" pitchFamily="18" charset="0"/>
              </a:rPr>
              <a:t>2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&gt; </a:t>
            </a:r>
            <a:r>
              <a:rPr lang="en-US" i="1" dirty="0">
                <a:latin typeface="Cambria Math"/>
                <a:ea typeface="Cambria Math"/>
              </a:rPr>
              <a:t>b</a:t>
            </a:r>
            <a:r>
              <a:rPr lang="en-US" dirty="0">
                <a:latin typeface="Cambria Math"/>
                <a:ea typeface="Cambria Math"/>
              </a:rPr>
              <a:t>}  (note that 4 &gt; 3, but 3 ≯ 4),</a:t>
            </a:r>
          </a:p>
          <a:p>
            <a:pPr lvl="1">
              <a:buNone/>
            </a:pPr>
            <a:r>
              <a:rPr lang="en-US" i="1" dirty="0"/>
              <a:t>R</a:t>
            </a:r>
            <a:r>
              <a:rPr lang="en-US" baseline="-25000" dirty="0">
                <a:latin typeface="Cambria Math" pitchFamily="18" charset="0"/>
                <a:ea typeface="Cambria Math" pitchFamily="18" charset="0"/>
              </a:rPr>
              <a:t>5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+ 1} (note that 4 = 3 + 1, but 3 ≠4 + 1).</a:t>
            </a: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a:buNone/>
            </a:pPr>
            <a:endParaRPr lang="en-US" dirty="0">
              <a:ea typeface="Cambria Math"/>
            </a:endParaRPr>
          </a:p>
          <a:p>
            <a:pPr lvl="1">
              <a:buNone/>
            </a:pPr>
            <a:endParaRPr lang="en-US" dirty="0"/>
          </a:p>
        </p:txBody>
      </p:sp>
    </p:spTree>
    <p:extLst>
      <p:ext uri="{BB962C8B-B14F-4D97-AF65-F5344CB8AC3E}">
        <p14:creationId xmlns:p14="http://schemas.microsoft.com/office/powerpoint/2010/main" val="11314110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197" y="1143001"/>
            <a:ext cx="8607607" cy="4648200"/>
          </a:xfrm>
        </p:spPr>
      </p:pic>
    </p:spTree>
    <p:extLst>
      <p:ext uri="{BB962C8B-B14F-4D97-AF65-F5344CB8AC3E}">
        <p14:creationId xmlns:p14="http://schemas.microsoft.com/office/powerpoint/2010/main" val="3292719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a:latin typeface="TimesNewRoman" charset="-128"/>
              </a:rPr>
              <a:t>The RSA Algorithm</a:t>
            </a:r>
          </a:p>
        </p:txBody>
      </p:sp>
      <p:sp>
        <p:nvSpPr>
          <p:cNvPr id="84995" name="Rectangle 3"/>
          <p:cNvSpPr>
            <a:spLocks noGrp="1" noChangeArrowheads="1"/>
          </p:cNvSpPr>
          <p:nvPr>
            <p:ph idx="1"/>
          </p:nvPr>
        </p:nvSpPr>
        <p:spPr/>
        <p:txBody>
          <a:bodyPr>
            <a:normAutofit/>
          </a:bodyPr>
          <a:lstStyle/>
          <a:p>
            <a:pPr>
              <a:lnSpc>
                <a:spcPct val="90000"/>
              </a:lnSpc>
              <a:buFontTx/>
              <a:buNone/>
            </a:pPr>
            <a:r>
              <a:rPr lang="en-US" altLang="en-US" sz="2800" dirty="0"/>
              <a:t>To generate a key pair:</a:t>
            </a:r>
          </a:p>
          <a:p>
            <a:pPr>
              <a:lnSpc>
                <a:spcPct val="90000"/>
              </a:lnSpc>
              <a:buFontTx/>
              <a:buNone/>
            </a:pPr>
            <a:r>
              <a:rPr lang="en-US" altLang="en-US" sz="2800" dirty="0"/>
              <a:t>– Pick large primes p and q (do not disclose them)</a:t>
            </a:r>
          </a:p>
          <a:p>
            <a:pPr>
              <a:lnSpc>
                <a:spcPct val="90000"/>
              </a:lnSpc>
              <a:buFontTx/>
              <a:buNone/>
            </a:pPr>
            <a:r>
              <a:rPr lang="en-US" altLang="en-US" sz="2800" dirty="0"/>
              <a:t>– Let n = p*q </a:t>
            </a:r>
          </a:p>
          <a:p>
            <a:pPr>
              <a:lnSpc>
                <a:spcPct val="90000"/>
              </a:lnSpc>
              <a:buFontTx/>
              <a:buNone/>
            </a:pPr>
            <a:r>
              <a:rPr lang="en-US" altLang="en-US" sz="2800" dirty="0"/>
              <a:t>– For the public key, choose e that is relatively prime to ø(n)=(p-1)(q-1).</a:t>
            </a:r>
          </a:p>
          <a:p>
            <a:pPr>
              <a:lnSpc>
                <a:spcPct val="90000"/>
              </a:lnSpc>
              <a:buFontTx/>
              <a:buNone/>
            </a:pPr>
            <a:r>
              <a:rPr lang="en-US" altLang="en-US" sz="2800" dirty="0"/>
              <a:t>public key = &lt;</a:t>
            </a:r>
            <a:r>
              <a:rPr lang="en-US" altLang="en-US" sz="2800" dirty="0" err="1"/>
              <a:t>e,n</a:t>
            </a:r>
            <a:r>
              <a:rPr lang="en-US" altLang="en-US" sz="2800" dirty="0"/>
              <a:t>&gt;</a:t>
            </a:r>
          </a:p>
          <a:p>
            <a:pPr>
              <a:lnSpc>
                <a:spcPct val="90000"/>
              </a:lnSpc>
              <a:buFontTx/>
              <a:buNone/>
            </a:pPr>
            <a:r>
              <a:rPr lang="en-US" altLang="en-US" sz="2800" dirty="0"/>
              <a:t>– For private key, find d that is the multiplicative inverse of e mod ø(n), i.e., e*d</a:t>
            </a:r>
          </a:p>
        </p:txBody>
      </p:sp>
      <p:sp>
        <p:nvSpPr>
          <p:cNvPr id="6" name="Slide Number Placeholder 5"/>
          <p:cNvSpPr>
            <a:spLocks noGrp="1"/>
          </p:cNvSpPr>
          <p:nvPr>
            <p:ph type="sldNum" sz="quarter" idx="12"/>
          </p:nvPr>
        </p:nvSpPr>
        <p:spPr/>
        <p:txBody>
          <a:bodyPr/>
          <a:lstStyle/>
          <a:p>
            <a:fld id="{871EDFA3-5106-4772-9C66-B4419B786D99}" type="slidenum">
              <a:rPr lang="en-US" altLang="en-US"/>
              <a:pPr/>
              <a:t>101</a:t>
            </a:fld>
            <a:endParaRPr lang="en-US" altLang="en-US"/>
          </a:p>
        </p:txBody>
      </p:sp>
    </p:spTree>
    <p:extLst>
      <p:ext uri="{BB962C8B-B14F-4D97-AF65-F5344CB8AC3E}">
        <p14:creationId xmlns:p14="http://schemas.microsoft.com/office/powerpoint/2010/main" val="18063529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solidFill>
            <a:srgbClr val="FBA9A3"/>
          </a:solidFill>
        </p:spPr>
        <p:txBody>
          <a:bodyPr/>
          <a:lstStyle/>
          <a:p>
            <a:r>
              <a:rPr lang="en-US" altLang="en-US"/>
              <a:t>Using RSA</a:t>
            </a:r>
          </a:p>
        </p:txBody>
      </p:sp>
      <p:sp>
        <p:nvSpPr>
          <p:cNvPr id="86019" name="Rectangle 3"/>
          <p:cNvSpPr>
            <a:spLocks noGrp="1" noChangeArrowheads="1"/>
          </p:cNvSpPr>
          <p:nvPr>
            <p:ph idx="1"/>
          </p:nvPr>
        </p:nvSpPr>
        <p:spPr>
          <a:ln>
            <a:solidFill>
              <a:schemeClr val="tx1"/>
            </a:solidFill>
            <a:miter lim="800000"/>
            <a:headEnd/>
            <a:tailEnd/>
          </a:ln>
        </p:spPr>
        <p:txBody>
          <a:bodyPr>
            <a:normAutofit/>
          </a:bodyPr>
          <a:lstStyle/>
          <a:p>
            <a:pPr>
              <a:buFontTx/>
              <a:buNone/>
            </a:pPr>
            <a:r>
              <a:rPr lang="en-US" altLang="en-US" sz="2800" dirty="0"/>
              <a:t>Given </a:t>
            </a:r>
            <a:r>
              <a:rPr lang="en-US" altLang="en-US" sz="2800" dirty="0" err="1"/>
              <a:t>pubKey</a:t>
            </a:r>
            <a:r>
              <a:rPr lang="en-US" altLang="en-US" sz="2800" dirty="0"/>
              <a:t> = &lt;e, n&gt; and </a:t>
            </a:r>
            <a:r>
              <a:rPr lang="en-US" altLang="en-US" sz="2800" dirty="0" err="1"/>
              <a:t>privKey</a:t>
            </a:r>
            <a:r>
              <a:rPr lang="en-US" altLang="en-US" sz="2800" dirty="0"/>
              <a:t> = &lt;d, n&gt;</a:t>
            </a:r>
          </a:p>
          <a:p>
            <a:pPr>
              <a:buFontTx/>
              <a:buNone/>
            </a:pPr>
            <a:r>
              <a:rPr lang="en-US" altLang="en-US" sz="2800" dirty="0"/>
              <a:t>If Message = m</a:t>
            </a:r>
          </a:p>
          <a:p>
            <a:pPr>
              <a:buFontTx/>
              <a:buNone/>
            </a:pPr>
            <a:r>
              <a:rPr lang="en-US" altLang="en-US" sz="2800" dirty="0"/>
              <a:t>Then: </a:t>
            </a:r>
          </a:p>
          <a:p>
            <a:pPr>
              <a:buFontTx/>
              <a:buNone/>
            </a:pPr>
            <a:r>
              <a:rPr lang="en-US" altLang="en-US" sz="2800" dirty="0"/>
              <a:t>encryption: c = m</a:t>
            </a:r>
            <a:r>
              <a:rPr lang="en-US" altLang="en-US" sz="2800" baseline="30000" dirty="0"/>
              <a:t>e</a:t>
            </a:r>
            <a:r>
              <a:rPr lang="en-US" altLang="en-US" sz="2800" dirty="0"/>
              <a:t> mod n, m &lt; n</a:t>
            </a:r>
          </a:p>
          <a:p>
            <a:pPr>
              <a:buFontTx/>
              <a:buNone/>
            </a:pPr>
            <a:r>
              <a:rPr lang="en-US" altLang="en-US" sz="2800" dirty="0"/>
              <a:t>decryption: m = c</a:t>
            </a:r>
            <a:r>
              <a:rPr lang="en-US" altLang="en-US" sz="2800" baseline="30000" dirty="0"/>
              <a:t>d</a:t>
            </a:r>
            <a:r>
              <a:rPr lang="en-US" altLang="en-US" sz="2800" dirty="0"/>
              <a:t> mod n</a:t>
            </a:r>
          </a:p>
          <a:p>
            <a:pPr>
              <a:buFontTx/>
              <a:buNone/>
            </a:pPr>
            <a:r>
              <a:rPr lang="en-US" altLang="en-US" sz="2800" dirty="0"/>
              <a:t>signature: s = md mod n, m &lt; n</a:t>
            </a:r>
          </a:p>
          <a:p>
            <a:pPr>
              <a:buFontTx/>
              <a:buNone/>
            </a:pPr>
            <a:r>
              <a:rPr lang="en-US" altLang="en-US" sz="2800" dirty="0"/>
              <a:t>verification: m = se mod n</a:t>
            </a:r>
            <a:endParaRPr lang="en-US" altLang="en-US" sz="1800" dirty="0"/>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1230A84F-87D5-47A0-9758-5630CA6D8F3B}" type="slidenum">
              <a:rPr lang="en-US" altLang="en-US"/>
              <a:pPr/>
              <a:t>102</a:t>
            </a:fld>
            <a:endParaRPr lang="en-US" altLang="en-US"/>
          </a:p>
        </p:txBody>
      </p:sp>
    </p:spTree>
    <p:extLst>
      <p:ext uri="{BB962C8B-B14F-4D97-AF65-F5344CB8AC3E}">
        <p14:creationId xmlns:p14="http://schemas.microsoft.com/office/powerpoint/2010/main" val="29182529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solidFill>
            <a:srgbClr val="FBA9A3"/>
          </a:solidFill>
        </p:spPr>
        <p:txBody>
          <a:bodyPr/>
          <a:lstStyle/>
          <a:p>
            <a:r>
              <a:rPr lang="en-US" altLang="en-US"/>
              <a:t>Example of RSA (1)</a:t>
            </a:r>
          </a:p>
        </p:txBody>
      </p:sp>
      <p:sp>
        <p:nvSpPr>
          <p:cNvPr id="87043" name="Rectangle 3"/>
          <p:cNvSpPr>
            <a:spLocks noGrp="1" noChangeArrowheads="1"/>
          </p:cNvSpPr>
          <p:nvPr>
            <p:ph idx="1"/>
          </p:nvPr>
        </p:nvSpPr>
        <p:spPr/>
        <p:txBody>
          <a:bodyPr>
            <a:noAutofit/>
          </a:bodyPr>
          <a:lstStyle/>
          <a:p>
            <a:pPr>
              <a:lnSpc>
                <a:spcPct val="90000"/>
              </a:lnSpc>
              <a:buFontTx/>
              <a:buNone/>
            </a:pPr>
            <a:r>
              <a:rPr lang="en-US" altLang="en-US" sz="2400" dirty="0"/>
              <a:t>Choose p = 7 and q = 17.</a:t>
            </a:r>
          </a:p>
          <a:p>
            <a:pPr>
              <a:lnSpc>
                <a:spcPct val="90000"/>
              </a:lnSpc>
              <a:buFontTx/>
              <a:buNone/>
            </a:pPr>
            <a:r>
              <a:rPr lang="en-US" altLang="en-US" sz="2400" dirty="0"/>
              <a:t>Compute n = p*q= 119.</a:t>
            </a:r>
          </a:p>
          <a:p>
            <a:pPr>
              <a:lnSpc>
                <a:spcPct val="90000"/>
              </a:lnSpc>
              <a:buFontTx/>
              <a:buNone/>
            </a:pPr>
            <a:r>
              <a:rPr lang="en-US" altLang="en-US" sz="2400" dirty="0"/>
              <a:t>Compute f(n)=(p-1)(q-1)=96.</a:t>
            </a:r>
          </a:p>
          <a:p>
            <a:pPr>
              <a:lnSpc>
                <a:spcPct val="90000"/>
              </a:lnSpc>
              <a:buFontTx/>
              <a:buNone/>
            </a:pPr>
            <a:r>
              <a:rPr lang="en-US" altLang="en-US" sz="2400" dirty="0"/>
              <a:t>Select e = 5, (a relatively prime to f(n).)</a:t>
            </a:r>
          </a:p>
          <a:p>
            <a:pPr>
              <a:lnSpc>
                <a:spcPct val="90000"/>
              </a:lnSpc>
              <a:buFontTx/>
              <a:buNone/>
            </a:pPr>
            <a:r>
              <a:rPr lang="en-US" altLang="en-US" sz="2400" dirty="0"/>
              <a:t>Compute d = _77_such that e*d=1 mod f(n).</a:t>
            </a:r>
          </a:p>
          <a:p>
            <a:pPr>
              <a:lnSpc>
                <a:spcPct val="90000"/>
              </a:lnSpc>
              <a:buFontTx/>
              <a:buNone/>
            </a:pPr>
            <a:r>
              <a:rPr lang="en-US" altLang="en-US" sz="2400" dirty="0"/>
              <a:t>• Public key: &lt;5,119&gt;</a:t>
            </a:r>
          </a:p>
          <a:p>
            <a:pPr>
              <a:lnSpc>
                <a:spcPct val="90000"/>
              </a:lnSpc>
              <a:buFontTx/>
              <a:buNone/>
            </a:pPr>
            <a:r>
              <a:rPr lang="en-US" altLang="en-US" sz="2400" dirty="0"/>
              <a:t>• Private key: &lt;77,119&gt;</a:t>
            </a:r>
          </a:p>
          <a:p>
            <a:pPr>
              <a:lnSpc>
                <a:spcPct val="90000"/>
              </a:lnSpc>
              <a:buFontTx/>
              <a:buNone/>
            </a:pPr>
            <a:r>
              <a:rPr lang="en-US" altLang="en-US" sz="2400" dirty="0"/>
              <a:t>• Message = 19</a:t>
            </a:r>
          </a:p>
          <a:p>
            <a:pPr>
              <a:lnSpc>
                <a:spcPct val="90000"/>
              </a:lnSpc>
              <a:buFontTx/>
              <a:buNone/>
            </a:pPr>
            <a:r>
              <a:rPr lang="en-US" altLang="en-US" sz="2400" dirty="0"/>
              <a:t>• Encryption: 19</a:t>
            </a:r>
            <a:r>
              <a:rPr lang="en-US" altLang="en-US" sz="2400" baseline="30000" dirty="0"/>
              <a:t>5</a:t>
            </a:r>
            <a:r>
              <a:rPr lang="en-US" altLang="en-US" sz="2400" dirty="0"/>
              <a:t> mod 119 = 66</a:t>
            </a:r>
          </a:p>
          <a:p>
            <a:pPr>
              <a:lnSpc>
                <a:spcPct val="90000"/>
              </a:lnSpc>
              <a:buFontTx/>
              <a:buNone/>
            </a:pPr>
            <a:r>
              <a:rPr lang="en-US" altLang="en-US" sz="2400" dirty="0"/>
              <a:t>• Decryption: 66</a:t>
            </a:r>
            <a:r>
              <a:rPr lang="en-US" altLang="en-US" sz="2400" baseline="30000" dirty="0"/>
              <a:t>77</a:t>
            </a:r>
            <a:r>
              <a:rPr lang="en-US" altLang="en-US" sz="2400" dirty="0"/>
              <a:t> mod 119 = 19</a:t>
            </a:r>
            <a:endParaRPr lang="en-US" altLang="en-US" sz="1500" dirty="0"/>
          </a:p>
        </p:txBody>
      </p:sp>
      <p:sp>
        <p:nvSpPr>
          <p:cNvPr id="5" name="Footer Placeholder 4"/>
          <p:cNvSpPr>
            <a:spLocks noGrp="1"/>
          </p:cNvSpPr>
          <p:nvPr>
            <p:ph type="ftr" sz="quarter" idx="11"/>
          </p:nvPr>
        </p:nvSpPr>
        <p:spPr/>
        <p:txBody>
          <a:bodyPr/>
          <a:lstStyle/>
          <a:p>
            <a:r>
              <a:rPr lang="en-US" altLang="en-US" dirty="0"/>
              <a:t>8. Cryptography part 2</a:t>
            </a:r>
          </a:p>
        </p:txBody>
      </p:sp>
      <p:sp>
        <p:nvSpPr>
          <p:cNvPr id="6" name="Slide Number Placeholder 5"/>
          <p:cNvSpPr>
            <a:spLocks noGrp="1"/>
          </p:cNvSpPr>
          <p:nvPr>
            <p:ph type="sldNum" sz="quarter" idx="12"/>
          </p:nvPr>
        </p:nvSpPr>
        <p:spPr/>
        <p:txBody>
          <a:bodyPr/>
          <a:lstStyle/>
          <a:p>
            <a:fld id="{BAC787CF-897C-43DE-AF74-80FCD3F3B2DA}" type="slidenum">
              <a:rPr lang="en-US" altLang="en-US"/>
              <a:pPr/>
              <a:t>103</a:t>
            </a:fld>
            <a:endParaRPr lang="en-US" altLang="en-US"/>
          </a:p>
        </p:txBody>
      </p:sp>
    </p:spTree>
    <p:extLst>
      <p:ext uri="{BB962C8B-B14F-4D97-AF65-F5344CB8AC3E}">
        <p14:creationId xmlns:p14="http://schemas.microsoft.com/office/powerpoint/2010/main" val="32365275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solidFill>
            <a:srgbClr val="FBA9A3"/>
          </a:solidFill>
        </p:spPr>
        <p:txBody>
          <a:bodyPr/>
          <a:lstStyle/>
          <a:p>
            <a:r>
              <a:rPr lang="en-US" altLang="en-US" dirty="0"/>
              <a:t>Example of RSA (2)</a:t>
            </a:r>
          </a:p>
        </p:txBody>
      </p:sp>
      <p:sp>
        <p:nvSpPr>
          <p:cNvPr id="88067" name="Rectangle 3"/>
          <p:cNvSpPr>
            <a:spLocks noGrp="1" noChangeArrowheads="1"/>
          </p:cNvSpPr>
          <p:nvPr>
            <p:ph idx="1"/>
          </p:nvPr>
        </p:nvSpPr>
        <p:spPr/>
        <p:txBody>
          <a:bodyPr>
            <a:normAutofit/>
          </a:bodyPr>
          <a:lstStyle/>
          <a:p>
            <a:pPr>
              <a:lnSpc>
                <a:spcPct val="90000"/>
              </a:lnSpc>
              <a:buFontTx/>
              <a:buNone/>
            </a:pPr>
            <a:r>
              <a:rPr lang="en-US" altLang="en-US" sz="2800" dirty="0"/>
              <a:t>p = 7, q = 11, n = 77</a:t>
            </a:r>
          </a:p>
          <a:p>
            <a:pPr>
              <a:lnSpc>
                <a:spcPct val="90000"/>
              </a:lnSpc>
              <a:buFontTx/>
              <a:buNone/>
            </a:pPr>
            <a:r>
              <a:rPr lang="en-US" altLang="en-US" sz="2800" dirty="0"/>
              <a:t>Alice chooses e = 17, making d = 53</a:t>
            </a:r>
          </a:p>
          <a:p>
            <a:pPr>
              <a:lnSpc>
                <a:spcPct val="90000"/>
              </a:lnSpc>
              <a:buFontTx/>
              <a:buNone/>
            </a:pPr>
            <a:r>
              <a:rPr lang="en-US" altLang="en-US" sz="2800" dirty="0"/>
              <a:t>Bob wants to send Alice secret message </a:t>
            </a:r>
          </a:p>
          <a:p>
            <a:pPr>
              <a:lnSpc>
                <a:spcPct val="90000"/>
              </a:lnSpc>
              <a:buFontTx/>
              <a:buNone/>
            </a:pPr>
            <a:r>
              <a:rPr lang="en-US" altLang="en-US" sz="2800" dirty="0"/>
              <a:t>HELLO (07 04 11 11 14)</a:t>
            </a:r>
          </a:p>
          <a:p>
            <a:pPr>
              <a:lnSpc>
                <a:spcPct val="90000"/>
              </a:lnSpc>
              <a:buFontTx/>
              <a:buNone/>
            </a:pPr>
            <a:r>
              <a:rPr lang="en-US" altLang="en-US" sz="2800" dirty="0"/>
              <a:t>– 07</a:t>
            </a:r>
            <a:r>
              <a:rPr lang="en-US" altLang="en-US" sz="2800" baseline="30000" dirty="0"/>
              <a:t>17</a:t>
            </a:r>
            <a:r>
              <a:rPr lang="en-US" altLang="en-US" sz="2800" dirty="0"/>
              <a:t> mod 77 = </a:t>
            </a:r>
            <a:r>
              <a:rPr lang="en-US" altLang="en-US" sz="2800" dirty="0">
                <a:solidFill>
                  <a:srgbClr val="FF0066"/>
                </a:solidFill>
              </a:rPr>
              <a:t>28</a:t>
            </a:r>
            <a:r>
              <a:rPr lang="en-US" altLang="en-US" sz="2800" dirty="0"/>
              <a:t>;  04</a:t>
            </a:r>
            <a:r>
              <a:rPr lang="en-US" altLang="en-US" sz="2800" baseline="30000" dirty="0"/>
              <a:t>17</a:t>
            </a:r>
            <a:r>
              <a:rPr lang="en-US" altLang="en-US" sz="2800" dirty="0"/>
              <a:t> mod 77 = </a:t>
            </a:r>
            <a:r>
              <a:rPr lang="en-US" altLang="en-US" sz="2800" dirty="0">
                <a:solidFill>
                  <a:srgbClr val="FF0066"/>
                </a:solidFill>
              </a:rPr>
              <a:t>16</a:t>
            </a:r>
          </a:p>
          <a:p>
            <a:pPr>
              <a:lnSpc>
                <a:spcPct val="90000"/>
              </a:lnSpc>
              <a:buFontTx/>
              <a:buNone/>
            </a:pPr>
            <a:r>
              <a:rPr lang="en-US" altLang="en-US" sz="2800" dirty="0"/>
              <a:t>– 11</a:t>
            </a:r>
            <a:r>
              <a:rPr lang="en-US" altLang="en-US" sz="2800" baseline="30000" dirty="0"/>
              <a:t>17</a:t>
            </a:r>
            <a:r>
              <a:rPr lang="en-US" altLang="en-US" sz="2800" dirty="0"/>
              <a:t> mod 77 = </a:t>
            </a:r>
            <a:r>
              <a:rPr lang="en-US" altLang="en-US" sz="2800" dirty="0">
                <a:solidFill>
                  <a:srgbClr val="FF0066"/>
                </a:solidFill>
              </a:rPr>
              <a:t>44</a:t>
            </a:r>
            <a:r>
              <a:rPr lang="en-US" altLang="en-US" sz="2800" dirty="0"/>
              <a:t>; – 11</a:t>
            </a:r>
            <a:r>
              <a:rPr lang="en-US" altLang="en-US" sz="2800" baseline="30000" dirty="0"/>
              <a:t>17</a:t>
            </a:r>
            <a:r>
              <a:rPr lang="en-US" altLang="en-US" sz="2800" dirty="0"/>
              <a:t> mod 77 = </a:t>
            </a:r>
            <a:r>
              <a:rPr lang="en-US" altLang="en-US" sz="2800" dirty="0">
                <a:solidFill>
                  <a:srgbClr val="FF0066"/>
                </a:solidFill>
              </a:rPr>
              <a:t>44</a:t>
            </a:r>
          </a:p>
          <a:p>
            <a:pPr>
              <a:lnSpc>
                <a:spcPct val="90000"/>
              </a:lnSpc>
              <a:buFontTx/>
              <a:buNone/>
            </a:pPr>
            <a:r>
              <a:rPr lang="en-US" altLang="en-US" sz="2800" dirty="0"/>
              <a:t>– 14</a:t>
            </a:r>
            <a:r>
              <a:rPr lang="en-US" altLang="en-US" sz="2800" baseline="30000" dirty="0"/>
              <a:t>17</a:t>
            </a:r>
            <a:r>
              <a:rPr lang="en-US" altLang="en-US" sz="2800" dirty="0"/>
              <a:t> mod 77 = </a:t>
            </a:r>
            <a:r>
              <a:rPr lang="en-US" altLang="en-US" sz="2800" dirty="0">
                <a:solidFill>
                  <a:srgbClr val="FF0066"/>
                </a:solidFill>
              </a:rPr>
              <a:t>42</a:t>
            </a:r>
          </a:p>
          <a:p>
            <a:pPr>
              <a:lnSpc>
                <a:spcPct val="90000"/>
              </a:lnSpc>
              <a:buFontTx/>
              <a:buNone/>
            </a:pPr>
            <a:r>
              <a:rPr lang="en-US" altLang="en-US" sz="2800" dirty="0"/>
              <a:t>• Bob sends </a:t>
            </a:r>
            <a:r>
              <a:rPr lang="en-US" altLang="en-US" sz="2800" b="1" dirty="0">
                <a:solidFill>
                  <a:schemeClr val="hlink"/>
                </a:solidFill>
              </a:rPr>
              <a:t>28 16 44 44 42</a:t>
            </a:r>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10152227-00AC-427D-92C5-68D14E599B81}" type="slidenum">
              <a:rPr lang="en-US" altLang="en-US"/>
              <a:pPr/>
              <a:t>104</a:t>
            </a:fld>
            <a:endParaRPr lang="en-US" altLang="en-US"/>
          </a:p>
        </p:txBody>
      </p:sp>
    </p:spTree>
    <p:extLst>
      <p:ext uri="{BB962C8B-B14F-4D97-AF65-F5344CB8AC3E}">
        <p14:creationId xmlns:p14="http://schemas.microsoft.com/office/powerpoint/2010/main" val="8878338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solidFill>
            <a:srgbClr val="FBA9A3"/>
          </a:solidFill>
        </p:spPr>
        <p:txBody>
          <a:bodyPr/>
          <a:lstStyle/>
          <a:p>
            <a:r>
              <a:rPr lang="en-US" altLang="en-US"/>
              <a:t>Example of RSA (3)</a:t>
            </a:r>
          </a:p>
        </p:txBody>
      </p:sp>
      <p:sp>
        <p:nvSpPr>
          <p:cNvPr id="89091" name="Rectangle 3"/>
          <p:cNvSpPr>
            <a:spLocks noGrp="1" noChangeArrowheads="1"/>
          </p:cNvSpPr>
          <p:nvPr>
            <p:ph idx="1"/>
          </p:nvPr>
        </p:nvSpPr>
        <p:spPr/>
        <p:txBody>
          <a:bodyPr>
            <a:noAutofit/>
          </a:bodyPr>
          <a:lstStyle/>
          <a:p>
            <a:pPr>
              <a:buFontTx/>
              <a:buNone/>
            </a:pPr>
            <a:r>
              <a:rPr lang="en-US" altLang="en-US" sz="2800" dirty="0"/>
              <a:t>Alice receives </a:t>
            </a:r>
            <a:r>
              <a:rPr lang="en-US" altLang="en-US" sz="2800" b="1" dirty="0">
                <a:solidFill>
                  <a:schemeClr val="hlink"/>
                </a:solidFill>
              </a:rPr>
              <a:t>28 16 44 44 42</a:t>
            </a:r>
          </a:p>
          <a:p>
            <a:pPr>
              <a:buFontTx/>
              <a:buNone/>
            </a:pPr>
            <a:r>
              <a:rPr lang="en-US" altLang="en-US" sz="2800" dirty="0"/>
              <a:t>Alice uses private key, d = 53, to decrypt message:</a:t>
            </a:r>
          </a:p>
          <a:p>
            <a:pPr>
              <a:buFontTx/>
              <a:buNone/>
            </a:pPr>
            <a:r>
              <a:rPr lang="en-US" altLang="en-US" sz="2800" dirty="0"/>
              <a:t>– 28</a:t>
            </a:r>
            <a:r>
              <a:rPr lang="en-US" altLang="en-US" sz="2800" baseline="30000" dirty="0"/>
              <a:t>53</a:t>
            </a:r>
            <a:r>
              <a:rPr lang="en-US" altLang="en-US" sz="2800" dirty="0"/>
              <a:t> mod 77 = 07; 16</a:t>
            </a:r>
            <a:r>
              <a:rPr lang="en-US" altLang="en-US" sz="2800" baseline="30000" dirty="0"/>
              <a:t>53</a:t>
            </a:r>
            <a:r>
              <a:rPr lang="en-US" altLang="en-US" sz="2800" dirty="0"/>
              <a:t> mod 77 = 04</a:t>
            </a:r>
          </a:p>
          <a:p>
            <a:pPr>
              <a:buFontTx/>
              <a:buNone/>
            </a:pPr>
            <a:r>
              <a:rPr lang="en-US" altLang="en-US" sz="2800" dirty="0"/>
              <a:t>– 44</a:t>
            </a:r>
            <a:r>
              <a:rPr lang="en-US" altLang="en-US" sz="2800" baseline="30000" dirty="0"/>
              <a:t>53</a:t>
            </a:r>
            <a:r>
              <a:rPr lang="en-US" altLang="en-US" sz="2800" dirty="0"/>
              <a:t> mod 77 = 11; 44</a:t>
            </a:r>
            <a:r>
              <a:rPr lang="en-US" altLang="en-US" sz="2800" baseline="30000" dirty="0"/>
              <a:t>53</a:t>
            </a:r>
            <a:r>
              <a:rPr lang="en-US" altLang="en-US" sz="2800" dirty="0"/>
              <a:t> mod 77 = 11</a:t>
            </a:r>
          </a:p>
          <a:p>
            <a:pPr>
              <a:buFontTx/>
              <a:buNone/>
            </a:pPr>
            <a:r>
              <a:rPr lang="en-US" altLang="en-US" sz="2800" dirty="0"/>
              <a:t>– 42</a:t>
            </a:r>
            <a:r>
              <a:rPr lang="en-US" altLang="en-US" sz="2800" baseline="30000" dirty="0"/>
              <a:t>53</a:t>
            </a:r>
            <a:r>
              <a:rPr lang="en-US" altLang="en-US" sz="2800" dirty="0"/>
              <a:t> mod 77 = 14</a:t>
            </a:r>
          </a:p>
          <a:p>
            <a:pPr>
              <a:buFontTx/>
              <a:buNone/>
            </a:pPr>
            <a:r>
              <a:rPr lang="en-US" altLang="en-US" sz="2800" dirty="0"/>
              <a:t>• Alice translates </a:t>
            </a:r>
            <a:r>
              <a:rPr lang="en-US" altLang="en-US" sz="2800" b="1" dirty="0">
                <a:solidFill>
                  <a:srgbClr val="FF0066"/>
                </a:solidFill>
              </a:rPr>
              <a:t>07 04 11 11 14</a:t>
            </a:r>
            <a:r>
              <a:rPr lang="en-US" altLang="en-US" sz="2800" dirty="0"/>
              <a:t> to </a:t>
            </a:r>
            <a:r>
              <a:rPr lang="en-US" altLang="en-US" sz="2800" b="1" i="1" dirty="0"/>
              <a:t>HELLO</a:t>
            </a:r>
          </a:p>
          <a:p>
            <a:pPr>
              <a:buFontTx/>
              <a:buNone/>
            </a:pPr>
            <a:r>
              <a:rPr lang="en-US" altLang="en-US" sz="2800" dirty="0"/>
              <a:t>No one else could read it, as only Alice knows her</a:t>
            </a:r>
          </a:p>
          <a:p>
            <a:pPr>
              <a:buFontTx/>
              <a:buNone/>
            </a:pPr>
            <a:r>
              <a:rPr lang="en-US" altLang="en-US" sz="2800" dirty="0"/>
              <a:t>private key (needed for decryption)</a:t>
            </a:r>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8196DDE0-6B24-406C-BE66-B0A7F19E59BF}" type="slidenum">
              <a:rPr lang="en-US" altLang="en-US"/>
              <a:pPr/>
              <a:t>105</a:t>
            </a:fld>
            <a:endParaRPr lang="en-US" altLang="en-US"/>
          </a:p>
        </p:txBody>
      </p:sp>
    </p:spTree>
    <p:extLst>
      <p:ext uri="{BB962C8B-B14F-4D97-AF65-F5344CB8AC3E}">
        <p14:creationId xmlns:p14="http://schemas.microsoft.com/office/powerpoint/2010/main" val="28237989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Graphs</a:t>
            </a:r>
          </a:p>
        </p:txBody>
      </p:sp>
      <p:sp>
        <p:nvSpPr>
          <p:cNvPr id="3" name="Subtitle 2"/>
          <p:cNvSpPr>
            <a:spLocks noGrp="1"/>
          </p:cNvSpPr>
          <p:nvPr>
            <p:ph type="subTitle" idx="1"/>
          </p:nvPr>
        </p:nvSpPr>
        <p:spPr/>
        <p:txBody>
          <a:bodyPr/>
          <a:lstStyle/>
          <a:p>
            <a:r>
              <a:rPr lang="en-US" dirty="0"/>
              <a:t>Chapter 10</a:t>
            </a:r>
          </a:p>
        </p:txBody>
      </p:sp>
    </p:spTree>
    <p:extLst>
      <p:ext uri="{BB962C8B-B14F-4D97-AF65-F5344CB8AC3E}">
        <p14:creationId xmlns:p14="http://schemas.microsoft.com/office/powerpoint/2010/main" val="33279488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Graphs and Graph Models</a:t>
            </a:r>
          </a:p>
          <a:p>
            <a:r>
              <a:rPr lang="en-US" dirty="0"/>
              <a:t>Graph Terminology and Special Types of Graphs</a:t>
            </a:r>
          </a:p>
          <a:p>
            <a:r>
              <a:rPr lang="en-US" dirty="0"/>
              <a:t>Representing Graphs and Graph Isomorphism</a:t>
            </a:r>
          </a:p>
          <a:p>
            <a:r>
              <a:rPr lang="en-US" dirty="0"/>
              <a:t>Connectivity</a:t>
            </a:r>
          </a:p>
          <a:p>
            <a:r>
              <a:rPr lang="en-US" dirty="0"/>
              <a:t>Euler and Hamiltonian Graphs</a:t>
            </a:r>
          </a:p>
          <a:p>
            <a:r>
              <a:rPr lang="en-US" dirty="0"/>
              <a:t>Shortest-Path Problems</a:t>
            </a:r>
          </a:p>
          <a:p>
            <a:r>
              <a:rPr lang="en-US" dirty="0"/>
              <a:t>Planar Graphs </a:t>
            </a:r>
          </a:p>
          <a:p>
            <a:r>
              <a:rPr lang="en-US" dirty="0"/>
              <a:t>Graph Coloring</a:t>
            </a:r>
          </a:p>
          <a:p>
            <a:endParaRPr lang="en-US" dirty="0"/>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1550865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Graphs and Graph Models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10.1</a:t>
            </a:r>
          </a:p>
        </p:txBody>
      </p:sp>
    </p:spTree>
    <p:extLst>
      <p:ext uri="{BB962C8B-B14F-4D97-AF65-F5344CB8AC3E}">
        <p14:creationId xmlns:p14="http://schemas.microsoft.com/office/powerpoint/2010/main" val="37351720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Introduction to Graphs</a:t>
            </a:r>
          </a:p>
          <a:p>
            <a:r>
              <a:rPr lang="en-US" dirty="0"/>
              <a:t>Graph Taxonomy</a:t>
            </a:r>
          </a:p>
          <a:p>
            <a:r>
              <a:rPr lang="en-US" dirty="0"/>
              <a:t>Graph Models</a:t>
            </a:r>
          </a:p>
        </p:txBody>
      </p:sp>
    </p:spTree>
    <p:extLst>
      <p:ext uri="{BB962C8B-B14F-4D97-AF65-F5344CB8AC3E}">
        <p14:creationId xmlns:p14="http://schemas.microsoft.com/office/powerpoint/2010/main" val="3091097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Antisymmetric</a:t>
            </a:r>
            <a:r>
              <a:rPr lang="en-US" dirty="0"/>
              <a:t> Relations</a:t>
            </a:r>
          </a:p>
        </p:txBody>
      </p:sp>
      <p:sp>
        <p:nvSpPr>
          <p:cNvPr id="3" name="Content Placeholder 2"/>
          <p:cNvSpPr>
            <a:spLocks noGrp="1"/>
          </p:cNvSpPr>
          <p:nvPr>
            <p:ph idx="1"/>
          </p:nvPr>
        </p:nvSpPr>
        <p:spPr/>
        <p:txBody>
          <a:bodyPr>
            <a:normAutofit fontScale="85000" lnSpcReduction="20000"/>
          </a:bodyPr>
          <a:lstStyle/>
          <a:p>
            <a:pPr>
              <a:buNone/>
            </a:pPr>
            <a:r>
              <a:rPr lang="en-US" b="1" dirty="0"/>
              <a:t>   </a:t>
            </a:r>
            <a:r>
              <a:rPr lang="en-US" b="1" dirty="0" err="1"/>
              <a:t>Definition</a:t>
            </a:r>
            <a:r>
              <a:rPr lang="en-US" dirty="0" err="1"/>
              <a:t>:A</a:t>
            </a:r>
            <a:r>
              <a:rPr lang="en-US" dirty="0"/>
              <a:t> relation </a:t>
            </a:r>
            <a:r>
              <a:rPr lang="en-US" i="1" dirty="0"/>
              <a:t>R</a:t>
            </a:r>
            <a:r>
              <a:rPr lang="en-US" dirty="0"/>
              <a:t> on a set </a:t>
            </a:r>
            <a:r>
              <a:rPr lang="en-US" i="1" dirty="0"/>
              <a:t>A</a:t>
            </a:r>
            <a:r>
              <a:rPr lang="en-US" dirty="0"/>
              <a:t> such that for all</a:t>
            </a:r>
            <a:r>
              <a:rPr lang="en-US" i="1" dirty="0">
                <a:ea typeface="Cambria Math"/>
              </a:rPr>
              <a:t>   </a:t>
            </a:r>
            <a:r>
              <a:rPr lang="en-US" i="1" dirty="0" err="1">
                <a:ea typeface="Cambria Math"/>
              </a:rPr>
              <a:t>a,b</a:t>
            </a:r>
            <a:r>
              <a:rPr lang="en-US" i="1"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b="1" i="1" dirty="0">
                <a:ea typeface="Cambria Math"/>
              </a:rPr>
              <a:t>  </a:t>
            </a:r>
            <a:r>
              <a:rPr lang="en-US" dirty="0"/>
              <a:t>if (</a:t>
            </a:r>
            <a:r>
              <a:rPr lang="en-US" i="1" dirty="0" err="1"/>
              <a:t>a</a:t>
            </a:r>
            <a:r>
              <a:rPr lang="en-US" dirty="0" err="1"/>
              <a:t>,</a:t>
            </a:r>
            <a:r>
              <a:rPr lang="en-US" i="1" dirty="0" err="1"/>
              <a:t>b</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b="1" i="1" dirty="0">
                <a:ea typeface="Cambria Math"/>
              </a:rPr>
              <a:t> </a:t>
            </a:r>
            <a:r>
              <a:rPr lang="en-US" dirty="0">
                <a:ea typeface="Cambria Math"/>
              </a:rPr>
              <a:t>and </a:t>
            </a:r>
            <a:r>
              <a:rPr lang="en-US" dirty="0"/>
              <a:t>(</a:t>
            </a:r>
            <a:r>
              <a:rPr lang="en-US" i="1" dirty="0" err="1"/>
              <a:t>b</a:t>
            </a:r>
            <a:r>
              <a:rPr lang="en-US" dirty="0" err="1"/>
              <a:t>,</a:t>
            </a:r>
            <a:r>
              <a:rPr lang="en-US" i="1" dirty="0" err="1"/>
              <a:t>a</a:t>
            </a:r>
            <a:r>
              <a:rPr lang="en-US" dirty="0"/>
              <a:t>) </a:t>
            </a:r>
            <a:r>
              <a:rPr lang="en-US" dirty="0">
                <a:latin typeface="Cambria Math"/>
                <a:ea typeface="Cambria Math"/>
              </a:rPr>
              <a:t>∊ </a:t>
            </a:r>
            <a:r>
              <a:rPr lang="en-US" i="1" dirty="0">
                <a:ea typeface="Cambria Math"/>
              </a:rPr>
              <a:t>R</a:t>
            </a:r>
            <a:r>
              <a:rPr lang="en-US" b="1" i="1" dirty="0">
                <a:ea typeface="Cambria Math"/>
              </a:rPr>
              <a:t>, </a:t>
            </a:r>
            <a:r>
              <a:rPr lang="en-US" dirty="0">
                <a:ea typeface="Cambria Math"/>
              </a:rPr>
              <a:t>then </a:t>
            </a:r>
            <a:r>
              <a:rPr lang="en-US" i="1" dirty="0">
                <a:ea typeface="Cambria Math"/>
              </a:rPr>
              <a:t>a = b  </a:t>
            </a:r>
            <a:r>
              <a:rPr lang="en-US" dirty="0">
                <a:ea typeface="Cambria Math"/>
              </a:rPr>
              <a:t>is called </a:t>
            </a:r>
            <a:r>
              <a:rPr lang="en-US" i="1" dirty="0" err="1">
                <a:ea typeface="Cambria Math"/>
              </a:rPr>
              <a:t>antisymmetric</a:t>
            </a:r>
            <a:r>
              <a:rPr lang="en-US" dirty="0">
                <a:ea typeface="Cambria Math"/>
              </a:rPr>
              <a:t>. Written symbolically, </a:t>
            </a:r>
            <a:r>
              <a:rPr lang="en-US" i="1" dirty="0">
                <a:ea typeface="Cambria Math"/>
              </a:rPr>
              <a:t>R</a:t>
            </a:r>
            <a:r>
              <a:rPr lang="en-US" dirty="0">
                <a:ea typeface="Cambria Math"/>
              </a:rPr>
              <a:t> is </a:t>
            </a:r>
            <a:r>
              <a:rPr lang="en-US" dirty="0" err="1">
                <a:ea typeface="Cambria Math"/>
              </a:rPr>
              <a:t>antisymmetric</a:t>
            </a:r>
            <a:r>
              <a:rPr lang="en-US" dirty="0">
                <a:ea typeface="Cambria Math"/>
              </a:rPr>
              <a:t> if and only if </a:t>
            </a:r>
          </a:p>
          <a:p>
            <a:pPr lvl="1">
              <a:buNone/>
            </a:pPr>
            <a:r>
              <a:rPr lang="en-US" dirty="0">
                <a:latin typeface="Cambria Math"/>
                <a:ea typeface="Cambria Math"/>
              </a:rPr>
              <a:t>∀</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ea typeface="Cambria Math"/>
              </a:rPr>
              <a:t>y</a:t>
            </a:r>
            <a:r>
              <a:rPr lang="en-US" dirty="0" err="1">
                <a:latin typeface="Cambria Math"/>
                <a:ea typeface="Cambria Math"/>
              </a:rPr>
              <a:t>,</a:t>
            </a:r>
            <a:r>
              <a:rPr lang="en-US" i="1" dirty="0" err="1">
                <a:ea typeface="Cambria Math"/>
              </a:rPr>
              <a:t>x</a:t>
            </a:r>
            <a:r>
              <a:rPr lang="en-US" dirty="0">
                <a:latin typeface="Cambria Math"/>
                <a:ea typeface="Cambria Math"/>
              </a:rPr>
              <a:t>) ∊ </a:t>
            </a:r>
            <a:r>
              <a:rPr lang="en-US" i="1" dirty="0">
                <a:ea typeface="Cambria Math"/>
              </a:rPr>
              <a:t>R </a:t>
            </a:r>
            <a:r>
              <a:rPr lang="en-US" dirty="0">
                <a:latin typeface="Cambria Math"/>
                <a:ea typeface="Cambria Math"/>
              </a:rPr>
              <a:t>⟶ </a:t>
            </a:r>
            <a:r>
              <a:rPr lang="en-US" i="1" dirty="0">
                <a:ea typeface="Cambria Math"/>
              </a:rPr>
              <a:t>x</a:t>
            </a:r>
            <a:r>
              <a:rPr lang="en-US" dirty="0">
                <a:latin typeface="Cambria Math"/>
                <a:ea typeface="Cambria Math"/>
              </a:rPr>
              <a:t> = </a:t>
            </a:r>
            <a:r>
              <a:rPr lang="en-US" i="1" dirty="0">
                <a:ea typeface="Cambria Math"/>
              </a:rPr>
              <a:t>y</a:t>
            </a:r>
            <a:r>
              <a:rPr lang="en-US" dirty="0">
                <a:latin typeface="Cambria Math"/>
                <a:ea typeface="Cambria Math"/>
              </a:rPr>
              <a:t>]</a:t>
            </a:r>
            <a:endParaRPr lang="en-US" dirty="0">
              <a:ea typeface="Cambria Math"/>
            </a:endParaRPr>
          </a:p>
          <a:p>
            <a:r>
              <a:rPr lang="en-US" b="1" dirty="0">
                <a:ea typeface="Cambria Math"/>
              </a:rPr>
              <a:t>Example</a:t>
            </a:r>
            <a:r>
              <a:rPr lang="en-US" dirty="0">
                <a:ea typeface="Cambria Math"/>
              </a:rPr>
              <a:t>: The following relations  on the integers are </a:t>
            </a:r>
            <a:r>
              <a:rPr lang="en-US" dirty="0" err="1">
                <a:ea typeface="Cambria Math"/>
              </a:rPr>
              <a:t>antisymmetric</a:t>
            </a:r>
            <a:r>
              <a:rPr lang="en-US" dirty="0">
                <a:ea typeface="Cambria Math"/>
              </a:rPr>
              <a:t>:</a:t>
            </a:r>
          </a:p>
          <a:p>
            <a:pPr lvl="1">
              <a:buNone/>
            </a:pPr>
            <a:r>
              <a:rPr lang="en-US" i="1" dirty="0"/>
              <a:t>R</a:t>
            </a:r>
            <a:r>
              <a:rPr lang="en-US" baseline="-25000" dirty="0">
                <a:latin typeface="Cambria Math" pitchFamily="18" charset="0"/>
                <a:ea typeface="Cambria Math" pitchFamily="18" charset="0"/>
              </a:rPr>
              <a:t>1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i="1" dirty="0"/>
              <a:t>R</a:t>
            </a:r>
            <a:r>
              <a:rPr lang="en-US" baseline="-25000" dirty="0">
                <a:latin typeface="Cambria Math" pitchFamily="18" charset="0"/>
                <a:ea typeface="Cambria Math" pitchFamily="18" charset="0"/>
              </a:rPr>
              <a:t>2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&gt; </a:t>
            </a:r>
            <a:r>
              <a:rPr lang="en-US" i="1" dirty="0">
                <a:latin typeface="Cambria Math"/>
                <a:ea typeface="Cambria Math"/>
              </a:rPr>
              <a:t>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4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5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+ 1}.</a:t>
            </a:r>
          </a:p>
          <a:p>
            <a:pPr lvl="1">
              <a:buNone/>
            </a:pPr>
            <a:r>
              <a:rPr lang="en-US" dirty="0">
                <a:latin typeface="Cambria Math"/>
                <a:ea typeface="Cambria Math"/>
              </a:rPr>
              <a:t>The following relations are not </a:t>
            </a:r>
            <a:r>
              <a:rPr lang="en-US" dirty="0" err="1">
                <a:latin typeface="Cambria Math"/>
                <a:ea typeface="Cambria Math"/>
              </a:rPr>
              <a:t>antisymmetric</a:t>
            </a:r>
            <a:r>
              <a:rPr lang="en-US" dirty="0">
                <a:latin typeface="Cambria Math"/>
                <a:ea typeface="Cambria Math"/>
              </a:rPr>
              <a:t>:</a:t>
            </a:r>
          </a:p>
          <a:p>
            <a:pPr lvl="1">
              <a:buNone/>
            </a:pPr>
            <a:r>
              <a:rPr lang="en-US" i="1" dirty="0"/>
              <a:t>R</a:t>
            </a:r>
            <a:r>
              <a:rPr lang="en-US" baseline="-25000" dirty="0">
                <a:latin typeface="Cambria Math" pitchFamily="18" charset="0"/>
                <a:ea typeface="Cambria Math" pitchFamily="18" charset="0"/>
              </a:rPr>
              <a:t>3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or</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r>
              <a:rPr lang="en-US" dirty="0">
                <a:latin typeface="Cambria Math"/>
                <a:ea typeface="Cambria Math"/>
              </a:rPr>
              <a:t>} </a:t>
            </a:r>
          </a:p>
          <a:p>
            <a:pPr lvl="1">
              <a:buNone/>
            </a:pPr>
            <a:r>
              <a:rPr lang="en-US" dirty="0">
                <a:latin typeface="Cambria Math"/>
                <a:ea typeface="Cambria Math"/>
              </a:rPr>
              <a:t>                    (note that both (1,−1) and (−1,1) belong to </a:t>
            </a:r>
            <a:r>
              <a:rPr lang="en-US" i="1" dirty="0"/>
              <a:t>R</a:t>
            </a:r>
            <a:r>
              <a:rPr lang="en-US" baseline="-25000" dirty="0">
                <a:latin typeface="Cambria Math" pitchFamily="18" charset="0"/>
                <a:ea typeface="Cambria Math" pitchFamily="18" charset="0"/>
              </a:rPr>
              <a:t>3</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6 </a:t>
            </a:r>
            <a:r>
              <a:rPr lang="en-US" dirty="0"/>
              <a:t>= {(</a:t>
            </a:r>
            <a:r>
              <a:rPr lang="en-US" i="1" dirty="0" err="1"/>
              <a:t>a</a:t>
            </a:r>
            <a:r>
              <a:rPr lang="en-US" dirty="0" err="1"/>
              <a:t>,</a:t>
            </a:r>
            <a:r>
              <a:rPr lang="en-US" i="1" dirty="0" err="1"/>
              <a:t>b</a:t>
            </a:r>
            <a:r>
              <a:rPr lang="en-US" dirty="0"/>
              <a:t>) | </a:t>
            </a:r>
            <a:r>
              <a:rPr lang="en-US" i="1" dirty="0"/>
              <a:t>a</a:t>
            </a:r>
            <a:r>
              <a:rPr lang="en-US" dirty="0"/>
              <a:t> + </a:t>
            </a:r>
            <a:r>
              <a:rPr lang="en-US" i="1" dirty="0"/>
              <a:t>b</a:t>
            </a:r>
            <a:r>
              <a:rPr lang="en-US" dirty="0"/>
              <a:t> </a:t>
            </a:r>
            <a:r>
              <a:rPr lang="en-US" dirty="0">
                <a:latin typeface="Cambria Math"/>
                <a:ea typeface="Cambria Math"/>
              </a:rPr>
              <a:t>≤ 3} (note that both (1,2) and (2,1) belong to </a:t>
            </a:r>
            <a:r>
              <a:rPr lang="en-US" i="1" dirty="0"/>
              <a:t>R</a:t>
            </a:r>
            <a:r>
              <a:rPr lang="en-US" baseline="-25000" dirty="0">
                <a:latin typeface="Cambria Math" pitchFamily="18" charset="0"/>
                <a:ea typeface="Cambria Math" pitchFamily="18" charset="0"/>
              </a:rPr>
              <a:t>6</a:t>
            </a:r>
            <a:r>
              <a:rPr lang="en-US" dirty="0">
                <a:latin typeface="Cambria Math"/>
                <a:ea typeface="Cambria Math"/>
              </a:rPr>
              <a:t>).</a:t>
            </a:r>
          </a:p>
          <a:p>
            <a:pPr lvl="1">
              <a:buNone/>
            </a:pPr>
            <a:endParaRPr lang="en-US" dirty="0"/>
          </a:p>
          <a:p>
            <a:pPr lvl="1">
              <a:buNone/>
            </a:pPr>
            <a:endParaRPr lang="en-US" dirty="0">
              <a:latin typeface="Cambria Math"/>
              <a:ea typeface="Cambria Math"/>
            </a:endParaRPr>
          </a:p>
          <a:p>
            <a:endParaRPr lang="en-US" dirty="0"/>
          </a:p>
        </p:txBody>
      </p:sp>
      <p:sp>
        <p:nvSpPr>
          <p:cNvPr id="5" name="TextBox 4"/>
          <p:cNvSpPr txBox="1"/>
          <p:nvPr/>
        </p:nvSpPr>
        <p:spPr>
          <a:xfrm>
            <a:off x="4343400" y="3733800"/>
            <a:ext cx="3200400" cy="646331"/>
          </a:xfrm>
          <a:prstGeom prst="rect">
            <a:avLst/>
          </a:prstGeom>
          <a:noFill/>
          <a:ln>
            <a:solidFill>
              <a:schemeClr val="accent1"/>
            </a:solidFill>
          </a:ln>
        </p:spPr>
        <p:txBody>
          <a:bodyPr wrap="square" rtlCol="0">
            <a:spAutoFit/>
          </a:bodyPr>
          <a:lstStyle/>
          <a:p>
            <a:r>
              <a:rPr lang="en-US" dirty="0"/>
              <a:t>For any integer, if a</a:t>
            </a:r>
            <a:r>
              <a:rPr lang="en-US" i="1" dirty="0"/>
              <a:t> 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and </a:t>
            </a:r>
            <a:r>
              <a:rPr lang="en-US" i="1" dirty="0"/>
              <a:t>a</a:t>
            </a:r>
            <a:r>
              <a:rPr lang="en-US" dirty="0"/>
              <a:t> </a:t>
            </a:r>
            <a:r>
              <a:rPr lang="en-US" dirty="0">
                <a:latin typeface="Cambria Math"/>
                <a:ea typeface="Cambria Math"/>
              </a:rPr>
              <a:t>≤ </a:t>
            </a:r>
            <a:r>
              <a:rPr lang="en-US" i="1" dirty="0">
                <a:latin typeface="Cambria Math"/>
                <a:ea typeface="Cambria Math"/>
              </a:rPr>
              <a:t>b , </a:t>
            </a:r>
            <a:r>
              <a:rPr lang="en-US" dirty="0">
                <a:latin typeface="Cambria Math"/>
                <a:ea typeface="Cambria Math"/>
              </a:rPr>
              <a:t>then</a:t>
            </a:r>
            <a:r>
              <a:rPr lang="en-US" i="1" dirty="0">
                <a:latin typeface="Cambria Math"/>
                <a:ea typeface="Cambria Math"/>
              </a:rPr>
              <a:t> a = b. </a:t>
            </a:r>
            <a:endParaRPr lang="en-US" dirty="0"/>
          </a:p>
        </p:txBody>
      </p:sp>
      <p:cxnSp>
        <p:nvCxnSpPr>
          <p:cNvPr id="11" name="Straight Arrow Connector 10"/>
          <p:cNvCxnSpPr/>
          <p:nvPr/>
        </p:nvCxnSpPr>
        <p:spPr>
          <a:xfrm flipH="1">
            <a:off x="3048000" y="3886200"/>
            <a:ext cx="1219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52094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327008"/>
          </a:xfrm>
        </p:spPr>
        <p:txBody>
          <a:bodyPr>
            <a:normAutofit fontScale="90000"/>
          </a:bodyPr>
          <a:lstStyle/>
          <a:p>
            <a:r>
              <a:rPr lang="en-US" dirty="0"/>
              <a:t>Graphs</a:t>
            </a:r>
          </a:p>
        </p:txBody>
      </p:sp>
      <p:sp>
        <p:nvSpPr>
          <p:cNvPr id="3" name="Content Placeholder 2"/>
          <p:cNvSpPr>
            <a:spLocks noGrp="1"/>
          </p:cNvSpPr>
          <p:nvPr>
            <p:ph idx="1"/>
          </p:nvPr>
        </p:nvSpPr>
        <p:spPr>
          <a:xfrm>
            <a:off x="475667" y="1012808"/>
            <a:ext cx="8229600" cy="5616592"/>
          </a:xfrm>
        </p:spPr>
        <p:txBody>
          <a:bodyPr>
            <a:normAutofit fontScale="92500" lnSpcReduction="10000"/>
          </a:bodyPr>
          <a:lstStyle/>
          <a:p>
            <a:pPr>
              <a:buNone/>
            </a:pPr>
            <a:r>
              <a:rPr lang="en-US" b="1" dirty="0"/>
              <a:t>   Definition:</a:t>
            </a:r>
            <a:r>
              <a:rPr lang="en-US" dirty="0"/>
              <a:t> A </a:t>
            </a:r>
            <a:r>
              <a:rPr lang="en-US" i="1" dirty="0"/>
              <a:t>graph</a:t>
            </a:r>
            <a:r>
              <a:rPr lang="en-US" dirty="0"/>
              <a:t> </a:t>
            </a:r>
            <a:r>
              <a:rPr lang="en-US" i="1" dirty="0"/>
              <a:t>G = </a:t>
            </a:r>
            <a:r>
              <a:rPr lang="en-US" dirty="0"/>
              <a:t>(</a:t>
            </a:r>
            <a:r>
              <a:rPr lang="en-US" i="1" dirty="0"/>
              <a:t>V, E</a:t>
            </a:r>
            <a:r>
              <a:rPr lang="en-US" dirty="0"/>
              <a:t>)</a:t>
            </a:r>
            <a:r>
              <a:rPr lang="en-US" i="1" dirty="0"/>
              <a:t> </a:t>
            </a:r>
            <a:r>
              <a:rPr lang="en-US" dirty="0"/>
              <a:t>consists of </a:t>
            </a:r>
            <a:r>
              <a:rPr lang="en-US" i="1" dirty="0"/>
              <a:t> </a:t>
            </a:r>
            <a:r>
              <a:rPr lang="en-US" dirty="0"/>
              <a:t>a nonempty set </a:t>
            </a:r>
            <a:r>
              <a:rPr lang="en-US" i="1" dirty="0"/>
              <a:t>V</a:t>
            </a:r>
            <a:r>
              <a:rPr lang="en-US" dirty="0"/>
              <a:t> of </a:t>
            </a:r>
            <a:r>
              <a:rPr lang="en-US" i="1" dirty="0"/>
              <a:t>vertices </a:t>
            </a:r>
            <a:r>
              <a:rPr lang="en-US" dirty="0"/>
              <a:t>(or </a:t>
            </a:r>
            <a:r>
              <a:rPr lang="en-US" i="1" dirty="0"/>
              <a:t>nodes</a:t>
            </a:r>
            <a:r>
              <a:rPr lang="en-US" dirty="0"/>
              <a:t>) and a set </a:t>
            </a:r>
            <a:r>
              <a:rPr lang="en-US" i="1" dirty="0"/>
              <a:t>E</a:t>
            </a:r>
            <a:r>
              <a:rPr lang="en-US" dirty="0"/>
              <a:t> of </a:t>
            </a:r>
            <a:r>
              <a:rPr lang="en-US" i="1" dirty="0"/>
              <a:t>edges. </a:t>
            </a:r>
            <a:r>
              <a:rPr lang="en-US" dirty="0"/>
              <a:t>Each edge has either one or two vertices associated with it, called its </a:t>
            </a:r>
            <a:r>
              <a:rPr lang="en-US" i="1" dirty="0"/>
              <a:t>endpoints</a:t>
            </a:r>
            <a:r>
              <a:rPr lang="en-US" dirty="0"/>
              <a:t>.  An edge is said to </a:t>
            </a:r>
            <a:r>
              <a:rPr lang="en-US" i="1" dirty="0"/>
              <a:t>connect</a:t>
            </a:r>
            <a:r>
              <a:rPr lang="en-US" dirty="0"/>
              <a:t> its endpoints.</a:t>
            </a:r>
          </a:p>
          <a:p>
            <a:pPr>
              <a:buNone/>
            </a:pPr>
            <a:endParaRPr lang="en-US" dirty="0"/>
          </a:p>
          <a:p>
            <a:pPr>
              <a:buNone/>
            </a:pPr>
            <a:endParaRPr lang="en-US" dirty="0"/>
          </a:p>
          <a:p>
            <a:pPr>
              <a:buNone/>
            </a:pPr>
            <a:endParaRPr lang="en-US" dirty="0"/>
          </a:p>
          <a:p>
            <a:pPr>
              <a:buNone/>
            </a:pPr>
            <a:r>
              <a:rPr lang="en-US" dirty="0"/>
              <a:t>   </a:t>
            </a:r>
            <a:r>
              <a:rPr lang="en-US" sz="1900" b="1" dirty="0"/>
              <a:t>Remarks</a:t>
            </a:r>
            <a:r>
              <a:rPr lang="en-US" sz="1900" dirty="0"/>
              <a:t>: </a:t>
            </a:r>
          </a:p>
          <a:p>
            <a:pPr lvl="1"/>
            <a:r>
              <a:rPr lang="en-US" sz="1900" dirty="0"/>
              <a:t>The graphs we study here are unrelated to graphs of functions studied in Chapter </a:t>
            </a:r>
            <a:r>
              <a:rPr lang="en-US" sz="1900" dirty="0">
                <a:latin typeface="Cambria" pitchFamily="18" charset="0"/>
              </a:rPr>
              <a:t>2</a:t>
            </a:r>
            <a:r>
              <a:rPr lang="en-US" sz="1900" dirty="0"/>
              <a:t>. </a:t>
            </a:r>
          </a:p>
          <a:p>
            <a:pPr lvl="1"/>
            <a:r>
              <a:rPr lang="en-US" sz="1900" dirty="0"/>
              <a:t>We have a lot of freedom when we draw a picture of a graph.   All that matters is the connections made by the edges, not the particular geometry depicted.   For example, the lengths of edges, whether edges cross, how vertices are depicted, and so on, do not matter</a:t>
            </a:r>
          </a:p>
          <a:p>
            <a:pPr lvl="1"/>
            <a:r>
              <a:rPr lang="en-US" sz="1900" dirty="0"/>
              <a:t>A graph with an infinite vertex set  is called an </a:t>
            </a:r>
            <a:r>
              <a:rPr lang="en-US" sz="1900" i="1" dirty="0"/>
              <a:t>infinite graph. </a:t>
            </a:r>
            <a:r>
              <a:rPr lang="en-US" sz="1900" dirty="0"/>
              <a:t>A graph with a finite vertex set is called a </a:t>
            </a:r>
            <a:r>
              <a:rPr lang="en-US" sz="1900" i="1" dirty="0"/>
              <a:t>finite graph</a:t>
            </a:r>
            <a:r>
              <a:rPr lang="en-US" sz="1900" dirty="0"/>
              <a:t>. We (following the text) restrict our attention to finite graphs.</a:t>
            </a:r>
          </a:p>
          <a:p>
            <a:endParaRPr lang="en-US" sz="1900" i="1" dirty="0"/>
          </a:p>
        </p:txBody>
      </p:sp>
      <p:grpSp>
        <p:nvGrpSpPr>
          <p:cNvPr id="22" name="Group 21"/>
          <p:cNvGrpSpPr/>
          <p:nvPr/>
        </p:nvGrpSpPr>
        <p:grpSpPr>
          <a:xfrm>
            <a:off x="3657600" y="2286000"/>
            <a:ext cx="3886200" cy="1590611"/>
            <a:chOff x="3778826" y="3475664"/>
            <a:chExt cx="2758452" cy="1590611"/>
          </a:xfrm>
        </p:grpSpPr>
        <p:sp>
          <p:nvSpPr>
            <p:cNvPr id="31" name="TextBox 30"/>
            <p:cNvSpPr txBox="1"/>
            <p:nvPr/>
          </p:nvSpPr>
          <p:spPr>
            <a:xfrm>
              <a:off x="3778826" y="3475664"/>
              <a:ext cx="318655" cy="249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33" name="Oval 32"/>
            <p:cNvSpPr/>
            <p:nvPr/>
          </p:nvSpPr>
          <p:spPr>
            <a:xfrm>
              <a:off x="4147369" y="3570666"/>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4" name="Oval 33"/>
            <p:cNvSpPr/>
            <p:nvPr/>
          </p:nvSpPr>
          <p:spPr>
            <a:xfrm>
              <a:off x="5953078" y="4769181"/>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5" name="Oval 34"/>
            <p:cNvSpPr/>
            <p:nvPr/>
          </p:nvSpPr>
          <p:spPr>
            <a:xfrm>
              <a:off x="5953078" y="3611629"/>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37" name="Straight Connector 36"/>
            <p:cNvCxnSpPr>
              <a:stCxn id="33" idx="5"/>
              <a:endCxn id="34" idx="1"/>
            </p:cNvCxnSpPr>
            <p:nvPr/>
          </p:nvCxnSpPr>
          <p:spPr>
            <a:xfrm>
              <a:off x="4283363" y="3702403"/>
              <a:ext cx="1693048" cy="1089381"/>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18622" y="4704724"/>
              <a:ext cx="318655" cy="249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sp>
          <p:nvSpPr>
            <p:cNvPr id="40" name="TextBox 39"/>
            <p:cNvSpPr txBox="1"/>
            <p:nvPr/>
          </p:nvSpPr>
          <p:spPr>
            <a:xfrm>
              <a:off x="6218623" y="3508735"/>
              <a:ext cx="318655" cy="249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5" name="Oval 14"/>
            <p:cNvSpPr/>
            <p:nvPr/>
          </p:nvSpPr>
          <p:spPr>
            <a:xfrm>
              <a:off x="4256808" y="4750003"/>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0" name="TextBox 19"/>
            <p:cNvSpPr txBox="1"/>
            <p:nvPr/>
          </p:nvSpPr>
          <p:spPr>
            <a:xfrm>
              <a:off x="3831708" y="4696943"/>
              <a:ext cx="318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d</a:t>
              </a:r>
            </a:p>
          </p:txBody>
        </p:sp>
        <p:cxnSp>
          <p:nvCxnSpPr>
            <p:cNvPr id="9" name="Straight Connector 8"/>
            <p:cNvCxnSpPr>
              <a:stCxn id="15" idx="6"/>
            </p:cNvCxnSpPr>
            <p:nvPr/>
          </p:nvCxnSpPr>
          <p:spPr>
            <a:xfrm flipV="1">
              <a:off x="4416135" y="3765969"/>
              <a:ext cx="1536943" cy="1061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35" idx="2"/>
            </p:cNvCxnSpPr>
            <p:nvPr/>
          </p:nvCxnSpPr>
          <p:spPr>
            <a:xfrm>
              <a:off x="4336471" y="3647836"/>
              <a:ext cx="1616607" cy="40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35" idx="4"/>
              <a:endCxn id="34" idx="0"/>
            </p:cNvCxnSpPr>
            <p:nvPr/>
          </p:nvCxnSpPr>
          <p:spPr>
            <a:xfrm>
              <a:off x="6032742" y="3765969"/>
              <a:ext cx="0" cy="10032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5" idx="6"/>
              <a:endCxn id="34" idx="2"/>
            </p:cNvCxnSpPr>
            <p:nvPr/>
          </p:nvCxnSpPr>
          <p:spPr>
            <a:xfrm>
              <a:off x="4416135" y="4827173"/>
              <a:ext cx="1536943" cy="1917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1066800" y="2189442"/>
            <a:ext cx="13845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p>
        </p:txBody>
      </p:sp>
      <p:sp>
        <p:nvSpPr>
          <p:cNvPr id="21" name="TextBox 20"/>
          <p:cNvSpPr txBox="1"/>
          <p:nvPr/>
        </p:nvSpPr>
        <p:spPr>
          <a:xfrm>
            <a:off x="609600" y="2558774"/>
            <a:ext cx="2915003" cy="964367"/>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7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is a graph with four vertices and five edges.</a:t>
            </a:r>
          </a:p>
        </p:txBody>
      </p:sp>
    </p:spTree>
    <p:extLst>
      <p:ext uri="{BB962C8B-B14F-4D97-AF65-F5344CB8AC3E}">
        <p14:creationId xmlns:p14="http://schemas.microsoft.com/office/powerpoint/2010/main" val="28521274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681" y="30075"/>
            <a:ext cx="8229600" cy="1143000"/>
          </a:xfrm>
        </p:spPr>
        <p:txBody>
          <a:bodyPr/>
          <a:lstStyle/>
          <a:p>
            <a:r>
              <a:rPr lang="en-US" dirty="0"/>
              <a:t>Some Terminology</a:t>
            </a:r>
          </a:p>
        </p:txBody>
      </p:sp>
      <p:sp>
        <p:nvSpPr>
          <p:cNvPr id="3" name="Content Placeholder 2"/>
          <p:cNvSpPr>
            <a:spLocks noGrp="1"/>
          </p:cNvSpPr>
          <p:nvPr>
            <p:ph idx="1"/>
          </p:nvPr>
        </p:nvSpPr>
        <p:spPr>
          <a:xfrm>
            <a:off x="228600" y="1295400"/>
            <a:ext cx="8567255" cy="5181600"/>
          </a:xfrm>
        </p:spPr>
        <p:txBody>
          <a:bodyPr>
            <a:normAutofit/>
          </a:bodyPr>
          <a:lstStyle/>
          <a:p>
            <a:r>
              <a:rPr lang="en-US" sz="2000" dirty="0"/>
              <a:t>In a </a:t>
            </a:r>
            <a:r>
              <a:rPr lang="en-US" sz="2000" i="1" dirty="0"/>
              <a:t>simple graph</a:t>
            </a:r>
            <a:r>
              <a:rPr lang="en-US" sz="2000" dirty="0"/>
              <a:t> each edge connects two different vertices and no two edges connect the same pair of vertices.</a:t>
            </a:r>
          </a:p>
          <a:p>
            <a:r>
              <a:rPr lang="en-US" sz="2000" i="1" dirty="0"/>
              <a:t>Multigraphs</a:t>
            </a:r>
            <a:r>
              <a:rPr lang="en-US" sz="2000" dirty="0"/>
              <a:t> may have multiple edges connecting the same two vertices. When </a:t>
            </a:r>
            <a:r>
              <a:rPr lang="en-US" sz="2000" i="1" dirty="0"/>
              <a:t>m</a:t>
            </a:r>
            <a:r>
              <a:rPr lang="en-US" sz="2000" dirty="0"/>
              <a:t> different edges connect the vertices </a:t>
            </a:r>
            <a:r>
              <a:rPr lang="en-US" sz="2000" i="1" dirty="0"/>
              <a:t>u </a:t>
            </a:r>
            <a:r>
              <a:rPr lang="en-US" sz="2000" dirty="0"/>
              <a:t>and</a:t>
            </a:r>
            <a:r>
              <a:rPr lang="en-US" sz="2000" i="1" dirty="0"/>
              <a:t> v</a:t>
            </a:r>
            <a:r>
              <a:rPr lang="en-US" sz="2000" dirty="0"/>
              <a:t>, we say that {</a:t>
            </a:r>
            <a:r>
              <a:rPr lang="en-US" sz="2000" i="1" dirty="0" err="1"/>
              <a:t>u,v</a:t>
            </a:r>
            <a:r>
              <a:rPr lang="en-US" sz="2000" dirty="0"/>
              <a:t>}</a:t>
            </a:r>
            <a:r>
              <a:rPr lang="en-US" sz="2000" i="1" dirty="0"/>
              <a:t> </a:t>
            </a:r>
            <a:r>
              <a:rPr lang="en-US" sz="2000" dirty="0"/>
              <a:t>is an edge of </a:t>
            </a:r>
            <a:r>
              <a:rPr lang="en-US" sz="2000" i="1" dirty="0"/>
              <a:t>multiplicity</a:t>
            </a:r>
            <a:r>
              <a:rPr lang="en-US" sz="2000" dirty="0"/>
              <a:t> </a:t>
            </a:r>
            <a:r>
              <a:rPr lang="en-US" sz="2000" i="1" dirty="0"/>
              <a:t>m</a:t>
            </a:r>
            <a:r>
              <a:rPr lang="en-US" sz="2000" dirty="0"/>
              <a:t>. </a:t>
            </a:r>
          </a:p>
          <a:p>
            <a:r>
              <a:rPr lang="en-US" sz="2000" dirty="0"/>
              <a:t>An edge that connects a vertex to itself is called a </a:t>
            </a:r>
            <a:r>
              <a:rPr lang="en-US" sz="2000" i="1" dirty="0"/>
              <a:t>loop</a:t>
            </a:r>
            <a:r>
              <a:rPr lang="en-US" sz="2000" dirty="0"/>
              <a:t>.</a:t>
            </a:r>
          </a:p>
          <a:p>
            <a:r>
              <a:rPr lang="en-US" sz="2000" dirty="0"/>
              <a:t>A </a:t>
            </a:r>
            <a:r>
              <a:rPr lang="en-US" sz="2000" i="1" dirty="0"/>
              <a:t>pseudograph</a:t>
            </a:r>
            <a:r>
              <a:rPr lang="en-US" sz="2000" dirty="0"/>
              <a:t> may include loops, as well as multiple edges connecting the same pair of vertices.</a:t>
            </a:r>
          </a:p>
          <a:p>
            <a:pPr marL="0" indent="0">
              <a:buNone/>
            </a:pPr>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endParaRPr lang="en-US" dirty="0"/>
          </a:p>
          <a:p>
            <a:endParaRPr lang="en-US" dirty="0"/>
          </a:p>
        </p:txBody>
      </p:sp>
      <p:sp>
        <p:nvSpPr>
          <p:cNvPr id="21" name="TextBox 20"/>
          <p:cNvSpPr txBox="1"/>
          <p:nvPr/>
        </p:nvSpPr>
        <p:spPr>
          <a:xfrm>
            <a:off x="5334000" y="4987118"/>
            <a:ext cx="3535680" cy="1182375"/>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nstantia"/>
                <a:ea typeface="+mn-ea"/>
                <a:cs typeface="+mn-cs"/>
              </a:rPr>
              <a:t>Remark</a:t>
            </a:r>
            <a:r>
              <a:rPr kumimoji="0" lang="en-US" sz="1600" b="0" i="0" u="none" strike="noStrike" kern="1200" cap="none" spc="0" normalizeH="0" baseline="0" noProof="0" dirty="0">
                <a:ln>
                  <a:noFill/>
                </a:ln>
                <a:solidFill>
                  <a:prstClr val="black"/>
                </a:solidFill>
                <a:effectLst/>
                <a:uLnTx/>
                <a:uFillTx/>
                <a:latin typeface="Constantia"/>
                <a:ea typeface="+mn-ea"/>
                <a:cs typeface="+mn-cs"/>
              </a:rPr>
              <a:t>: There is no standard terminology for graph theory. So, it is crucial that you understand the terminology being used whenever you read material about graphs.</a:t>
            </a:r>
          </a:p>
        </p:txBody>
      </p:sp>
      <p:sp>
        <p:nvSpPr>
          <p:cNvPr id="22" name="TextBox 21"/>
          <p:cNvSpPr txBox="1"/>
          <p:nvPr/>
        </p:nvSpPr>
        <p:spPr>
          <a:xfrm>
            <a:off x="533400" y="4885011"/>
            <a:ext cx="2079344" cy="970779"/>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 </a:t>
            </a: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pseudograph has both multiple edges and a loop.</a:t>
            </a:r>
          </a:p>
        </p:txBody>
      </p:sp>
      <p:grpSp>
        <p:nvGrpSpPr>
          <p:cNvPr id="33" name="Group 32"/>
          <p:cNvGrpSpPr/>
          <p:nvPr/>
        </p:nvGrpSpPr>
        <p:grpSpPr>
          <a:xfrm>
            <a:off x="2612744" y="4689782"/>
            <a:ext cx="2481975" cy="1658899"/>
            <a:chOff x="1197412" y="4729300"/>
            <a:chExt cx="2481975" cy="1658899"/>
          </a:xfrm>
        </p:grpSpPr>
        <p:grpSp>
          <p:nvGrpSpPr>
            <p:cNvPr id="31" name="Group 30"/>
            <p:cNvGrpSpPr/>
            <p:nvPr/>
          </p:nvGrpSpPr>
          <p:grpSpPr>
            <a:xfrm>
              <a:off x="1197412" y="4729300"/>
              <a:ext cx="2481975" cy="1658899"/>
              <a:chOff x="1197412" y="4729300"/>
              <a:chExt cx="2481975" cy="1658899"/>
            </a:xfrm>
          </p:grpSpPr>
          <p:grpSp>
            <p:nvGrpSpPr>
              <p:cNvPr id="5" name="Group 4"/>
              <p:cNvGrpSpPr/>
              <p:nvPr/>
            </p:nvGrpSpPr>
            <p:grpSpPr>
              <a:xfrm>
                <a:off x="1565113" y="4729300"/>
                <a:ext cx="1838500" cy="1658899"/>
                <a:chOff x="2971800" y="1981200"/>
                <a:chExt cx="3048000" cy="2438400"/>
              </a:xfrm>
            </p:grpSpPr>
            <p:sp>
              <p:nvSpPr>
                <p:cNvPr id="9" name="Oval 8"/>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Oval 9"/>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Oval 10"/>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12" name="Straight Connector 11"/>
                <p:cNvCxnSpPr>
                  <a:endCxn id="11" idx="2"/>
                </p:cNvCxnSpPr>
                <p:nvPr/>
              </p:nvCxnSpPr>
              <p:spPr>
                <a:xfrm flipV="1">
                  <a:off x="3276600" y="2400300"/>
                  <a:ext cx="22860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5"/>
                  <a:endCxn id="10" idx="1"/>
                </p:cNvCxnSpPr>
                <p:nvPr/>
              </p:nvCxnSpPr>
              <p:spPr>
                <a:xfrm rot="16200000" flipH="1">
                  <a:off x="3205022" y="2443022"/>
                  <a:ext cx="1438556" cy="1514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4"/>
                  <a:endCxn id="10" idx="7"/>
                </p:cNvCxnSpPr>
                <p:nvPr/>
              </p:nvCxnSpPr>
              <p:spPr>
                <a:xfrm rot="5400000">
                  <a:off x="4557572" y="2800350"/>
                  <a:ext cx="1405078" cy="833578"/>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562600" y="19812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0" name="Oval 19"/>
                <p:cNvSpPr/>
                <p:nvPr/>
              </p:nvSpPr>
              <p:spPr>
                <a:xfrm>
                  <a:off x="4495800" y="41148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sp>
            <p:nvSpPr>
              <p:cNvPr id="6" name="TextBox 5"/>
              <p:cNvSpPr txBox="1"/>
              <p:nvPr/>
            </p:nvSpPr>
            <p:spPr>
              <a:xfrm>
                <a:off x="1197412" y="4884822"/>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7" name="TextBox 6"/>
              <p:cNvSpPr txBox="1"/>
              <p:nvPr/>
            </p:nvSpPr>
            <p:spPr>
              <a:xfrm>
                <a:off x="3403612" y="4884822"/>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8" name="TextBox 7"/>
              <p:cNvSpPr txBox="1"/>
              <p:nvPr/>
            </p:nvSpPr>
            <p:spPr>
              <a:xfrm>
                <a:off x="2806100" y="6128996"/>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grpSp>
        <p:sp>
          <p:nvSpPr>
            <p:cNvPr id="27" name="Freeform 26"/>
            <p:cNvSpPr/>
            <p:nvPr/>
          </p:nvSpPr>
          <p:spPr>
            <a:xfrm>
              <a:off x="1604946" y="5039139"/>
              <a:ext cx="979228" cy="1143000"/>
            </a:xfrm>
            <a:custGeom>
              <a:avLst/>
              <a:gdLst>
                <a:gd name="connsiteX0" fmla="*/ 979228 w 979228"/>
                <a:gd name="connsiteY0" fmla="*/ 1143000 h 1143000"/>
                <a:gd name="connsiteX1" fmla="*/ 94645 w 979228"/>
                <a:gd name="connsiteY1" fmla="*/ 815009 h 1143000"/>
                <a:gd name="connsiteX2" fmla="*/ 25071 w 979228"/>
                <a:gd name="connsiteY2" fmla="*/ 9939 h 1143000"/>
                <a:gd name="connsiteX3" fmla="*/ 25071 w 979228"/>
                <a:gd name="connsiteY3" fmla="*/ 9939 h 1143000"/>
                <a:gd name="connsiteX4" fmla="*/ 15132 w 979228"/>
                <a:gd name="connsiteY4" fmla="*/ 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228" h="1143000">
                  <a:moveTo>
                    <a:pt x="979228" y="1143000"/>
                  </a:moveTo>
                  <a:cubicBezTo>
                    <a:pt x="616449" y="1073426"/>
                    <a:pt x="253671" y="1003852"/>
                    <a:pt x="94645" y="815009"/>
                  </a:cubicBezTo>
                  <a:cubicBezTo>
                    <a:pt x="-64381" y="626165"/>
                    <a:pt x="25071" y="9939"/>
                    <a:pt x="25071" y="9939"/>
                  </a:cubicBezTo>
                  <a:lnTo>
                    <a:pt x="25071" y="9939"/>
                  </a:lnTo>
                  <a:lnTo>
                    <a:pt x="15132" y="0"/>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0" name="Freeform 29"/>
            <p:cNvSpPr/>
            <p:nvPr/>
          </p:nvSpPr>
          <p:spPr>
            <a:xfrm>
              <a:off x="2713383" y="5029200"/>
              <a:ext cx="663533" cy="1113183"/>
            </a:xfrm>
            <a:custGeom>
              <a:avLst/>
              <a:gdLst>
                <a:gd name="connsiteX0" fmla="*/ 0 w 663533"/>
                <a:gd name="connsiteY0" fmla="*/ 1113183 h 1113183"/>
                <a:gd name="connsiteX1" fmla="*/ 636104 w 663533"/>
                <a:gd name="connsiteY1" fmla="*/ 874643 h 1113183"/>
                <a:gd name="connsiteX2" fmla="*/ 556591 w 663533"/>
                <a:gd name="connsiteY2" fmla="*/ 0 h 1113183"/>
              </a:gdLst>
              <a:ahLst/>
              <a:cxnLst>
                <a:cxn ang="0">
                  <a:pos x="connsiteX0" y="connsiteY0"/>
                </a:cxn>
                <a:cxn ang="0">
                  <a:pos x="connsiteX1" y="connsiteY1"/>
                </a:cxn>
                <a:cxn ang="0">
                  <a:pos x="connsiteX2" y="connsiteY2"/>
                </a:cxn>
              </a:cxnLst>
              <a:rect l="l" t="t" r="r" b="b"/>
              <a:pathLst>
                <a:path w="663533" h="1113183">
                  <a:moveTo>
                    <a:pt x="0" y="1113183"/>
                  </a:moveTo>
                  <a:cubicBezTo>
                    <a:pt x="271669" y="1086678"/>
                    <a:pt x="543339" y="1060173"/>
                    <a:pt x="636104" y="874643"/>
                  </a:cubicBezTo>
                  <a:cubicBezTo>
                    <a:pt x="728869" y="689113"/>
                    <a:pt x="556591" y="0"/>
                    <a:pt x="556591" y="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spTree>
    <p:extLst>
      <p:ext uri="{BB962C8B-B14F-4D97-AF65-F5344CB8AC3E}">
        <p14:creationId xmlns:p14="http://schemas.microsoft.com/office/powerpoint/2010/main" val="37659406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Directed Graphs</a:t>
            </a:r>
          </a:p>
        </p:txBody>
      </p:sp>
      <p:sp>
        <p:nvSpPr>
          <p:cNvPr id="3" name="Content Placeholder 2"/>
          <p:cNvSpPr>
            <a:spLocks noGrp="1"/>
          </p:cNvSpPr>
          <p:nvPr>
            <p:ph idx="1"/>
          </p:nvPr>
        </p:nvSpPr>
        <p:spPr/>
        <p:txBody>
          <a:bodyPr>
            <a:normAutofit/>
          </a:bodyPr>
          <a:lstStyle/>
          <a:p>
            <a:pPr>
              <a:buNone/>
            </a:pPr>
            <a:r>
              <a:rPr lang="en-US" b="1" dirty="0"/>
              <a:t>   Definition:</a:t>
            </a:r>
            <a:r>
              <a:rPr lang="en-US" dirty="0"/>
              <a:t> An </a:t>
            </a:r>
            <a:r>
              <a:rPr lang="en-US" i="1" dirty="0"/>
              <a:t>directed graph </a:t>
            </a:r>
            <a:r>
              <a:rPr lang="en-US" dirty="0"/>
              <a:t> (or </a:t>
            </a:r>
            <a:r>
              <a:rPr lang="en-US" i="1" dirty="0"/>
              <a:t>digraph</a:t>
            </a:r>
            <a:r>
              <a:rPr lang="en-US" dirty="0"/>
              <a:t>) </a:t>
            </a:r>
            <a:r>
              <a:rPr lang="en-US" i="1" dirty="0"/>
              <a:t>G = </a:t>
            </a:r>
            <a:r>
              <a:rPr lang="en-US" dirty="0"/>
              <a:t>(</a:t>
            </a:r>
            <a:r>
              <a:rPr lang="en-US" i="1" dirty="0"/>
              <a:t>V, E</a:t>
            </a:r>
            <a:r>
              <a:rPr lang="en-US" dirty="0"/>
              <a:t>)</a:t>
            </a:r>
            <a:r>
              <a:rPr lang="en-US" i="1" dirty="0"/>
              <a:t> </a:t>
            </a:r>
            <a:r>
              <a:rPr lang="en-US" dirty="0"/>
              <a:t>consists of </a:t>
            </a:r>
            <a:r>
              <a:rPr lang="en-US" i="1" dirty="0"/>
              <a:t> </a:t>
            </a:r>
            <a:r>
              <a:rPr lang="en-US" dirty="0"/>
              <a:t>a nonempty set </a:t>
            </a:r>
            <a:r>
              <a:rPr lang="en-US" i="1" dirty="0"/>
              <a:t>V</a:t>
            </a:r>
            <a:r>
              <a:rPr lang="en-US" dirty="0"/>
              <a:t> of </a:t>
            </a:r>
            <a:r>
              <a:rPr lang="en-US" i="1" dirty="0"/>
              <a:t>vertices </a:t>
            </a:r>
            <a:r>
              <a:rPr lang="en-US" dirty="0"/>
              <a:t>(or </a:t>
            </a:r>
            <a:r>
              <a:rPr lang="en-US" i="1" dirty="0"/>
              <a:t>nodes</a:t>
            </a:r>
            <a:r>
              <a:rPr lang="en-US" dirty="0"/>
              <a:t>) and a set </a:t>
            </a:r>
            <a:r>
              <a:rPr lang="en-US" i="1" dirty="0"/>
              <a:t>E</a:t>
            </a:r>
            <a:r>
              <a:rPr lang="en-US" dirty="0"/>
              <a:t> of </a:t>
            </a:r>
            <a:r>
              <a:rPr lang="en-US" i="1" dirty="0"/>
              <a:t>directed edges </a:t>
            </a:r>
            <a:r>
              <a:rPr lang="en-US" dirty="0"/>
              <a:t>(or </a:t>
            </a:r>
            <a:r>
              <a:rPr lang="en-US" i="1" dirty="0"/>
              <a:t>arcs</a:t>
            </a:r>
            <a:r>
              <a:rPr lang="en-US" dirty="0"/>
              <a:t>)</a:t>
            </a:r>
            <a:r>
              <a:rPr lang="en-US" i="1" dirty="0"/>
              <a:t>. </a:t>
            </a:r>
            <a:r>
              <a:rPr lang="en-US" dirty="0"/>
              <a:t>Each edge is associated with an ordered pair of vertices.  The directed edge associated with the ordered pair (</a:t>
            </a:r>
            <a:r>
              <a:rPr lang="en-US" i="1" dirty="0" err="1"/>
              <a:t>u</a:t>
            </a:r>
            <a:r>
              <a:rPr lang="en-US" dirty="0" err="1"/>
              <a:t>,</a:t>
            </a:r>
            <a:r>
              <a:rPr lang="en-US" i="1" dirty="0" err="1"/>
              <a:t>v</a:t>
            </a:r>
            <a:r>
              <a:rPr lang="en-US" dirty="0"/>
              <a:t>) is said to </a:t>
            </a:r>
            <a:r>
              <a:rPr lang="en-US" i="1" dirty="0"/>
              <a:t>start at u</a:t>
            </a:r>
            <a:r>
              <a:rPr lang="en-US" dirty="0"/>
              <a:t> and </a:t>
            </a:r>
            <a:r>
              <a:rPr lang="en-US" i="1" dirty="0"/>
              <a:t>end at</a:t>
            </a:r>
            <a:r>
              <a:rPr lang="en-US" dirty="0"/>
              <a:t> </a:t>
            </a:r>
            <a:r>
              <a:rPr lang="en-US" i="1" dirty="0"/>
              <a:t>v</a:t>
            </a:r>
            <a:r>
              <a:rPr lang="en-US" dirty="0"/>
              <a:t>. </a:t>
            </a:r>
          </a:p>
          <a:p>
            <a:pPr>
              <a:buNone/>
            </a:pPr>
            <a:r>
              <a:rPr lang="en-US" b="1" dirty="0"/>
              <a:t>   Remark</a:t>
            </a:r>
            <a:r>
              <a:rPr lang="en-US" dirty="0"/>
              <a:t>: </a:t>
            </a:r>
          </a:p>
          <a:p>
            <a:pPr lvl="1"/>
            <a:r>
              <a:rPr lang="en-US" dirty="0"/>
              <a:t>Graphs where the end points of an edge are not ordered are said to be </a:t>
            </a:r>
            <a:r>
              <a:rPr lang="en-US" i="1" dirty="0"/>
              <a:t>undirected graphs</a:t>
            </a:r>
            <a:r>
              <a:rPr lang="en-US" dirty="0"/>
              <a:t>.</a:t>
            </a:r>
          </a:p>
          <a:p>
            <a:pPr>
              <a:buNone/>
            </a:pPr>
            <a:endParaRPr lang="en-US" i="1" dirty="0"/>
          </a:p>
          <a:p>
            <a:endParaRPr lang="en-US" i="1" dirty="0"/>
          </a:p>
        </p:txBody>
      </p:sp>
    </p:spTree>
    <p:extLst>
      <p:ext uri="{BB962C8B-B14F-4D97-AF65-F5344CB8AC3E}">
        <p14:creationId xmlns:p14="http://schemas.microsoft.com/office/powerpoint/2010/main" val="17825499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32330"/>
          </a:xfrm>
        </p:spPr>
        <p:txBody>
          <a:bodyPr>
            <a:normAutofit fontScale="90000"/>
          </a:bodyPr>
          <a:lstStyle/>
          <a:p>
            <a:r>
              <a:rPr lang="en-US" dirty="0"/>
              <a:t>Some Terminology (</a:t>
            </a:r>
            <a:r>
              <a:rPr lang="en-US" i="1" dirty="0"/>
              <a:t>continued</a:t>
            </a:r>
            <a:r>
              <a:rPr lang="en-US" dirty="0"/>
              <a:t>)</a:t>
            </a:r>
          </a:p>
        </p:txBody>
      </p:sp>
      <p:sp>
        <p:nvSpPr>
          <p:cNvPr id="3" name="Content Placeholder 2"/>
          <p:cNvSpPr>
            <a:spLocks noGrp="1"/>
          </p:cNvSpPr>
          <p:nvPr>
            <p:ph idx="1"/>
          </p:nvPr>
        </p:nvSpPr>
        <p:spPr>
          <a:xfrm>
            <a:off x="630217" y="1524000"/>
            <a:ext cx="8229600" cy="4793417"/>
          </a:xfrm>
        </p:spPr>
        <p:txBody>
          <a:bodyPr/>
          <a:lstStyle/>
          <a:p>
            <a:r>
              <a:rPr lang="en-US" sz="2000" dirty="0"/>
              <a:t>A </a:t>
            </a:r>
            <a:r>
              <a:rPr lang="en-US" sz="2000" i="1" dirty="0"/>
              <a:t>simple directed graph </a:t>
            </a:r>
            <a:r>
              <a:rPr lang="en-US" sz="2000" dirty="0"/>
              <a:t>has no loops and no multiple edges.</a:t>
            </a:r>
          </a:p>
          <a:p>
            <a:pPr marL="0" indent="0">
              <a:buNone/>
            </a:pPr>
            <a:endParaRPr lang="en-US" dirty="0"/>
          </a:p>
          <a:p>
            <a:pPr marL="0" indent="0">
              <a:buNone/>
            </a:pPr>
            <a:endParaRPr lang="en-US" dirty="0"/>
          </a:p>
          <a:p>
            <a:pPr marL="0" indent="0">
              <a:buNone/>
            </a:pPr>
            <a:endParaRPr lang="en-US" dirty="0"/>
          </a:p>
          <a:p>
            <a:r>
              <a:rPr lang="en-US" sz="2000" dirty="0"/>
              <a:t>A </a:t>
            </a:r>
            <a:r>
              <a:rPr lang="en-US" sz="2000" i="1" dirty="0"/>
              <a:t>directed </a:t>
            </a:r>
            <a:r>
              <a:rPr lang="en-US" sz="2000" i="1" dirty="0" err="1"/>
              <a:t>multigraph</a:t>
            </a:r>
            <a:r>
              <a:rPr lang="en-US" sz="2000" dirty="0"/>
              <a:t> may have multiple directed edges.  When there are </a:t>
            </a:r>
            <a:r>
              <a:rPr lang="en-US" sz="2000" i="1" dirty="0"/>
              <a:t>m</a:t>
            </a:r>
            <a:r>
              <a:rPr lang="en-US" sz="2000" dirty="0"/>
              <a:t> directed edges from the vertex </a:t>
            </a:r>
            <a:r>
              <a:rPr lang="en-US" sz="2000" i="1" dirty="0"/>
              <a:t>u</a:t>
            </a:r>
            <a:r>
              <a:rPr lang="en-US" sz="2000" dirty="0"/>
              <a:t> to the vertex </a:t>
            </a:r>
            <a:r>
              <a:rPr lang="en-US" sz="2000" i="1" dirty="0"/>
              <a:t>v</a:t>
            </a:r>
            <a:r>
              <a:rPr lang="en-US" sz="2000" dirty="0"/>
              <a:t>,  we say that  (</a:t>
            </a:r>
            <a:r>
              <a:rPr lang="en-US" sz="2000" i="1" dirty="0" err="1"/>
              <a:t>u,v</a:t>
            </a:r>
            <a:r>
              <a:rPr lang="en-US" sz="2000" dirty="0"/>
              <a:t>)</a:t>
            </a:r>
            <a:r>
              <a:rPr lang="en-US" sz="2000" i="1" dirty="0"/>
              <a:t> </a:t>
            </a:r>
            <a:r>
              <a:rPr lang="en-US" sz="2000" dirty="0"/>
              <a:t>is an edge of </a:t>
            </a:r>
            <a:r>
              <a:rPr lang="en-US" sz="2000" i="1" dirty="0"/>
              <a:t>multiplicity m</a:t>
            </a:r>
            <a:r>
              <a:rPr lang="en-US" sz="2000" dirty="0"/>
              <a:t>.</a:t>
            </a:r>
          </a:p>
        </p:txBody>
      </p:sp>
      <p:grpSp>
        <p:nvGrpSpPr>
          <p:cNvPr id="4" name="Group 3"/>
          <p:cNvGrpSpPr/>
          <p:nvPr/>
        </p:nvGrpSpPr>
        <p:grpSpPr>
          <a:xfrm>
            <a:off x="5885388" y="1950485"/>
            <a:ext cx="1968392" cy="1295400"/>
            <a:chOff x="2362200" y="2057400"/>
            <a:chExt cx="4038600" cy="2121932"/>
          </a:xfrm>
        </p:grpSpPr>
        <p:sp>
          <p:nvSpPr>
            <p:cNvPr id="5" name="Oval 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Oval 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Oval 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8" name="Straight Connector 7"/>
            <p:cNvCxnSpPr>
              <a:endCxn id="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5"/>
              <a:endCxn id="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4443272" y="2751185"/>
              <a:ext cx="1405078" cy="833577"/>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62200" y="22098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12" name="TextBox 11"/>
            <p:cNvSpPr txBox="1"/>
            <p:nvPr/>
          </p:nvSpPr>
          <p:spPr>
            <a:xfrm>
              <a:off x="5943600" y="20574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3" name="TextBox 12"/>
            <p:cNvSpPr txBox="1"/>
            <p:nvPr/>
          </p:nvSpPr>
          <p:spPr>
            <a:xfrm>
              <a:off x="5105400" y="38100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grpSp>
      <p:grpSp>
        <p:nvGrpSpPr>
          <p:cNvPr id="14" name="Group 13"/>
          <p:cNvGrpSpPr/>
          <p:nvPr/>
        </p:nvGrpSpPr>
        <p:grpSpPr>
          <a:xfrm>
            <a:off x="5844790" y="5191817"/>
            <a:ext cx="2240280" cy="1318034"/>
            <a:chOff x="2362200" y="1905000"/>
            <a:chExt cx="4191000" cy="2689634"/>
          </a:xfrm>
        </p:grpSpPr>
        <p:sp>
          <p:nvSpPr>
            <p:cNvPr id="15" name="Oval 1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6" name="Oval 1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Oval 1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18" name="Straight Connector 17"/>
            <p:cNvCxnSpPr>
              <a:endCxn id="1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5"/>
              <a:endCxn id="1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4"/>
              <a:endCxn id="16" idx="7"/>
            </p:cNvCxnSpPr>
            <p:nvPr/>
          </p:nvCxnSpPr>
          <p:spPr>
            <a:xfrm rot="5400000">
              <a:off x="4557572" y="2800350"/>
              <a:ext cx="1405078" cy="833578"/>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2"/>
            </p:cNvCxnSpPr>
            <p:nvPr/>
          </p:nvCxnSpPr>
          <p:spPr>
            <a:xfrm rot="10800000">
              <a:off x="2895600" y="3505200"/>
              <a:ext cx="1752600" cy="4953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5" idx="4"/>
            </p:cNvCxnSpPr>
            <p:nvPr/>
          </p:nvCxnSpPr>
          <p:spPr>
            <a:xfrm rot="5400000" flipH="1" flipV="1">
              <a:off x="2495550" y="2914650"/>
              <a:ext cx="9906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6" idx="6"/>
            </p:cNvCxnSpPr>
            <p:nvPr/>
          </p:nvCxnSpPr>
          <p:spPr>
            <a:xfrm flipV="1">
              <a:off x="4876800" y="3276600"/>
              <a:ext cx="1447800" cy="7239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7" idx="5"/>
            </p:cNvCxnSpPr>
            <p:nvPr/>
          </p:nvCxnSpPr>
          <p:spPr>
            <a:xfrm rot="16200000" flipV="1">
              <a:off x="5643422" y="2595422"/>
              <a:ext cx="795478" cy="56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57800" y="40386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sp>
          <p:nvSpPr>
            <p:cNvPr id="26" name="TextBox 25"/>
            <p:cNvSpPr txBox="1"/>
            <p:nvPr/>
          </p:nvSpPr>
          <p:spPr>
            <a:xfrm>
              <a:off x="2362200" y="23622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27" name="TextBox 26"/>
            <p:cNvSpPr txBox="1"/>
            <p:nvPr/>
          </p:nvSpPr>
          <p:spPr>
            <a:xfrm>
              <a:off x="6096000" y="22098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28" name="Freeform 27"/>
            <p:cNvSpPr/>
            <p:nvPr/>
          </p:nvSpPr>
          <p:spPr>
            <a:xfrm>
              <a:off x="4572000" y="4114800"/>
              <a:ext cx="488887" cy="479834"/>
            </a:xfrm>
            <a:custGeom>
              <a:avLst/>
              <a:gdLst>
                <a:gd name="connsiteX0" fmla="*/ 117695 w 488887"/>
                <a:gd name="connsiteY0" fmla="*/ 18107 h 479834"/>
                <a:gd name="connsiteX1" fmla="*/ 63375 w 488887"/>
                <a:gd name="connsiteY1" fmla="*/ 45268 h 479834"/>
                <a:gd name="connsiteX2" fmla="*/ 27161 w 488887"/>
                <a:gd name="connsiteY2" fmla="*/ 99588 h 479834"/>
                <a:gd name="connsiteX3" fmla="*/ 18107 w 488887"/>
                <a:gd name="connsiteY3" fmla="*/ 135802 h 479834"/>
                <a:gd name="connsiteX4" fmla="*/ 0 w 488887"/>
                <a:gd name="connsiteY4" fmla="*/ 190123 h 479834"/>
                <a:gd name="connsiteX5" fmla="*/ 9054 w 488887"/>
                <a:gd name="connsiteY5" fmla="*/ 353085 h 479834"/>
                <a:gd name="connsiteX6" fmla="*/ 81481 w 488887"/>
                <a:gd name="connsiteY6" fmla="*/ 425513 h 479834"/>
                <a:gd name="connsiteX7" fmla="*/ 153909 w 488887"/>
                <a:gd name="connsiteY7" fmla="*/ 461727 h 479834"/>
                <a:gd name="connsiteX8" fmla="*/ 181070 w 488887"/>
                <a:gd name="connsiteY8" fmla="*/ 479834 h 479834"/>
                <a:gd name="connsiteX9" fmla="*/ 316872 w 488887"/>
                <a:gd name="connsiteY9" fmla="*/ 470780 h 479834"/>
                <a:gd name="connsiteX10" fmla="*/ 344032 w 488887"/>
                <a:gd name="connsiteY10" fmla="*/ 461727 h 479834"/>
                <a:gd name="connsiteX11" fmla="*/ 380246 w 488887"/>
                <a:gd name="connsiteY11" fmla="*/ 452673 h 479834"/>
                <a:gd name="connsiteX12" fmla="*/ 407406 w 488887"/>
                <a:gd name="connsiteY12" fmla="*/ 434567 h 479834"/>
                <a:gd name="connsiteX13" fmla="*/ 434567 w 488887"/>
                <a:gd name="connsiteY13" fmla="*/ 407406 h 479834"/>
                <a:gd name="connsiteX14" fmla="*/ 470780 w 488887"/>
                <a:gd name="connsiteY14" fmla="*/ 344032 h 479834"/>
                <a:gd name="connsiteX15" fmla="*/ 479834 w 488887"/>
                <a:gd name="connsiteY15" fmla="*/ 316871 h 479834"/>
                <a:gd name="connsiteX16" fmla="*/ 488887 w 488887"/>
                <a:gd name="connsiteY16" fmla="*/ 262551 h 479834"/>
                <a:gd name="connsiteX17" fmla="*/ 479834 w 488887"/>
                <a:gd name="connsiteY17" fmla="*/ 117695 h 479834"/>
                <a:gd name="connsiteX18" fmla="*/ 416460 w 488887"/>
                <a:gd name="connsiteY18" fmla="*/ 54321 h 479834"/>
                <a:gd name="connsiteX19" fmla="*/ 389299 w 488887"/>
                <a:gd name="connsiteY19" fmla="*/ 36214 h 479834"/>
                <a:gd name="connsiteX20" fmla="*/ 316872 w 488887"/>
                <a:gd name="connsiteY20" fmla="*/ 0 h 47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8887" h="479834">
                  <a:moveTo>
                    <a:pt x="117695" y="18107"/>
                  </a:moveTo>
                  <a:cubicBezTo>
                    <a:pt x="98321" y="24565"/>
                    <a:pt x="77828" y="28750"/>
                    <a:pt x="63375" y="45268"/>
                  </a:cubicBezTo>
                  <a:cubicBezTo>
                    <a:pt x="49045" y="61645"/>
                    <a:pt x="27161" y="99588"/>
                    <a:pt x="27161" y="99588"/>
                  </a:cubicBezTo>
                  <a:cubicBezTo>
                    <a:pt x="24143" y="111659"/>
                    <a:pt x="21682" y="123884"/>
                    <a:pt x="18107" y="135802"/>
                  </a:cubicBezTo>
                  <a:cubicBezTo>
                    <a:pt x="12622" y="154083"/>
                    <a:pt x="0" y="190123"/>
                    <a:pt x="0" y="190123"/>
                  </a:cubicBezTo>
                  <a:cubicBezTo>
                    <a:pt x="3018" y="244444"/>
                    <a:pt x="1703" y="299179"/>
                    <a:pt x="9054" y="353085"/>
                  </a:cubicBezTo>
                  <a:cubicBezTo>
                    <a:pt x="14622" y="393915"/>
                    <a:pt x="51842" y="405754"/>
                    <a:pt x="81481" y="425513"/>
                  </a:cubicBezTo>
                  <a:cubicBezTo>
                    <a:pt x="144402" y="467461"/>
                    <a:pt x="65326" y="417435"/>
                    <a:pt x="153909" y="461727"/>
                  </a:cubicBezTo>
                  <a:cubicBezTo>
                    <a:pt x="163641" y="466593"/>
                    <a:pt x="172016" y="473798"/>
                    <a:pt x="181070" y="479834"/>
                  </a:cubicBezTo>
                  <a:cubicBezTo>
                    <a:pt x="226337" y="476816"/>
                    <a:pt x="271782" y="475790"/>
                    <a:pt x="316872" y="470780"/>
                  </a:cubicBezTo>
                  <a:cubicBezTo>
                    <a:pt x="326357" y="469726"/>
                    <a:pt x="334856" y="464349"/>
                    <a:pt x="344032" y="461727"/>
                  </a:cubicBezTo>
                  <a:cubicBezTo>
                    <a:pt x="355996" y="458309"/>
                    <a:pt x="368175" y="455691"/>
                    <a:pt x="380246" y="452673"/>
                  </a:cubicBezTo>
                  <a:cubicBezTo>
                    <a:pt x="389299" y="446638"/>
                    <a:pt x="399047" y="441533"/>
                    <a:pt x="407406" y="434567"/>
                  </a:cubicBezTo>
                  <a:cubicBezTo>
                    <a:pt x="417242" y="426370"/>
                    <a:pt x="426370" y="417242"/>
                    <a:pt x="434567" y="407406"/>
                  </a:cubicBezTo>
                  <a:cubicBezTo>
                    <a:pt x="447940" y="391358"/>
                    <a:pt x="462965" y="362267"/>
                    <a:pt x="470780" y="344032"/>
                  </a:cubicBezTo>
                  <a:cubicBezTo>
                    <a:pt x="474539" y="335260"/>
                    <a:pt x="476816" y="325925"/>
                    <a:pt x="479834" y="316871"/>
                  </a:cubicBezTo>
                  <a:cubicBezTo>
                    <a:pt x="482852" y="298764"/>
                    <a:pt x="488887" y="280907"/>
                    <a:pt x="488887" y="262551"/>
                  </a:cubicBezTo>
                  <a:cubicBezTo>
                    <a:pt x="488887" y="214171"/>
                    <a:pt x="484899" y="165809"/>
                    <a:pt x="479834" y="117695"/>
                  </a:cubicBezTo>
                  <a:cubicBezTo>
                    <a:pt x="475625" y="77709"/>
                    <a:pt x="451979" y="78000"/>
                    <a:pt x="416460" y="54321"/>
                  </a:cubicBezTo>
                  <a:cubicBezTo>
                    <a:pt x="407406" y="48285"/>
                    <a:pt x="399622" y="39655"/>
                    <a:pt x="389299" y="36214"/>
                  </a:cubicBezTo>
                  <a:cubicBezTo>
                    <a:pt x="326881" y="15408"/>
                    <a:pt x="348474" y="31604"/>
                    <a:pt x="316872"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29" name="Freeform 28"/>
            <p:cNvSpPr/>
            <p:nvPr/>
          </p:nvSpPr>
          <p:spPr>
            <a:xfrm>
              <a:off x="5562600" y="1905000"/>
              <a:ext cx="408533" cy="431988"/>
            </a:xfrm>
            <a:custGeom>
              <a:avLst/>
              <a:gdLst>
                <a:gd name="connsiteX0" fmla="*/ 54321 w 408533"/>
                <a:gd name="connsiteY0" fmla="*/ 390048 h 431988"/>
                <a:gd name="connsiteX1" fmla="*/ 36214 w 408533"/>
                <a:gd name="connsiteY1" fmla="*/ 362888 h 431988"/>
                <a:gd name="connsiteX2" fmla="*/ 18107 w 408533"/>
                <a:gd name="connsiteY2" fmla="*/ 272353 h 431988"/>
                <a:gd name="connsiteX3" fmla="*/ 9054 w 408533"/>
                <a:gd name="connsiteY3" fmla="*/ 245193 h 431988"/>
                <a:gd name="connsiteX4" fmla="*/ 0 w 408533"/>
                <a:gd name="connsiteY4" fmla="*/ 208979 h 431988"/>
                <a:gd name="connsiteX5" fmla="*/ 27161 w 408533"/>
                <a:gd name="connsiteY5" fmla="*/ 109391 h 431988"/>
                <a:gd name="connsiteX6" fmla="*/ 54321 w 408533"/>
                <a:gd name="connsiteY6" fmla="*/ 91284 h 431988"/>
                <a:gd name="connsiteX7" fmla="*/ 63374 w 408533"/>
                <a:gd name="connsiteY7" fmla="*/ 55070 h 431988"/>
                <a:gd name="connsiteX8" fmla="*/ 90535 w 408533"/>
                <a:gd name="connsiteY8" fmla="*/ 46016 h 431988"/>
                <a:gd name="connsiteX9" fmla="*/ 117695 w 408533"/>
                <a:gd name="connsiteY9" fmla="*/ 27910 h 431988"/>
                <a:gd name="connsiteX10" fmla="*/ 172016 w 408533"/>
                <a:gd name="connsiteY10" fmla="*/ 9803 h 431988"/>
                <a:gd name="connsiteX11" fmla="*/ 199176 w 408533"/>
                <a:gd name="connsiteY11" fmla="*/ 749 h 431988"/>
                <a:gd name="connsiteX12" fmla="*/ 298765 w 408533"/>
                <a:gd name="connsiteY12" fmla="*/ 9803 h 431988"/>
                <a:gd name="connsiteX13" fmla="*/ 316871 w 408533"/>
                <a:gd name="connsiteY13" fmla="*/ 36963 h 431988"/>
                <a:gd name="connsiteX14" fmla="*/ 371192 w 408533"/>
                <a:gd name="connsiteY14" fmla="*/ 73177 h 431988"/>
                <a:gd name="connsiteX15" fmla="*/ 380246 w 408533"/>
                <a:gd name="connsiteY15" fmla="*/ 109391 h 431988"/>
                <a:gd name="connsiteX16" fmla="*/ 398353 w 408533"/>
                <a:gd name="connsiteY16" fmla="*/ 145605 h 431988"/>
                <a:gd name="connsiteX17" fmla="*/ 407406 w 408533"/>
                <a:gd name="connsiteY17" fmla="*/ 172765 h 431988"/>
                <a:gd name="connsiteX18" fmla="*/ 398353 w 408533"/>
                <a:gd name="connsiteY18" fmla="*/ 335727 h 431988"/>
                <a:gd name="connsiteX19" fmla="*/ 371192 w 408533"/>
                <a:gd name="connsiteY19" fmla="*/ 362888 h 431988"/>
                <a:gd name="connsiteX20" fmla="*/ 353085 w 408533"/>
                <a:gd name="connsiteY20" fmla="*/ 390048 h 431988"/>
                <a:gd name="connsiteX21" fmla="*/ 325925 w 408533"/>
                <a:gd name="connsiteY21" fmla="*/ 399102 h 431988"/>
                <a:gd name="connsiteX22" fmla="*/ 298765 w 408533"/>
                <a:gd name="connsiteY22" fmla="*/ 417209 h 431988"/>
                <a:gd name="connsiteX23" fmla="*/ 217283 w 408533"/>
                <a:gd name="connsiteY23" fmla="*/ 426262 h 43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8533" h="431988">
                  <a:moveTo>
                    <a:pt x="54321" y="390048"/>
                  </a:moveTo>
                  <a:cubicBezTo>
                    <a:pt x="48285" y="380995"/>
                    <a:pt x="41080" y="372620"/>
                    <a:pt x="36214" y="362888"/>
                  </a:cubicBezTo>
                  <a:cubicBezTo>
                    <a:pt x="22580" y="335620"/>
                    <a:pt x="23666" y="300148"/>
                    <a:pt x="18107" y="272353"/>
                  </a:cubicBezTo>
                  <a:cubicBezTo>
                    <a:pt x="16235" y="262995"/>
                    <a:pt x="11676" y="254369"/>
                    <a:pt x="9054" y="245193"/>
                  </a:cubicBezTo>
                  <a:cubicBezTo>
                    <a:pt x="5636" y="233229"/>
                    <a:pt x="3018" y="221050"/>
                    <a:pt x="0" y="208979"/>
                  </a:cubicBezTo>
                  <a:cubicBezTo>
                    <a:pt x="4932" y="174455"/>
                    <a:pt x="3325" y="137995"/>
                    <a:pt x="27161" y="109391"/>
                  </a:cubicBezTo>
                  <a:cubicBezTo>
                    <a:pt x="34127" y="101032"/>
                    <a:pt x="45268" y="97320"/>
                    <a:pt x="54321" y="91284"/>
                  </a:cubicBezTo>
                  <a:cubicBezTo>
                    <a:pt x="57339" y="79213"/>
                    <a:pt x="55601" y="64786"/>
                    <a:pt x="63374" y="55070"/>
                  </a:cubicBezTo>
                  <a:cubicBezTo>
                    <a:pt x="69336" y="47618"/>
                    <a:pt x="81999" y="50284"/>
                    <a:pt x="90535" y="46016"/>
                  </a:cubicBezTo>
                  <a:cubicBezTo>
                    <a:pt x="100267" y="41150"/>
                    <a:pt x="107752" y="32329"/>
                    <a:pt x="117695" y="27910"/>
                  </a:cubicBezTo>
                  <a:cubicBezTo>
                    <a:pt x="135136" y="20158"/>
                    <a:pt x="153909" y="15839"/>
                    <a:pt x="172016" y="9803"/>
                  </a:cubicBezTo>
                  <a:lnTo>
                    <a:pt x="199176" y="749"/>
                  </a:lnTo>
                  <a:cubicBezTo>
                    <a:pt x="232372" y="3767"/>
                    <a:pt x="266906" y="0"/>
                    <a:pt x="298765" y="9803"/>
                  </a:cubicBezTo>
                  <a:cubicBezTo>
                    <a:pt x="309164" y="13003"/>
                    <a:pt x="308683" y="29798"/>
                    <a:pt x="316871" y="36963"/>
                  </a:cubicBezTo>
                  <a:cubicBezTo>
                    <a:pt x="333248" y="51293"/>
                    <a:pt x="371192" y="73177"/>
                    <a:pt x="371192" y="73177"/>
                  </a:cubicBezTo>
                  <a:cubicBezTo>
                    <a:pt x="374210" y="85248"/>
                    <a:pt x="375877" y="97740"/>
                    <a:pt x="380246" y="109391"/>
                  </a:cubicBezTo>
                  <a:cubicBezTo>
                    <a:pt x="384985" y="122028"/>
                    <a:pt x="393037" y="133200"/>
                    <a:pt x="398353" y="145605"/>
                  </a:cubicBezTo>
                  <a:cubicBezTo>
                    <a:pt x="402112" y="154376"/>
                    <a:pt x="404388" y="163712"/>
                    <a:pt x="407406" y="172765"/>
                  </a:cubicBezTo>
                  <a:cubicBezTo>
                    <a:pt x="404388" y="227086"/>
                    <a:pt x="408533" y="282283"/>
                    <a:pt x="398353" y="335727"/>
                  </a:cubicBezTo>
                  <a:cubicBezTo>
                    <a:pt x="395957" y="348305"/>
                    <a:pt x="379389" y="353052"/>
                    <a:pt x="371192" y="362888"/>
                  </a:cubicBezTo>
                  <a:cubicBezTo>
                    <a:pt x="364226" y="371247"/>
                    <a:pt x="361581" y="383251"/>
                    <a:pt x="353085" y="390048"/>
                  </a:cubicBezTo>
                  <a:cubicBezTo>
                    <a:pt x="345633" y="396010"/>
                    <a:pt x="334461" y="394834"/>
                    <a:pt x="325925" y="399102"/>
                  </a:cubicBezTo>
                  <a:cubicBezTo>
                    <a:pt x="316193" y="403968"/>
                    <a:pt x="308497" y="412343"/>
                    <a:pt x="298765" y="417209"/>
                  </a:cubicBezTo>
                  <a:cubicBezTo>
                    <a:pt x="269207" y="431988"/>
                    <a:pt x="253102" y="426262"/>
                    <a:pt x="217283" y="426262"/>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30" name="TextBox 29"/>
          <p:cNvSpPr txBox="1"/>
          <p:nvPr/>
        </p:nvSpPr>
        <p:spPr>
          <a:xfrm>
            <a:off x="921026" y="5453206"/>
            <a:ext cx="45868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In this directed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multigraph</a:t>
            </a:r>
            <a:r>
              <a:rPr kumimoji="0" lang="en-US" sz="2000" b="0" i="0" u="none" strike="noStrike" kern="1200" cap="none" spc="0" normalizeH="0" baseline="0" noProof="0" dirty="0">
                <a:ln>
                  <a:noFill/>
                </a:ln>
                <a:solidFill>
                  <a:prstClr val="black"/>
                </a:solidFill>
                <a:effectLst/>
                <a:uLnTx/>
                <a:uFillTx/>
                <a:latin typeface="Constantia"/>
                <a:ea typeface="+mn-ea"/>
                <a:cs typeface="+mn-cs"/>
              </a:rPr>
              <a:t> the multiplicity of (</a:t>
            </a:r>
            <a:r>
              <a:rPr kumimoji="0" lang="en-US" sz="2000" b="0" i="1" u="none" strike="noStrike" kern="1200" cap="none" spc="0" normalizeH="0" baseline="0" noProof="0" dirty="0" err="1">
                <a:ln>
                  <a:noFill/>
                </a:ln>
                <a:solidFill>
                  <a:prstClr val="black"/>
                </a:solidFill>
                <a:effectLst/>
                <a:uLnTx/>
                <a:uFillTx/>
                <a:latin typeface="Constantia"/>
                <a:ea typeface="+mn-ea"/>
                <a:cs typeface="+mn-cs"/>
              </a:rPr>
              <a:t>a,b</a:t>
            </a:r>
            <a:r>
              <a:rPr kumimoji="0" lang="en-US" sz="2000" b="0" i="0" u="none" strike="noStrike" kern="1200" cap="none" spc="0" normalizeH="0" baseline="0" noProof="0" dirty="0">
                <a:ln>
                  <a:noFill/>
                </a:ln>
                <a:solidFill>
                  <a:prstClr val="black"/>
                </a:solidFill>
                <a:effectLst/>
                <a:uLnTx/>
                <a:uFillTx/>
                <a:latin typeface="Constantia"/>
                <a:ea typeface="+mn-ea"/>
                <a:cs typeface="+mn-cs"/>
              </a:rPr>
              <a:t>) is </a:t>
            </a:r>
            <a:r>
              <a:rPr kumimoji="0" lang="en-US" sz="20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 and the multiplicity of (</a:t>
            </a:r>
            <a:r>
              <a:rPr kumimoji="0" lang="en-US" sz="2000" b="0" i="1" u="none" strike="noStrike" kern="1200" cap="none" spc="0" normalizeH="0" baseline="0" noProof="0" dirty="0" err="1">
                <a:ln>
                  <a:noFill/>
                </a:ln>
                <a:solidFill>
                  <a:prstClr val="black"/>
                </a:solidFill>
                <a:effectLst/>
                <a:uLnTx/>
                <a:uFillTx/>
                <a:latin typeface="Cambria Math" pitchFamily="18" charset="0"/>
                <a:ea typeface="Cambria Math" pitchFamily="18" charset="0"/>
                <a:cs typeface="+mn-cs"/>
              </a:rPr>
              <a:t>b,c</a:t>
            </a:r>
            <a:r>
              <a:rPr kumimoji="0" lang="en-US" sz="20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is 2.</a:t>
            </a:r>
          </a:p>
        </p:txBody>
      </p:sp>
      <p:sp>
        <p:nvSpPr>
          <p:cNvPr id="31" name="TextBox 30"/>
          <p:cNvSpPr txBox="1"/>
          <p:nvPr/>
        </p:nvSpPr>
        <p:spPr>
          <a:xfrm>
            <a:off x="990600" y="1950485"/>
            <a:ext cx="1752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32" name="TextBox 31"/>
          <p:cNvSpPr txBox="1"/>
          <p:nvPr/>
        </p:nvSpPr>
        <p:spPr>
          <a:xfrm>
            <a:off x="990600" y="2268992"/>
            <a:ext cx="35814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This is a directed graph with three vertices and four edges.</a:t>
            </a:r>
          </a:p>
        </p:txBody>
      </p:sp>
      <p:cxnSp>
        <p:nvCxnSpPr>
          <p:cNvPr id="45" name="Straight Arrow Connector 44"/>
          <p:cNvCxnSpPr/>
          <p:nvPr/>
        </p:nvCxnSpPr>
        <p:spPr>
          <a:xfrm flipV="1">
            <a:off x="7197637" y="2245260"/>
            <a:ext cx="389965" cy="9035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21026" y="5084644"/>
            <a:ext cx="1371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37797703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Graph Terminology: Summary</a:t>
            </a:r>
          </a:p>
        </p:txBody>
      </p:sp>
      <p:sp>
        <p:nvSpPr>
          <p:cNvPr id="3" name="Content Placeholder 2"/>
          <p:cNvSpPr>
            <a:spLocks noGrp="1"/>
          </p:cNvSpPr>
          <p:nvPr>
            <p:ph idx="1"/>
          </p:nvPr>
        </p:nvSpPr>
        <p:spPr>
          <a:xfrm>
            <a:off x="457200" y="914400"/>
            <a:ext cx="8229600" cy="5410200"/>
          </a:xfrm>
        </p:spPr>
        <p:txBody>
          <a:bodyPr>
            <a:normAutofit/>
          </a:bodyPr>
          <a:lstStyle/>
          <a:p>
            <a:r>
              <a:rPr lang="en-US" sz="2400" dirty="0"/>
              <a:t>To understand the structure of a graph and to build a graph model, we ask these questions:</a:t>
            </a:r>
          </a:p>
          <a:p>
            <a:pPr lvl="1">
              <a:buFont typeface="Arial" pitchFamily="34" charset="0"/>
              <a:buChar char="•"/>
            </a:pPr>
            <a:r>
              <a:rPr lang="en-US" sz="2000" dirty="0"/>
              <a:t> Are the edges of the graph undirected or directed  (or both)?</a:t>
            </a:r>
          </a:p>
          <a:p>
            <a:pPr lvl="1">
              <a:buFont typeface="Arial" pitchFamily="34" charset="0"/>
              <a:buChar char="•"/>
            </a:pPr>
            <a:r>
              <a:rPr lang="en-US" sz="2000" dirty="0"/>
              <a:t> If the edges are undirected, are multiple edges present that connect the same pair of vertices? If the edges are directed, are multiple directed edges present?</a:t>
            </a:r>
          </a:p>
          <a:p>
            <a:pPr lvl="1">
              <a:buFont typeface="Arial" pitchFamily="34" charset="0"/>
              <a:buChar char="•"/>
            </a:pPr>
            <a:r>
              <a:rPr lang="en-US" sz="2000" dirty="0"/>
              <a:t> Are loops present?</a:t>
            </a:r>
          </a:p>
          <a:p>
            <a:pPr lvl="1">
              <a:buFont typeface="Arial" pitchFamily="34" charset="0"/>
              <a:buChar char="•"/>
            </a:pPr>
            <a:endParaRPr lang="en-US" dirty="0"/>
          </a:p>
          <a:p>
            <a:pPr marL="393192" lvl="1" indent="0">
              <a:buNone/>
            </a:pPr>
            <a:r>
              <a:rPr lang="en-US" dirty="0"/>
              <a:t> </a:t>
            </a:r>
          </a:p>
          <a:p>
            <a:pPr lvl="1">
              <a:buFont typeface="Arial" pitchFamily="34" charset="0"/>
              <a:buChar char="•"/>
            </a:pPr>
            <a:endParaRPr lang="en-US" dirty="0"/>
          </a:p>
          <a:p>
            <a:pPr lvl="1">
              <a:buFont typeface="Arial" pitchFamily="34" charset="0"/>
              <a:buChar char="•"/>
            </a:pPr>
            <a:endParaRPr lang="en-US" dirty="0"/>
          </a:p>
          <a:p>
            <a:pPr marL="393192" lvl="1" indent="0">
              <a:buNone/>
            </a:pPr>
            <a:r>
              <a:rPr lang="en-US" dirty="0"/>
              <a:t>  </a:t>
            </a:r>
          </a:p>
          <a:p>
            <a:endParaRPr lang="en-US" dirty="0"/>
          </a:p>
        </p:txBody>
      </p:sp>
      <p:pic>
        <p:nvPicPr>
          <p:cNvPr id="4" name="Content Placeholder 4" descr="table47.jpg"/>
          <p:cNvPicPr>
            <a:picLocks noChangeAspect="1"/>
          </p:cNvPicPr>
          <p:nvPr/>
        </p:nvPicPr>
        <p:blipFill>
          <a:blip r:embed="rId2" cstate="print"/>
          <a:stretch>
            <a:fillRect/>
          </a:stretch>
        </p:blipFill>
        <p:spPr>
          <a:xfrm>
            <a:off x="609599" y="3505200"/>
            <a:ext cx="8257077" cy="3200400"/>
          </a:xfrm>
          <a:prstGeom prst="rect">
            <a:avLst/>
          </a:prstGeom>
        </p:spPr>
      </p:pic>
    </p:spTree>
    <p:extLst>
      <p:ext uri="{BB962C8B-B14F-4D97-AF65-F5344CB8AC3E}">
        <p14:creationId xmlns:p14="http://schemas.microsoft.com/office/powerpoint/2010/main" val="38557106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Other Applications of Graphs</a:t>
            </a:r>
          </a:p>
        </p:txBody>
      </p:sp>
      <p:sp>
        <p:nvSpPr>
          <p:cNvPr id="3" name="Content Placeholder 2"/>
          <p:cNvSpPr>
            <a:spLocks noGrp="1"/>
          </p:cNvSpPr>
          <p:nvPr>
            <p:ph idx="1"/>
          </p:nvPr>
        </p:nvSpPr>
        <p:spPr>
          <a:xfrm>
            <a:off x="457200" y="1219200"/>
            <a:ext cx="8229600" cy="5105400"/>
          </a:xfrm>
        </p:spPr>
        <p:txBody>
          <a:bodyPr>
            <a:normAutofit/>
          </a:bodyPr>
          <a:lstStyle/>
          <a:p>
            <a:r>
              <a:rPr lang="en-US" dirty="0"/>
              <a:t>We will illustrate how graph theory can be used in models of:</a:t>
            </a:r>
          </a:p>
          <a:p>
            <a:pPr lvl="1"/>
            <a:r>
              <a:rPr lang="en-US" dirty="0"/>
              <a:t>Social networks</a:t>
            </a:r>
          </a:p>
          <a:p>
            <a:pPr lvl="1"/>
            <a:r>
              <a:rPr lang="en-US" dirty="0"/>
              <a:t>Communications networks</a:t>
            </a:r>
          </a:p>
          <a:p>
            <a:pPr lvl="1"/>
            <a:r>
              <a:rPr lang="en-US" dirty="0"/>
              <a:t>Information networks</a:t>
            </a:r>
          </a:p>
          <a:p>
            <a:pPr lvl="1"/>
            <a:r>
              <a:rPr lang="en-US" dirty="0"/>
              <a:t>Software design</a:t>
            </a:r>
          </a:p>
          <a:p>
            <a:pPr lvl="1"/>
            <a:r>
              <a:rPr lang="en-US" dirty="0"/>
              <a:t>Transportation networks</a:t>
            </a:r>
          </a:p>
          <a:p>
            <a:pPr lvl="1"/>
            <a:r>
              <a:rPr lang="en-US" dirty="0"/>
              <a:t>Biological networks</a:t>
            </a:r>
          </a:p>
          <a:p>
            <a:r>
              <a:rPr lang="en-US" dirty="0"/>
              <a:t>It’s a challenge to find a subject to which graph theory has not yet been applied.  Can you find an area without applications of graph theory?</a:t>
            </a:r>
          </a:p>
          <a:p>
            <a:endParaRPr lang="en-US" dirty="0"/>
          </a:p>
          <a:p>
            <a:endParaRPr lang="en-US" dirty="0"/>
          </a:p>
        </p:txBody>
      </p:sp>
    </p:spTree>
    <p:extLst>
      <p:ext uri="{BB962C8B-B14F-4D97-AF65-F5344CB8AC3E}">
        <p14:creationId xmlns:p14="http://schemas.microsoft.com/office/powerpoint/2010/main" val="12269463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Autofit/>
          </a:bodyPr>
          <a:lstStyle/>
          <a:p>
            <a:r>
              <a:rPr lang="en-US" sz="3600" dirty="0"/>
              <a:t>Graph Models: </a:t>
            </a:r>
            <a:br>
              <a:rPr lang="en-US" sz="3600" dirty="0"/>
            </a:br>
            <a:r>
              <a:rPr lang="en-US" sz="3600" dirty="0"/>
              <a:t>Computer Networks</a:t>
            </a:r>
          </a:p>
        </p:txBody>
      </p:sp>
      <p:sp>
        <p:nvSpPr>
          <p:cNvPr id="3" name="Content Placeholder 2"/>
          <p:cNvSpPr>
            <a:spLocks noGrp="1"/>
          </p:cNvSpPr>
          <p:nvPr>
            <p:ph idx="1"/>
          </p:nvPr>
        </p:nvSpPr>
        <p:spPr>
          <a:xfrm>
            <a:off x="152400" y="1219200"/>
            <a:ext cx="8839200" cy="5638800"/>
          </a:xfrm>
        </p:spPr>
        <p:txBody>
          <a:bodyPr>
            <a:normAutofit/>
          </a:bodyPr>
          <a:lstStyle/>
          <a:p>
            <a:r>
              <a:rPr lang="en-US" sz="1900" dirty="0"/>
              <a:t>When we build a graph model, we use the appropriate type of graph to capture the important features of the application. </a:t>
            </a:r>
          </a:p>
          <a:p>
            <a:r>
              <a:rPr lang="en-US" sz="1900" dirty="0"/>
              <a:t>We illustrate this process using graph models of different types of computer networks. In all these graph models, the vertices represent data centers and the edges represent communication links.</a:t>
            </a:r>
          </a:p>
          <a:p>
            <a:r>
              <a:rPr lang="en-US" sz="1900" dirty="0"/>
              <a:t> To model a computer network where we are only concerned whether two data centers are connected by a communications link, we use a simple graph. This is the appropriate type of graph when we only care whether two data centers are directly linked (and not how many links there may be) and all communications links work in both directions.</a:t>
            </a:r>
          </a:p>
          <a:p>
            <a:endParaRPr lang="en-US" dirty="0"/>
          </a:p>
          <a:p>
            <a:pPr marL="0" indent="0">
              <a:buNone/>
            </a:pPr>
            <a:r>
              <a:rPr lang="en-US" dirty="0"/>
              <a:t> </a:t>
            </a:r>
          </a:p>
          <a:p>
            <a:pPr marL="0" indent="0">
              <a:buNone/>
            </a:pPr>
            <a:r>
              <a:rPr lang="en-US" dirty="0"/>
              <a:t>  </a:t>
            </a:r>
          </a:p>
          <a:p>
            <a:endParaRPr lang="en-US" dirty="0"/>
          </a:p>
          <a:p>
            <a:endParaRPr lang="en-US" dirty="0"/>
          </a:p>
          <a:p>
            <a:endParaRPr lang="en-US" dirty="0"/>
          </a:p>
          <a:p>
            <a:endParaRPr lang="en-US" dirty="0"/>
          </a:p>
        </p:txBody>
      </p:sp>
      <p:pic>
        <p:nvPicPr>
          <p:cNvPr id="5" name="Content Placeholder 3" descr="09001.jpg"/>
          <p:cNvPicPr>
            <a:picLocks noChangeAspect="1"/>
          </p:cNvPicPr>
          <p:nvPr/>
        </p:nvPicPr>
        <p:blipFill>
          <a:blip r:embed="rId2" cstate="print"/>
          <a:stretch>
            <a:fillRect/>
          </a:stretch>
        </p:blipFill>
        <p:spPr>
          <a:xfrm>
            <a:off x="457200" y="4343400"/>
            <a:ext cx="8229600" cy="1981200"/>
          </a:xfrm>
          <a:prstGeom prst="rect">
            <a:avLst/>
          </a:prstGeom>
        </p:spPr>
      </p:pic>
    </p:spTree>
    <p:extLst>
      <p:ext uri="{BB962C8B-B14F-4D97-AF65-F5344CB8AC3E}">
        <p14:creationId xmlns:p14="http://schemas.microsoft.com/office/powerpoint/2010/main" val="11496822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 Models: </a:t>
            </a:r>
            <a:br>
              <a:rPr lang="en-US" dirty="0"/>
            </a:br>
            <a:r>
              <a:rPr lang="en-US" dirty="0"/>
              <a:t>Computer Networks (</a:t>
            </a:r>
            <a:r>
              <a:rPr lang="en-US" i="1" dirty="0"/>
              <a:t>continued</a:t>
            </a:r>
            <a:r>
              <a:rPr lang="en-US" dirty="0"/>
              <a:t>)</a:t>
            </a:r>
          </a:p>
        </p:txBody>
      </p:sp>
      <p:sp>
        <p:nvSpPr>
          <p:cNvPr id="3" name="Content Placeholder 2"/>
          <p:cNvSpPr>
            <a:spLocks noGrp="1"/>
          </p:cNvSpPr>
          <p:nvPr>
            <p:ph idx="1"/>
          </p:nvPr>
        </p:nvSpPr>
        <p:spPr/>
        <p:txBody>
          <a:bodyPr/>
          <a:lstStyle/>
          <a:p>
            <a:r>
              <a:rPr lang="en-US" dirty="0"/>
              <a:t>To model  a computer network where we care about the number of links between data centers, we use a multigraph. </a:t>
            </a:r>
          </a:p>
          <a:p>
            <a:endParaRPr lang="en-US" dirty="0"/>
          </a:p>
          <a:p>
            <a:endParaRPr lang="en-US" dirty="0"/>
          </a:p>
        </p:txBody>
      </p:sp>
      <p:pic>
        <p:nvPicPr>
          <p:cNvPr id="4" name="Picture 3" descr="09002.jpg"/>
          <p:cNvPicPr>
            <a:picLocks noChangeAspect="1"/>
          </p:cNvPicPr>
          <p:nvPr/>
        </p:nvPicPr>
        <p:blipFill>
          <a:blip r:embed="rId2" cstate="print"/>
          <a:stretch>
            <a:fillRect/>
          </a:stretch>
        </p:blipFill>
        <p:spPr>
          <a:xfrm>
            <a:off x="228600" y="3276600"/>
            <a:ext cx="8458200" cy="3352800"/>
          </a:xfrm>
          <a:prstGeom prst="rect">
            <a:avLst/>
          </a:prstGeom>
        </p:spPr>
      </p:pic>
    </p:spTree>
    <p:extLst>
      <p:ext uri="{BB962C8B-B14F-4D97-AF65-F5344CB8AC3E}">
        <p14:creationId xmlns:p14="http://schemas.microsoft.com/office/powerpoint/2010/main" val="11093854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 Models: </a:t>
            </a:r>
            <a:br>
              <a:rPr lang="en-US" dirty="0"/>
            </a:br>
            <a:r>
              <a:rPr lang="en-US" dirty="0"/>
              <a:t>Computer Networks</a:t>
            </a:r>
          </a:p>
        </p:txBody>
      </p:sp>
      <p:sp>
        <p:nvSpPr>
          <p:cNvPr id="3" name="Content Placeholder 2"/>
          <p:cNvSpPr>
            <a:spLocks noGrp="1"/>
          </p:cNvSpPr>
          <p:nvPr>
            <p:ph idx="1"/>
          </p:nvPr>
        </p:nvSpPr>
        <p:spPr/>
        <p:txBody>
          <a:bodyPr/>
          <a:lstStyle/>
          <a:p>
            <a:r>
              <a:rPr lang="en-US" dirty="0"/>
              <a:t>To model a computer network with diagnostic links at data centers, we use a pseudograph, as loops are needed. </a:t>
            </a:r>
          </a:p>
          <a:p>
            <a:endParaRPr lang="en-US" dirty="0"/>
          </a:p>
        </p:txBody>
      </p:sp>
      <p:pic>
        <p:nvPicPr>
          <p:cNvPr id="4" name="Picture 3" descr="09003.jpg"/>
          <p:cNvPicPr>
            <a:picLocks noChangeAspect="1"/>
          </p:cNvPicPr>
          <p:nvPr/>
        </p:nvPicPr>
        <p:blipFill>
          <a:blip r:embed="rId2" cstate="print"/>
          <a:stretch>
            <a:fillRect/>
          </a:stretch>
        </p:blipFill>
        <p:spPr>
          <a:xfrm>
            <a:off x="304800" y="3402912"/>
            <a:ext cx="8610600" cy="3150288"/>
          </a:xfrm>
          <a:prstGeom prst="rect">
            <a:avLst/>
          </a:prstGeom>
        </p:spPr>
      </p:pic>
    </p:spTree>
    <p:extLst>
      <p:ext uri="{BB962C8B-B14F-4D97-AF65-F5344CB8AC3E}">
        <p14:creationId xmlns:p14="http://schemas.microsoft.com/office/powerpoint/2010/main" val="11463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fontScale="90000"/>
          </a:bodyPr>
          <a:lstStyle/>
          <a:p>
            <a:r>
              <a:rPr lang="en-US" dirty="0"/>
              <a:t>Graph Models: </a:t>
            </a:r>
            <a:br>
              <a:rPr lang="en-US" dirty="0"/>
            </a:br>
            <a:r>
              <a:rPr lang="en-US" dirty="0"/>
              <a:t>Computer Networks</a:t>
            </a:r>
          </a:p>
        </p:txBody>
      </p:sp>
      <p:sp>
        <p:nvSpPr>
          <p:cNvPr id="3" name="Content Placeholder 2"/>
          <p:cNvSpPr>
            <a:spLocks noGrp="1"/>
          </p:cNvSpPr>
          <p:nvPr>
            <p:ph idx="1"/>
          </p:nvPr>
        </p:nvSpPr>
        <p:spPr>
          <a:xfrm>
            <a:off x="457200" y="1524000"/>
            <a:ext cx="8229600" cy="4800600"/>
          </a:xfrm>
        </p:spPr>
        <p:txBody>
          <a:bodyPr>
            <a:normAutofit/>
          </a:bodyPr>
          <a:lstStyle/>
          <a:p>
            <a:r>
              <a:rPr lang="en-US" sz="2400" dirty="0">
                <a:solidFill>
                  <a:prstClr val="black"/>
                </a:solidFill>
              </a:rPr>
              <a:t>To model a network with multiple one-way links, we use a directed multigraph.   Note that we could use a directed graph without multiple edges if we only care whether there is at least one link from a data center to another data center.</a:t>
            </a:r>
          </a:p>
          <a:p>
            <a:endParaRPr lang="en-US" sz="2000" dirty="0">
              <a:solidFill>
                <a:prstClr val="black"/>
              </a:solidFill>
            </a:endParaRPr>
          </a:p>
          <a:p>
            <a:endParaRPr lang="en-US" sz="2800" dirty="0"/>
          </a:p>
        </p:txBody>
      </p:sp>
      <p:pic>
        <p:nvPicPr>
          <p:cNvPr id="6" name="Content Placeholder 3" descr="09005.jpg"/>
          <p:cNvPicPr>
            <a:picLocks noChangeAspect="1"/>
          </p:cNvPicPr>
          <p:nvPr/>
        </p:nvPicPr>
        <p:blipFill>
          <a:blip r:embed="rId2" cstate="print"/>
          <a:stretch>
            <a:fillRect/>
          </a:stretch>
        </p:blipFill>
        <p:spPr>
          <a:xfrm>
            <a:off x="152400" y="3352800"/>
            <a:ext cx="8686800" cy="3200400"/>
          </a:xfrm>
          <a:prstGeom prst="rect">
            <a:avLst/>
          </a:prstGeom>
        </p:spPr>
      </p:pic>
    </p:spTree>
    <p:extLst>
      <p:ext uri="{BB962C8B-B14F-4D97-AF65-F5344CB8AC3E}">
        <p14:creationId xmlns:p14="http://schemas.microsoft.com/office/powerpoint/2010/main" val="3893851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Transitive Relations</a:t>
            </a:r>
          </a:p>
        </p:txBody>
      </p:sp>
      <p:sp>
        <p:nvSpPr>
          <p:cNvPr id="3" name="Content Placeholder 2"/>
          <p:cNvSpPr>
            <a:spLocks noGrp="1"/>
          </p:cNvSpPr>
          <p:nvPr>
            <p:ph idx="1"/>
          </p:nvPr>
        </p:nvSpPr>
        <p:spPr/>
        <p:txBody>
          <a:bodyPr>
            <a:normAutofit fontScale="85000" lnSpcReduction="20000"/>
          </a:bodyPr>
          <a:lstStyle/>
          <a:p>
            <a:pPr>
              <a:buNone/>
            </a:pPr>
            <a:r>
              <a:rPr lang="en-US" b="1" dirty="0"/>
              <a:t>   Definition: </a:t>
            </a:r>
            <a:r>
              <a:rPr lang="en-US" dirty="0"/>
              <a:t>A relation </a:t>
            </a:r>
            <a:r>
              <a:rPr lang="en-US" i="1" dirty="0"/>
              <a:t>R</a:t>
            </a:r>
            <a:r>
              <a:rPr lang="en-US" dirty="0"/>
              <a:t> on a set </a:t>
            </a:r>
            <a:r>
              <a:rPr lang="en-US" i="1" dirty="0"/>
              <a:t>A</a:t>
            </a:r>
            <a:r>
              <a:rPr lang="en-US" dirty="0"/>
              <a:t> is called transitive if whenever (</a:t>
            </a:r>
            <a:r>
              <a:rPr lang="en-US" i="1" dirty="0" err="1"/>
              <a:t>a</a:t>
            </a:r>
            <a:r>
              <a:rPr lang="en-US" dirty="0" err="1"/>
              <a:t>,</a:t>
            </a:r>
            <a:r>
              <a:rPr lang="en-US" i="1" dirty="0" err="1"/>
              <a:t>b</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b="1" i="1" dirty="0">
                <a:ea typeface="Cambria Math"/>
              </a:rPr>
              <a:t> </a:t>
            </a:r>
            <a:r>
              <a:rPr lang="en-US" dirty="0">
                <a:ea typeface="Cambria Math"/>
              </a:rPr>
              <a:t>and </a:t>
            </a:r>
            <a:r>
              <a:rPr lang="en-US" dirty="0"/>
              <a:t>(</a:t>
            </a:r>
            <a:r>
              <a:rPr lang="en-US" i="1" dirty="0" err="1"/>
              <a:t>b</a:t>
            </a:r>
            <a:r>
              <a:rPr lang="en-US" dirty="0" err="1"/>
              <a:t>,</a:t>
            </a:r>
            <a:r>
              <a:rPr lang="en-US" i="1" dirty="0" err="1"/>
              <a:t>c</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dirty="0">
                <a:ea typeface="Cambria Math"/>
              </a:rPr>
              <a:t>, then </a:t>
            </a:r>
            <a:r>
              <a:rPr lang="en-US" dirty="0"/>
              <a:t>(</a:t>
            </a:r>
            <a:r>
              <a:rPr lang="en-US" i="1" dirty="0" err="1"/>
              <a:t>a</a:t>
            </a:r>
            <a:r>
              <a:rPr lang="en-US" dirty="0" err="1"/>
              <a:t>,</a:t>
            </a:r>
            <a:r>
              <a:rPr lang="en-US" i="1" dirty="0" err="1"/>
              <a:t>c</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dirty="0">
                <a:ea typeface="Cambria Math"/>
              </a:rPr>
              <a:t>, for all </a:t>
            </a:r>
            <a:r>
              <a:rPr lang="en-US" i="1" dirty="0" err="1">
                <a:ea typeface="Cambria Math"/>
              </a:rPr>
              <a:t>a</a:t>
            </a:r>
            <a:r>
              <a:rPr lang="en-US" dirty="0" err="1">
                <a:ea typeface="Cambria Math"/>
              </a:rPr>
              <a:t>,</a:t>
            </a:r>
            <a:r>
              <a:rPr lang="en-US" i="1" dirty="0" err="1">
                <a:ea typeface="Cambria Math"/>
              </a:rPr>
              <a:t>b</a:t>
            </a:r>
            <a:r>
              <a:rPr lang="en-US" dirty="0" err="1">
                <a:ea typeface="Cambria Math"/>
              </a:rPr>
              <a:t>,</a:t>
            </a:r>
            <a:r>
              <a:rPr lang="en-US" i="1" dirty="0" err="1">
                <a:ea typeface="Cambria Math"/>
              </a:rPr>
              <a:t>c</a:t>
            </a:r>
            <a:r>
              <a:rPr lang="en-US"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dirty="0">
                <a:ea typeface="Cambria Math"/>
              </a:rPr>
              <a:t>. Written symbolically, </a:t>
            </a:r>
            <a:r>
              <a:rPr lang="en-US" i="1" dirty="0">
                <a:ea typeface="Cambria Math"/>
              </a:rPr>
              <a:t>R</a:t>
            </a:r>
            <a:r>
              <a:rPr lang="en-US" dirty="0">
                <a:ea typeface="Cambria Math"/>
              </a:rPr>
              <a:t> is transitive if and only if </a:t>
            </a:r>
          </a:p>
          <a:p>
            <a:pPr lvl="1">
              <a:buNone/>
            </a:pPr>
            <a:r>
              <a:rPr lang="en-US" dirty="0">
                <a:latin typeface="Cambria Math"/>
                <a:ea typeface="Cambria Math"/>
              </a:rPr>
              <a:t>      ∀</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a:ea typeface="Cambria Math"/>
              </a:rPr>
              <a:t>z</a:t>
            </a:r>
            <a:r>
              <a:rPr lang="en-US" dirty="0">
                <a:latin typeface="Cambria Math"/>
                <a:ea typeface="Cambria Math"/>
              </a:rPr>
              <a:t>[(</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ea typeface="Cambria Math"/>
              </a:rPr>
              <a:t>y</a:t>
            </a:r>
            <a:r>
              <a:rPr lang="en-US" dirty="0" err="1">
                <a:latin typeface="Cambria Math"/>
                <a:ea typeface="Cambria Math"/>
              </a:rPr>
              <a:t>,</a:t>
            </a:r>
            <a:r>
              <a:rPr lang="en-US" i="1" dirty="0" err="1">
                <a:ea typeface="Cambria Math"/>
              </a:rPr>
              <a:t>z</a:t>
            </a:r>
            <a:r>
              <a:rPr lang="en-US" dirty="0">
                <a:latin typeface="Cambria Math"/>
                <a:ea typeface="Cambria Math"/>
              </a:rPr>
              <a:t>) ∊ R ⟶ (</a:t>
            </a:r>
            <a:r>
              <a:rPr lang="en-US" i="1" dirty="0" err="1">
                <a:ea typeface="Cambria Math"/>
              </a:rPr>
              <a:t>x</a:t>
            </a:r>
            <a:r>
              <a:rPr lang="en-US" dirty="0" err="1">
                <a:latin typeface="Cambria Math"/>
                <a:ea typeface="Cambria Math"/>
              </a:rPr>
              <a:t>,</a:t>
            </a:r>
            <a:r>
              <a:rPr lang="en-US" i="1" dirty="0" err="1">
                <a:ea typeface="Cambria Math"/>
              </a:rPr>
              <a:t>z</a:t>
            </a:r>
            <a:r>
              <a:rPr lang="en-US" dirty="0">
                <a:latin typeface="Cambria Math"/>
                <a:ea typeface="Cambria Math"/>
              </a:rPr>
              <a:t>) ∊ </a:t>
            </a:r>
            <a:r>
              <a:rPr lang="en-US" i="1" dirty="0">
                <a:ea typeface="Cambria Math"/>
              </a:rPr>
              <a:t>R</a:t>
            </a:r>
            <a:r>
              <a:rPr lang="en-US" dirty="0">
                <a:latin typeface="Cambria Math"/>
                <a:ea typeface="Cambria Math"/>
              </a:rPr>
              <a:t> ]</a:t>
            </a:r>
            <a:endParaRPr lang="en-US" dirty="0">
              <a:ea typeface="Cambria Math"/>
            </a:endParaRPr>
          </a:p>
          <a:p>
            <a:r>
              <a:rPr lang="en-US" b="1" dirty="0">
                <a:ea typeface="Cambria Math"/>
              </a:rPr>
              <a:t>Example</a:t>
            </a:r>
            <a:r>
              <a:rPr lang="en-US" dirty="0">
                <a:ea typeface="Cambria Math"/>
              </a:rPr>
              <a:t>: The following relations  on the integers are transitive:</a:t>
            </a:r>
          </a:p>
          <a:p>
            <a:pPr lvl="1">
              <a:buNone/>
            </a:pPr>
            <a:r>
              <a:rPr lang="en-US" i="1" dirty="0"/>
              <a:t>R</a:t>
            </a:r>
            <a:r>
              <a:rPr lang="en-US" baseline="-25000" dirty="0">
                <a:latin typeface="Cambria Math" pitchFamily="18" charset="0"/>
                <a:ea typeface="Cambria Math" pitchFamily="18" charset="0"/>
              </a:rPr>
              <a:t>1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i="1" dirty="0"/>
              <a:t>R</a:t>
            </a:r>
            <a:r>
              <a:rPr lang="en-US" baseline="-25000" dirty="0">
                <a:latin typeface="Cambria Math" pitchFamily="18" charset="0"/>
                <a:ea typeface="Cambria Math" pitchFamily="18" charset="0"/>
              </a:rPr>
              <a:t>2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&gt; </a:t>
            </a:r>
            <a:r>
              <a:rPr lang="en-US" i="1" dirty="0">
                <a:latin typeface="Cambria Math"/>
                <a:ea typeface="Cambria Math"/>
              </a:rPr>
              <a:t>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3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or</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4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dirty="0">
                <a:latin typeface="Cambria Math"/>
                <a:ea typeface="Cambria Math"/>
              </a:rPr>
              <a:t>The following are not transitive:</a:t>
            </a:r>
          </a:p>
          <a:p>
            <a:pPr lvl="1">
              <a:buNone/>
            </a:pPr>
            <a:r>
              <a:rPr lang="en-US" dirty="0">
                <a:latin typeface="Cambria Math"/>
                <a:ea typeface="Cambria Math"/>
              </a:rPr>
              <a:t> </a:t>
            </a:r>
            <a:r>
              <a:rPr lang="en-US" i="1" dirty="0"/>
              <a:t>R</a:t>
            </a:r>
            <a:r>
              <a:rPr lang="en-US" baseline="-25000" dirty="0">
                <a:latin typeface="Cambria Math" pitchFamily="18" charset="0"/>
                <a:ea typeface="Cambria Math" pitchFamily="18" charset="0"/>
              </a:rPr>
              <a:t>5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+ 1} (note that both (3,2) and (4,3) belong to </a:t>
            </a:r>
            <a:r>
              <a:rPr lang="en-US" i="1" dirty="0"/>
              <a:t>R</a:t>
            </a:r>
            <a:r>
              <a:rPr lang="en-US" baseline="-25000" dirty="0">
                <a:latin typeface="Cambria Math" pitchFamily="18" charset="0"/>
                <a:ea typeface="Cambria Math" pitchFamily="18" charset="0"/>
              </a:rPr>
              <a:t>5</a:t>
            </a:r>
            <a:r>
              <a:rPr lang="en-US" dirty="0">
                <a:latin typeface="Cambria Math"/>
                <a:ea typeface="Cambria Math"/>
              </a:rPr>
              <a:t>, but not (3,3)),</a:t>
            </a:r>
          </a:p>
          <a:p>
            <a:pPr lvl="1">
              <a:buNone/>
            </a:pPr>
            <a:r>
              <a:rPr lang="en-US" i="1" dirty="0"/>
              <a:t> R</a:t>
            </a:r>
            <a:r>
              <a:rPr lang="en-US" baseline="-25000" dirty="0">
                <a:latin typeface="Cambria Math" pitchFamily="18" charset="0"/>
                <a:ea typeface="Cambria Math" pitchFamily="18" charset="0"/>
              </a:rPr>
              <a:t>6 </a:t>
            </a:r>
            <a:r>
              <a:rPr lang="en-US" dirty="0"/>
              <a:t>= {(</a:t>
            </a:r>
            <a:r>
              <a:rPr lang="en-US" i="1" dirty="0" err="1"/>
              <a:t>a</a:t>
            </a:r>
            <a:r>
              <a:rPr lang="en-US" dirty="0" err="1"/>
              <a:t>,</a:t>
            </a:r>
            <a:r>
              <a:rPr lang="en-US" i="1" dirty="0" err="1"/>
              <a:t>b</a:t>
            </a:r>
            <a:r>
              <a:rPr lang="en-US" dirty="0"/>
              <a:t>) | </a:t>
            </a:r>
            <a:r>
              <a:rPr lang="en-US" i="1" dirty="0"/>
              <a:t>a</a:t>
            </a:r>
            <a:r>
              <a:rPr lang="en-US" dirty="0"/>
              <a:t> + </a:t>
            </a:r>
            <a:r>
              <a:rPr lang="en-US" i="1" dirty="0"/>
              <a:t>b</a:t>
            </a:r>
            <a:r>
              <a:rPr lang="en-US" dirty="0"/>
              <a:t> </a:t>
            </a:r>
            <a:r>
              <a:rPr lang="en-US" dirty="0">
                <a:latin typeface="Cambria Math"/>
                <a:ea typeface="Cambria Math"/>
              </a:rPr>
              <a:t>≤ 3} (note that both (2,1) and (1,2) belong to </a:t>
            </a:r>
            <a:r>
              <a:rPr lang="en-US" i="1" dirty="0"/>
              <a:t>R</a:t>
            </a:r>
            <a:r>
              <a:rPr lang="en-US" baseline="-25000" dirty="0">
                <a:latin typeface="Cambria Math" pitchFamily="18" charset="0"/>
                <a:ea typeface="Cambria Math" pitchFamily="18" charset="0"/>
              </a:rPr>
              <a:t>6</a:t>
            </a:r>
            <a:r>
              <a:rPr lang="en-US" dirty="0">
                <a:latin typeface="Cambria Math"/>
                <a:ea typeface="Cambria Math"/>
              </a:rPr>
              <a:t>, but not (2,2)).</a:t>
            </a:r>
          </a:p>
          <a:p>
            <a:pPr lvl="1">
              <a:buNone/>
            </a:pPr>
            <a:endParaRPr lang="en-US" dirty="0">
              <a:latin typeface="Cambria Math"/>
              <a:ea typeface="Cambria Math"/>
            </a:endParaRPr>
          </a:p>
          <a:p>
            <a:pPr lvl="1">
              <a:buNone/>
            </a:pPr>
            <a:endParaRPr lang="en-US" dirty="0"/>
          </a:p>
          <a:p>
            <a:pPr>
              <a:buNone/>
            </a:pPr>
            <a:endParaRPr lang="en-US" b="1" dirty="0">
              <a:ea typeface="Cambria Math"/>
            </a:endParaRPr>
          </a:p>
        </p:txBody>
      </p:sp>
      <p:cxnSp>
        <p:nvCxnSpPr>
          <p:cNvPr id="6" name="Straight Arrow Connector 5"/>
          <p:cNvCxnSpPr/>
          <p:nvPr/>
        </p:nvCxnSpPr>
        <p:spPr>
          <a:xfrm flipH="1">
            <a:off x="3124200" y="3581400"/>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191000" y="3505200"/>
            <a:ext cx="3429000" cy="646331"/>
          </a:xfrm>
          <a:prstGeom prst="rect">
            <a:avLst/>
          </a:prstGeom>
          <a:noFill/>
          <a:ln>
            <a:solidFill>
              <a:schemeClr val="accent1"/>
            </a:solidFill>
          </a:ln>
        </p:spPr>
        <p:txBody>
          <a:bodyPr wrap="square" rtlCol="0">
            <a:spAutoFit/>
          </a:bodyPr>
          <a:lstStyle/>
          <a:p>
            <a:r>
              <a:rPr lang="en-US" dirty="0"/>
              <a:t>For every integer,</a:t>
            </a:r>
            <a:r>
              <a:rPr lang="en-US" i="1" dirty="0"/>
              <a:t> a</a:t>
            </a:r>
            <a:r>
              <a:rPr lang="en-US" dirty="0"/>
              <a:t> </a:t>
            </a:r>
            <a:r>
              <a:rPr lang="en-US" dirty="0">
                <a:latin typeface="Cambria Math"/>
                <a:ea typeface="Cambria Math"/>
              </a:rPr>
              <a:t>≤ </a:t>
            </a:r>
            <a:r>
              <a:rPr lang="en-US" i="1" dirty="0">
                <a:latin typeface="Cambria Math"/>
                <a:ea typeface="Cambria Math"/>
              </a:rPr>
              <a:t>b </a:t>
            </a:r>
          </a:p>
          <a:p>
            <a:r>
              <a:rPr lang="en-US" i="1" dirty="0">
                <a:latin typeface="Cambria Math"/>
                <a:ea typeface="Cambria Math"/>
              </a:rPr>
              <a:t> </a:t>
            </a:r>
            <a:r>
              <a:rPr lang="en-US" dirty="0">
                <a:latin typeface="Cambria Math"/>
                <a:ea typeface="Cambria Math"/>
              </a:rPr>
              <a:t>and</a:t>
            </a:r>
            <a:r>
              <a:rPr lang="en-US" dirty="0"/>
              <a:t> </a:t>
            </a:r>
            <a:r>
              <a:rPr lang="en-US" i="1" dirty="0"/>
              <a:t>b</a:t>
            </a:r>
            <a:r>
              <a:rPr lang="en-US" dirty="0"/>
              <a:t> </a:t>
            </a:r>
            <a:r>
              <a:rPr lang="en-US" dirty="0">
                <a:latin typeface="Cambria Math"/>
                <a:ea typeface="Cambria Math"/>
              </a:rPr>
              <a:t>≤ </a:t>
            </a:r>
            <a:r>
              <a:rPr lang="en-US" i="1" dirty="0">
                <a:ea typeface="Cambria Math"/>
              </a:rPr>
              <a:t>c</a:t>
            </a:r>
            <a:r>
              <a:rPr lang="en-US" i="1" dirty="0">
                <a:latin typeface="Cambria Math"/>
                <a:ea typeface="Cambria Math"/>
              </a:rPr>
              <a:t>, </a:t>
            </a:r>
            <a:r>
              <a:rPr lang="en-US" dirty="0">
                <a:latin typeface="Cambria Math"/>
                <a:ea typeface="Cambria Math"/>
              </a:rPr>
              <a:t>then </a:t>
            </a:r>
            <a:r>
              <a:rPr lang="en-US" i="1" dirty="0"/>
              <a:t>b</a:t>
            </a:r>
            <a:r>
              <a:rPr lang="en-US" dirty="0"/>
              <a:t> </a:t>
            </a:r>
            <a:r>
              <a:rPr lang="en-US" dirty="0">
                <a:latin typeface="Cambria Math"/>
                <a:ea typeface="Cambria Math"/>
              </a:rPr>
              <a:t>≤ </a:t>
            </a:r>
            <a:r>
              <a:rPr lang="en-US" i="1" dirty="0">
                <a:ea typeface="Cambria Math"/>
              </a:rPr>
              <a:t>c. </a:t>
            </a:r>
            <a:r>
              <a:rPr lang="en-US" i="1" dirty="0">
                <a:latin typeface="Cambria Math"/>
                <a:ea typeface="Cambria Math"/>
              </a:rPr>
              <a:t> </a:t>
            </a:r>
            <a:r>
              <a:rPr lang="en-US" dirty="0"/>
              <a:t>  </a:t>
            </a:r>
          </a:p>
        </p:txBody>
      </p:sp>
    </p:spTree>
    <p:extLst>
      <p:ext uri="{BB962C8B-B14F-4D97-AF65-F5344CB8AC3E}">
        <p14:creationId xmlns:p14="http://schemas.microsoft.com/office/powerpoint/2010/main" val="7633698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09600"/>
          </a:xfrm>
        </p:spPr>
        <p:txBody>
          <a:bodyPr>
            <a:normAutofit fontScale="90000"/>
          </a:bodyPr>
          <a:lstStyle/>
          <a:p>
            <a:r>
              <a:rPr lang="en-US" dirty="0"/>
              <a:t>Graph Models: Social Networks</a:t>
            </a:r>
          </a:p>
        </p:txBody>
      </p:sp>
      <p:sp>
        <p:nvSpPr>
          <p:cNvPr id="3" name="Content Placeholder 2"/>
          <p:cNvSpPr>
            <a:spLocks noGrp="1"/>
          </p:cNvSpPr>
          <p:nvPr>
            <p:ph idx="1"/>
          </p:nvPr>
        </p:nvSpPr>
        <p:spPr>
          <a:xfrm>
            <a:off x="381000" y="1066800"/>
            <a:ext cx="8229600" cy="5791200"/>
          </a:xfrm>
        </p:spPr>
        <p:txBody>
          <a:bodyPr>
            <a:normAutofit fontScale="25000" lnSpcReduction="20000"/>
          </a:bodyPr>
          <a:lstStyle/>
          <a:p>
            <a:r>
              <a:rPr lang="en-US" sz="9600" dirty="0"/>
              <a:t>Graphs can be used to model social structures based on different kinds of relationships between people or groups. </a:t>
            </a:r>
          </a:p>
          <a:p>
            <a:r>
              <a:rPr lang="en-US" sz="9600" dirty="0"/>
              <a:t>In a </a:t>
            </a:r>
            <a:r>
              <a:rPr lang="en-US" sz="9600" i="1" dirty="0"/>
              <a:t>social network</a:t>
            </a:r>
            <a:r>
              <a:rPr lang="en-US" sz="9600" dirty="0"/>
              <a:t>, vertices represent individuals or organizations and edges represent relationships between them.</a:t>
            </a:r>
          </a:p>
          <a:p>
            <a:r>
              <a:rPr lang="en-US" sz="9600" dirty="0"/>
              <a:t>Useful graph models of social networks include:</a:t>
            </a:r>
          </a:p>
          <a:p>
            <a:pPr lvl="1"/>
            <a:r>
              <a:rPr lang="en-US" sz="9600" i="1" dirty="0"/>
              <a:t>friendship graphs </a:t>
            </a:r>
            <a:r>
              <a:rPr lang="en-US" sz="9600" dirty="0"/>
              <a:t>- undirected graphs where two people are connected if they are friends (in the real world, on Facebook, or in a particular virtual world, and so on.)</a:t>
            </a:r>
          </a:p>
          <a:p>
            <a:pPr lvl="1"/>
            <a:r>
              <a:rPr lang="en-US" sz="9600" i="1" dirty="0"/>
              <a:t>collaboration graphs </a:t>
            </a:r>
            <a:r>
              <a:rPr lang="en-US" sz="9600" dirty="0"/>
              <a:t>- undirected graphs where two people are connected if they collaborate in a specific way</a:t>
            </a:r>
          </a:p>
          <a:p>
            <a:pPr lvl="1"/>
            <a:r>
              <a:rPr lang="en-US" sz="9600" i="1" dirty="0"/>
              <a:t>influence graphs</a:t>
            </a:r>
            <a:r>
              <a:rPr lang="en-US" sz="9600" dirty="0"/>
              <a:t> - directed graphs where there is an edge from one person to another if the first person can influence the second person</a:t>
            </a:r>
            <a:r>
              <a:rPr lang="en-US" dirty="0"/>
              <a:t>..</a:t>
            </a:r>
            <a:endParaRPr lang="en-US" sz="9600" dirty="0"/>
          </a:p>
        </p:txBody>
      </p:sp>
    </p:spTree>
    <p:extLst>
      <p:ext uri="{BB962C8B-B14F-4D97-AF65-F5344CB8AC3E}">
        <p14:creationId xmlns:p14="http://schemas.microsoft.com/office/powerpoint/2010/main" val="1553015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34624"/>
          </a:xfrm>
        </p:spPr>
        <p:txBody>
          <a:bodyPr>
            <a:noAutofit/>
          </a:bodyPr>
          <a:lstStyle/>
          <a:p>
            <a:r>
              <a:rPr lang="en-US" sz="4800" dirty="0"/>
              <a:t>Graph Models: Social Networks </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pPr marL="0" indent="0">
              <a:buNone/>
            </a:pPr>
            <a:endParaRPr lang="en-US" dirty="0"/>
          </a:p>
          <a:p>
            <a:endParaRPr lang="en-US" dirty="0"/>
          </a:p>
          <a:p>
            <a:endParaRPr lang="en-US" dirty="0"/>
          </a:p>
          <a:p>
            <a:pPr>
              <a:buNone/>
            </a:pPr>
            <a:endParaRPr lang="en-US" dirty="0"/>
          </a:p>
          <a:p>
            <a:pPr>
              <a:buNone/>
            </a:pPr>
            <a:r>
              <a:rPr lang="en-US" dirty="0"/>
              <a:t>  </a:t>
            </a:r>
          </a:p>
          <a:p>
            <a:pPr marL="0" indent="0">
              <a:buNone/>
            </a:pPr>
            <a:endParaRPr lang="en-US" dirty="0"/>
          </a:p>
        </p:txBody>
      </p:sp>
      <p:pic>
        <p:nvPicPr>
          <p:cNvPr id="4" name="Picture 3" descr="09007.jpg"/>
          <p:cNvPicPr>
            <a:picLocks noChangeAspect="1"/>
          </p:cNvPicPr>
          <p:nvPr/>
        </p:nvPicPr>
        <p:blipFill>
          <a:blip r:embed="rId2" cstate="print"/>
          <a:stretch>
            <a:fillRect/>
          </a:stretch>
        </p:blipFill>
        <p:spPr>
          <a:xfrm>
            <a:off x="533400" y="2323962"/>
            <a:ext cx="8153400" cy="3314838"/>
          </a:xfrm>
          <a:prstGeom prst="rect">
            <a:avLst/>
          </a:prstGeom>
        </p:spPr>
      </p:pic>
      <p:sp>
        <p:nvSpPr>
          <p:cNvPr id="8" name="TextBox 7"/>
          <p:cNvSpPr txBox="1"/>
          <p:nvPr/>
        </p:nvSpPr>
        <p:spPr>
          <a:xfrm>
            <a:off x="457200" y="1238712"/>
            <a:ext cx="838199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A friendship graph where two people are connected if they are Facebook friends.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38080523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1"/>
          </a:xfrm>
        </p:spPr>
        <p:txBody>
          <a:bodyPr>
            <a:noAutofit/>
          </a:bodyPr>
          <a:lstStyle/>
          <a:p>
            <a:r>
              <a:rPr lang="en-US" sz="4400" dirty="0"/>
              <a:t>Graph Models: Social Networks</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pPr marL="0" indent="0">
              <a:buNone/>
            </a:pPr>
            <a:endParaRPr lang="en-US" dirty="0"/>
          </a:p>
          <a:p>
            <a:endParaRPr lang="en-US" dirty="0"/>
          </a:p>
          <a:p>
            <a:endParaRPr lang="en-US" dirty="0"/>
          </a:p>
          <a:p>
            <a:pPr>
              <a:buNone/>
            </a:pPr>
            <a:endParaRPr lang="en-US" dirty="0"/>
          </a:p>
          <a:p>
            <a:pPr>
              <a:buNone/>
            </a:pPr>
            <a:r>
              <a:rPr lang="en-US" dirty="0"/>
              <a:t>  </a:t>
            </a:r>
          </a:p>
          <a:p>
            <a:pPr marL="0" indent="0">
              <a:buNone/>
            </a:pPr>
            <a:endParaRPr lang="en-US" dirty="0"/>
          </a:p>
        </p:txBody>
      </p:sp>
      <p:pic>
        <p:nvPicPr>
          <p:cNvPr id="5" name="Picture 4" descr="09008.jpg"/>
          <p:cNvPicPr>
            <a:picLocks noChangeAspect="1"/>
          </p:cNvPicPr>
          <p:nvPr/>
        </p:nvPicPr>
        <p:blipFill>
          <a:blip r:embed="rId2" cstate="print"/>
          <a:stretch>
            <a:fillRect/>
          </a:stretch>
        </p:blipFill>
        <p:spPr>
          <a:xfrm>
            <a:off x="914400" y="2397145"/>
            <a:ext cx="7772400" cy="2860655"/>
          </a:xfrm>
          <a:prstGeom prst="rect">
            <a:avLst/>
          </a:prstGeom>
        </p:spPr>
      </p:pic>
      <p:sp>
        <p:nvSpPr>
          <p:cNvPr id="9" name="TextBox 8"/>
          <p:cNvSpPr txBox="1"/>
          <p:nvPr/>
        </p:nvSpPr>
        <p:spPr>
          <a:xfrm>
            <a:off x="1066800" y="1485828"/>
            <a:ext cx="6934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An influence graph</a:t>
            </a:r>
          </a:p>
        </p:txBody>
      </p:sp>
    </p:spTree>
    <p:extLst>
      <p:ext uri="{BB962C8B-B14F-4D97-AF65-F5344CB8AC3E}">
        <p14:creationId xmlns:p14="http://schemas.microsoft.com/office/powerpoint/2010/main" val="30040285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sz="4400" dirty="0"/>
              <a:t>Applications to Information Networks</a:t>
            </a:r>
            <a:r>
              <a:rPr lang="en-US" dirty="0"/>
              <a:t> </a:t>
            </a:r>
          </a:p>
        </p:txBody>
      </p:sp>
      <p:sp>
        <p:nvSpPr>
          <p:cNvPr id="3" name="Content Placeholder 2"/>
          <p:cNvSpPr>
            <a:spLocks noGrp="1"/>
          </p:cNvSpPr>
          <p:nvPr>
            <p:ph idx="1"/>
          </p:nvPr>
        </p:nvSpPr>
        <p:spPr>
          <a:xfrm>
            <a:off x="457200" y="1371600"/>
            <a:ext cx="8229600" cy="5181600"/>
          </a:xfrm>
        </p:spPr>
        <p:txBody>
          <a:bodyPr>
            <a:normAutofit lnSpcReduction="10000"/>
          </a:bodyPr>
          <a:lstStyle/>
          <a:p>
            <a:r>
              <a:rPr lang="en-US" dirty="0"/>
              <a:t>Graphs can be used to model different types of networks that link different types of information.</a:t>
            </a:r>
          </a:p>
          <a:p>
            <a:r>
              <a:rPr lang="en-US" dirty="0"/>
              <a:t>In a </a:t>
            </a:r>
            <a:r>
              <a:rPr lang="en-US" i="1" dirty="0"/>
              <a:t>web graph</a:t>
            </a:r>
            <a:r>
              <a:rPr lang="en-US" dirty="0"/>
              <a:t>, web pages are represented by vertices and links are represented by directed edges.</a:t>
            </a:r>
          </a:p>
          <a:p>
            <a:pPr lvl="1"/>
            <a:r>
              <a:rPr lang="en-US" dirty="0"/>
              <a:t> A web graph models the web at a particular time.</a:t>
            </a:r>
          </a:p>
          <a:p>
            <a:pPr lvl="1"/>
            <a:r>
              <a:rPr lang="en-US" dirty="0"/>
              <a:t> We will explain how the web graph is used by search engines in Section </a:t>
            </a:r>
            <a:r>
              <a:rPr lang="en-US" dirty="0">
                <a:latin typeface="Cambria" pitchFamily="18" charset="0"/>
              </a:rPr>
              <a:t>11.4.</a:t>
            </a:r>
            <a:endParaRPr lang="en-US" dirty="0"/>
          </a:p>
          <a:p>
            <a:r>
              <a:rPr lang="en-US" dirty="0"/>
              <a:t>In a </a:t>
            </a:r>
            <a:r>
              <a:rPr lang="en-US" i="1" dirty="0"/>
              <a:t>citation network</a:t>
            </a:r>
            <a:r>
              <a:rPr lang="en-US" dirty="0"/>
              <a:t>: </a:t>
            </a:r>
          </a:p>
          <a:p>
            <a:pPr lvl="1"/>
            <a:r>
              <a:rPr lang="en-US" dirty="0"/>
              <a:t> Research papers in a particular discipline are represented by vertices.</a:t>
            </a:r>
          </a:p>
          <a:p>
            <a:pPr lvl="1"/>
            <a:r>
              <a:rPr lang="en-US" dirty="0"/>
              <a:t>When a paper cites a second paper as a reference,  there is an edge from the vertex representing this paper to the vertex representing the second paper.</a:t>
            </a:r>
          </a:p>
          <a:p>
            <a:pPr marL="365760" lvl="1" indent="0">
              <a:buNone/>
            </a:pPr>
            <a:endParaRPr lang="en-US" i="1" dirty="0"/>
          </a:p>
        </p:txBody>
      </p:sp>
    </p:spTree>
    <p:extLst>
      <p:ext uri="{BB962C8B-B14F-4D97-AF65-F5344CB8AC3E}">
        <p14:creationId xmlns:p14="http://schemas.microsoft.com/office/powerpoint/2010/main" val="2074330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Transportation Graphs</a:t>
            </a:r>
          </a:p>
        </p:txBody>
      </p:sp>
      <p:sp>
        <p:nvSpPr>
          <p:cNvPr id="3" name="Content Placeholder 2"/>
          <p:cNvSpPr>
            <a:spLocks noGrp="1"/>
          </p:cNvSpPr>
          <p:nvPr>
            <p:ph idx="1"/>
          </p:nvPr>
        </p:nvSpPr>
        <p:spPr>
          <a:xfrm>
            <a:off x="304800" y="1524000"/>
            <a:ext cx="8763000" cy="4800600"/>
          </a:xfrm>
        </p:spPr>
        <p:txBody>
          <a:bodyPr>
            <a:normAutofit lnSpcReduction="10000"/>
          </a:bodyPr>
          <a:lstStyle/>
          <a:p>
            <a:r>
              <a:rPr lang="en-US" dirty="0"/>
              <a:t>Graph models are extensively used in the study of  transportation networks.</a:t>
            </a:r>
          </a:p>
          <a:p>
            <a:r>
              <a:rPr lang="en-US" dirty="0"/>
              <a:t>Airline networks can be modeled using directed </a:t>
            </a:r>
            <a:r>
              <a:rPr lang="en-US" dirty="0" err="1"/>
              <a:t>multigraphs</a:t>
            </a:r>
            <a:r>
              <a:rPr lang="en-US" dirty="0"/>
              <a:t> where</a:t>
            </a:r>
          </a:p>
          <a:p>
            <a:pPr lvl="1"/>
            <a:r>
              <a:rPr lang="en-US" dirty="0"/>
              <a:t>airports are represented by vertices</a:t>
            </a:r>
          </a:p>
          <a:p>
            <a:pPr lvl="1"/>
            <a:r>
              <a:rPr lang="en-US" dirty="0"/>
              <a:t>each flight is represented by  a directed edge from the vertex representing the departure airport to the vertex representing the destination airport</a:t>
            </a:r>
          </a:p>
          <a:p>
            <a:r>
              <a:rPr lang="en-US" dirty="0"/>
              <a:t>Road networks can be modeled using graphs where</a:t>
            </a:r>
          </a:p>
          <a:p>
            <a:pPr lvl="1"/>
            <a:r>
              <a:rPr lang="en-US" dirty="0"/>
              <a:t>vertices represent intersections and edges represent roads.</a:t>
            </a:r>
          </a:p>
          <a:p>
            <a:pPr lvl="1"/>
            <a:r>
              <a:rPr lang="en-US" dirty="0"/>
              <a:t>undirected edges represent two-way roads and directed edges represent one-way roads.</a:t>
            </a:r>
          </a:p>
        </p:txBody>
      </p:sp>
    </p:spTree>
    <p:extLst>
      <p:ext uri="{BB962C8B-B14F-4D97-AF65-F5344CB8AC3E}">
        <p14:creationId xmlns:p14="http://schemas.microsoft.com/office/powerpoint/2010/main" val="6976525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Software Design Applications</a:t>
            </a:r>
          </a:p>
        </p:txBody>
      </p:sp>
      <p:sp>
        <p:nvSpPr>
          <p:cNvPr id="3" name="Content Placeholder 2"/>
          <p:cNvSpPr>
            <a:spLocks noGrp="1"/>
          </p:cNvSpPr>
          <p:nvPr>
            <p:ph idx="1"/>
          </p:nvPr>
        </p:nvSpPr>
        <p:spPr>
          <a:xfrm>
            <a:off x="457200" y="1143000"/>
            <a:ext cx="8229600" cy="5181600"/>
          </a:xfrm>
        </p:spPr>
        <p:txBody>
          <a:bodyPr>
            <a:normAutofit lnSpcReduction="10000"/>
          </a:bodyPr>
          <a:lstStyle/>
          <a:p>
            <a:r>
              <a:rPr lang="en-US" dirty="0"/>
              <a:t>Graph models are extensively used in software design. We will introduce two such models here; one representing the dependency between the modules of a software application  and the other representing restrictions in the execution of statements in computer programs.</a:t>
            </a:r>
          </a:p>
          <a:p>
            <a:r>
              <a:rPr lang="en-US" dirty="0"/>
              <a:t>When a top-down approach is used to design software, the system is divided into modules, each performing a specific task.    </a:t>
            </a:r>
          </a:p>
          <a:p>
            <a:r>
              <a:rPr lang="en-US" dirty="0"/>
              <a:t>We use a </a:t>
            </a:r>
            <a:r>
              <a:rPr lang="en-US" i="1" dirty="0"/>
              <a:t>module dependency graph </a:t>
            </a:r>
            <a:r>
              <a:rPr lang="en-US" dirty="0"/>
              <a:t>to represent the dependency between these modules.  These dependencies need to be understood before coding can be done. </a:t>
            </a:r>
          </a:p>
          <a:p>
            <a:pPr marL="393192" lvl="1" indent="0">
              <a:buNone/>
            </a:pPr>
            <a:endParaRPr lang="en-US" dirty="0"/>
          </a:p>
        </p:txBody>
      </p:sp>
    </p:spTree>
    <p:extLst>
      <p:ext uri="{BB962C8B-B14F-4D97-AF65-F5344CB8AC3E}">
        <p14:creationId xmlns:p14="http://schemas.microsoft.com/office/powerpoint/2010/main" val="11189380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Software Design Applications</a:t>
            </a:r>
          </a:p>
        </p:txBody>
      </p:sp>
      <p:sp>
        <p:nvSpPr>
          <p:cNvPr id="3" name="Content Placeholder 2"/>
          <p:cNvSpPr>
            <a:spLocks noGrp="1"/>
          </p:cNvSpPr>
          <p:nvPr>
            <p:ph idx="1"/>
          </p:nvPr>
        </p:nvSpPr>
        <p:spPr>
          <a:xfrm>
            <a:off x="457200" y="1143000"/>
            <a:ext cx="8229600" cy="5181600"/>
          </a:xfrm>
        </p:spPr>
        <p:txBody>
          <a:bodyPr>
            <a:normAutofit/>
          </a:bodyPr>
          <a:lstStyle/>
          <a:p>
            <a:pPr lvl="1"/>
            <a:r>
              <a:rPr lang="en-US" dirty="0"/>
              <a:t>In a module dependency graph vertices represent software modules and there is an edge from one module to another if the second module depends on the first.</a:t>
            </a:r>
          </a:p>
          <a:p>
            <a:pPr marL="393192" lvl="1" indent="0">
              <a:buNone/>
            </a:pPr>
            <a:endParaRPr lang="en-US" dirty="0"/>
          </a:p>
          <a:p>
            <a:pPr marL="393192" lvl="1" indent="0">
              <a:buNone/>
            </a:pPr>
            <a:endParaRPr lang="en-US" dirty="0"/>
          </a:p>
          <a:p>
            <a:pPr marL="393192" lvl="1" indent="0">
              <a:buNone/>
            </a:pPr>
            <a:endParaRPr lang="en-US" dirty="0"/>
          </a:p>
          <a:p>
            <a:pPr marL="393192" lvl="1" indent="0">
              <a:buNone/>
            </a:pPr>
            <a:endParaRPr lang="en-US" dirty="0"/>
          </a:p>
          <a:p>
            <a:pPr marL="393192" lvl="1" indent="0">
              <a:buNone/>
            </a:pPr>
            <a:r>
              <a:rPr lang="en-US" dirty="0"/>
              <a:t> </a:t>
            </a:r>
          </a:p>
          <a:p>
            <a:endParaRPr lang="en-US" dirty="0"/>
          </a:p>
        </p:txBody>
      </p:sp>
      <p:pic>
        <p:nvPicPr>
          <p:cNvPr id="4" name="Picture 3" descr="FIGURE10.1.9.jpg"/>
          <p:cNvPicPr>
            <a:picLocks noChangeAspect="1"/>
          </p:cNvPicPr>
          <p:nvPr/>
        </p:nvPicPr>
        <p:blipFill>
          <a:blip r:embed="rId2" cstate="print"/>
          <a:stretch>
            <a:fillRect/>
          </a:stretch>
        </p:blipFill>
        <p:spPr>
          <a:xfrm>
            <a:off x="838200" y="3276600"/>
            <a:ext cx="7315200" cy="2903220"/>
          </a:xfrm>
          <a:prstGeom prst="rect">
            <a:avLst/>
          </a:prstGeom>
        </p:spPr>
      </p:pic>
      <p:sp>
        <p:nvSpPr>
          <p:cNvPr id="5" name="TextBox 4"/>
          <p:cNvSpPr txBox="1"/>
          <p:nvPr/>
        </p:nvSpPr>
        <p:spPr>
          <a:xfrm>
            <a:off x="457200" y="2514600"/>
            <a:ext cx="8001000" cy="759567"/>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a:ln>
                  <a:noFill/>
                </a:ln>
                <a:solidFill>
                  <a:prstClr val="black"/>
                </a:solidFill>
                <a:effectLst/>
                <a:uLnTx/>
                <a:uFillTx/>
                <a:latin typeface="Constantia"/>
                <a:ea typeface="+mn-ea"/>
                <a:cs typeface="+mn-cs"/>
              </a:rPr>
              <a:t>The dependencies between the seven modules in the design of a web browser are represented by this module dependency graph.</a:t>
            </a:r>
          </a:p>
        </p:txBody>
      </p:sp>
    </p:spTree>
    <p:extLst>
      <p:ext uri="{BB962C8B-B14F-4D97-AF65-F5344CB8AC3E}">
        <p14:creationId xmlns:p14="http://schemas.microsoft.com/office/powerpoint/2010/main" val="21126579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5486400"/>
          </a:xfrm>
        </p:spPr>
        <p:txBody>
          <a:bodyPr>
            <a:normAutofit lnSpcReduction="10000"/>
          </a:bodyPr>
          <a:lstStyle/>
          <a:p>
            <a:r>
              <a:rPr lang="en-US" dirty="0"/>
              <a:t>We can use a directed graph called a </a:t>
            </a:r>
            <a:r>
              <a:rPr lang="en-US" i="1" dirty="0"/>
              <a:t>precedence graph </a:t>
            </a:r>
            <a:r>
              <a:rPr lang="en-US" dirty="0"/>
              <a:t>to represent which statements must have already been executed before we execute each statement.</a:t>
            </a:r>
            <a:endParaRPr lang="en-US" b="1" dirty="0"/>
          </a:p>
          <a:p>
            <a:pPr lvl="1"/>
            <a:r>
              <a:rPr lang="en-US" dirty="0"/>
              <a:t> Vertices represent statements in a computer program</a:t>
            </a:r>
          </a:p>
          <a:p>
            <a:pPr lvl="1"/>
            <a:r>
              <a:rPr lang="en-US" dirty="0"/>
              <a:t>There is a directed edge from a vertex to a second vertex if the second vertex cannot be executed before the first</a:t>
            </a:r>
          </a:p>
          <a:p>
            <a:pPr lvl="1"/>
            <a:endParaRPr lang="en-US" dirty="0"/>
          </a:p>
          <a:p>
            <a:pPr lvl="1"/>
            <a:endParaRPr lang="en-US" dirty="0"/>
          </a:p>
          <a:p>
            <a:pPr lvl="1"/>
            <a:endParaRPr lang="en-US" dirty="0"/>
          </a:p>
          <a:p>
            <a:pPr lvl="1"/>
            <a:endParaRPr lang="en-US" dirty="0"/>
          </a:p>
          <a:p>
            <a:pPr lvl="1"/>
            <a:endParaRPr lang="en-US" dirty="0"/>
          </a:p>
          <a:p>
            <a:pPr marL="393192" lvl="1" indent="0">
              <a:buNone/>
            </a:pPr>
            <a:r>
              <a:rPr lang="en-US" dirty="0"/>
              <a:t>  </a:t>
            </a:r>
          </a:p>
          <a:p>
            <a:pPr marL="393192" lvl="1" indent="0">
              <a:buNone/>
            </a:pPr>
            <a:r>
              <a:rPr lang="en-US" dirty="0"/>
              <a:t> </a:t>
            </a:r>
          </a:p>
        </p:txBody>
      </p:sp>
      <p:sp>
        <p:nvSpPr>
          <p:cNvPr id="2" name="Title 1"/>
          <p:cNvSpPr>
            <a:spLocks noGrp="1"/>
          </p:cNvSpPr>
          <p:nvPr>
            <p:ph type="title"/>
          </p:nvPr>
        </p:nvSpPr>
        <p:spPr>
          <a:xfrm>
            <a:off x="457200" y="704088"/>
            <a:ext cx="8229600" cy="515112"/>
          </a:xfrm>
        </p:spPr>
        <p:txBody>
          <a:bodyPr>
            <a:normAutofit fontScale="90000"/>
          </a:bodyPr>
          <a:lstStyle/>
          <a:p>
            <a:r>
              <a:rPr lang="en-US" dirty="0"/>
              <a:t>Software Design Applications</a:t>
            </a:r>
          </a:p>
        </p:txBody>
      </p:sp>
      <p:pic>
        <p:nvPicPr>
          <p:cNvPr id="4" name="Content Placeholder 4" descr="09011.jpg"/>
          <p:cNvPicPr>
            <a:picLocks noChangeAspect="1"/>
          </p:cNvPicPr>
          <p:nvPr/>
        </p:nvPicPr>
        <p:blipFill>
          <a:blip r:embed="rId2" cstate="print"/>
          <a:stretch>
            <a:fillRect/>
          </a:stretch>
        </p:blipFill>
        <p:spPr>
          <a:xfrm>
            <a:off x="4343399" y="3810001"/>
            <a:ext cx="4441147" cy="2705718"/>
          </a:xfrm>
          <a:prstGeom prst="rect">
            <a:avLst/>
          </a:prstGeom>
        </p:spPr>
      </p:pic>
      <p:sp>
        <p:nvSpPr>
          <p:cNvPr id="6" name="TextBox 5"/>
          <p:cNvSpPr txBox="1"/>
          <p:nvPr/>
        </p:nvSpPr>
        <p:spPr>
          <a:xfrm>
            <a:off x="457200" y="4071474"/>
            <a:ext cx="3200400" cy="1400383"/>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This precedence graph shows which statements must already have been executed before we can execute each of the six statements in the program.</a:t>
            </a:r>
          </a:p>
        </p:txBody>
      </p:sp>
    </p:spTree>
    <p:extLst>
      <p:ext uri="{BB962C8B-B14F-4D97-AF65-F5344CB8AC3E}">
        <p14:creationId xmlns:p14="http://schemas.microsoft.com/office/powerpoint/2010/main" val="10085722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Biological Applications</a:t>
            </a:r>
          </a:p>
        </p:txBody>
      </p:sp>
      <p:sp>
        <p:nvSpPr>
          <p:cNvPr id="3" name="Content Placeholder 2"/>
          <p:cNvSpPr>
            <a:spLocks noGrp="1"/>
          </p:cNvSpPr>
          <p:nvPr>
            <p:ph idx="1"/>
          </p:nvPr>
        </p:nvSpPr>
        <p:spPr>
          <a:xfrm>
            <a:off x="152400" y="1143000"/>
            <a:ext cx="8839200" cy="5715000"/>
          </a:xfrm>
        </p:spPr>
        <p:txBody>
          <a:bodyPr>
            <a:normAutofit/>
          </a:bodyPr>
          <a:lstStyle/>
          <a:p>
            <a:r>
              <a:rPr lang="en-US" sz="2000" dirty="0"/>
              <a:t>Graph models are used extensively in many areas of the biological science.  We will describe two such models, one to ecology and the other to molecular biology.</a:t>
            </a:r>
          </a:p>
          <a:p>
            <a:r>
              <a:rPr lang="en-US" sz="2000" i="1" dirty="0"/>
              <a:t>Niche overlap graphs </a:t>
            </a:r>
            <a:r>
              <a:rPr lang="en-US" sz="2000" dirty="0"/>
              <a:t>model competition between species in an ecosystem</a:t>
            </a:r>
          </a:p>
          <a:p>
            <a:pPr lvl="1"/>
            <a:r>
              <a:rPr lang="en-US" sz="1800" dirty="0"/>
              <a:t>Vertices represent species and an edge connects two vertices when they represent species who compete for food resources.</a:t>
            </a:r>
          </a:p>
          <a:p>
            <a:pPr lvl="1"/>
            <a:endParaRPr lang="en-US" dirty="0"/>
          </a:p>
          <a:p>
            <a:pPr lvl="1"/>
            <a:endParaRPr lang="en-US" dirty="0"/>
          </a:p>
          <a:p>
            <a:pPr lvl="1"/>
            <a:endParaRPr lang="en-US" dirty="0"/>
          </a:p>
          <a:p>
            <a:pPr marL="393192" lvl="1" indent="0">
              <a:buNone/>
            </a:pPr>
            <a:r>
              <a:rPr lang="en-US" dirty="0"/>
              <a:t> </a:t>
            </a:r>
          </a:p>
        </p:txBody>
      </p:sp>
      <p:pic>
        <p:nvPicPr>
          <p:cNvPr id="4" name="Picture 3" descr="09006.jpg"/>
          <p:cNvPicPr>
            <a:picLocks noChangeAspect="1"/>
          </p:cNvPicPr>
          <p:nvPr/>
        </p:nvPicPr>
        <p:blipFill>
          <a:blip r:embed="rId2" cstate="print"/>
          <a:stretch>
            <a:fillRect/>
          </a:stretch>
        </p:blipFill>
        <p:spPr>
          <a:xfrm>
            <a:off x="457200" y="3810000"/>
            <a:ext cx="8229600" cy="3048000"/>
          </a:xfrm>
          <a:prstGeom prst="rect">
            <a:avLst/>
          </a:prstGeom>
        </p:spPr>
      </p:pic>
      <p:sp>
        <p:nvSpPr>
          <p:cNvPr id="6" name="TextBox 5"/>
          <p:cNvSpPr txBox="1"/>
          <p:nvPr/>
        </p:nvSpPr>
        <p:spPr>
          <a:xfrm>
            <a:off x="457200" y="3124200"/>
            <a:ext cx="8229600" cy="528350"/>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This is the niche overlap graph for a forest ecosystem with nine species.</a:t>
            </a:r>
          </a:p>
        </p:txBody>
      </p:sp>
    </p:spTree>
    <p:extLst>
      <p:ext uri="{BB962C8B-B14F-4D97-AF65-F5344CB8AC3E}">
        <p14:creationId xmlns:p14="http://schemas.microsoft.com/office/powerpoint/2010/main" val="41413928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Biological Applications</a:t>
            </a:r>
          </a:p>
        </p:txBody>
      </p:sp>
      <p:sp>
        <p:nvSpPr>
          <p:cNvPr id="3" name="Content Placeholder 2"/>
          <p:cNvSpPr>
            <a:spLocks noGrp="1"/>
          </p:cNvSpPr>
          <p:nvPr>
            <p:ph idx="1"/>
          </p:nvPr>
        </p:nvSpPr>
        <p:spPr>
          <a:xfrm>
            <a:off x="457200" y="1828800"/>
            <a:ext cx="8153400" cy="4191000"/>
          </a:xfrm>
        </p:spPr>
        <p:txBody>
          <a:bodyPr>
            <a:normAutofit fontScale="92500" lnSpcReduction="20000"/>
          </a:bodyPr>
          <a:lstStyle/>
          <a:p>
            <a:r>
              <a:rPr lang="en-US" dirty="0"/>
              <a:t>We can model the interaction of proteins in a cell using a </a:t>
            </a:r>
            <a:r>
              <a:rPr lang="en-US" i="1" dirty="0"/>
              <a:t>protein interaction network.</a:t>
            </a:r>
          </a:p>
          <a:p>
            <a:r>
              <a:rPr lang="en-US" dirty="0"/>
              <a:t>In a </a:t>
            </a:r>
            <a:r>
              <a:rPr lang="en-US" i="1" dirty="0"/>
              <a:t>protein interaction graph</a:t>
            </a:r>
            <a:r>
              <a:rPr lang="en-US" dirty="0"/>
              <a:t>, vertices represent proteins  and vertices are connected by an edge if the proteins they represent interact.</a:t>
            </a:r>
          </a:p>
          <a:p>
            <a:r>
              <a:rPr lang="en-US" dirty="0"/>
              <a:t>Protein interaction graphs can be huge and can contain more than 100,000 vertices, each representing a different protein, and more than 1,000,000 edges, each representing an interaction between proteins</a:t>
            </a:r>
          </a:p>
          <a:p>
            <a:r>
              <a:rPr lang="en-US" dirty="0"/>
              <a:t>Protein interaction graphs are often split into smaller graphs, called </a:t>
            </a:r>
            <a:r>
              <a:rPr lang="en-US" i="1" dirty="0"/>
              <a:t>modules</a:t>
            </a:r>
            <a:r>
              <a:rPr lang="en-US" dirty="0"/>
              <a:t>,  which represent the interactions between proteins involved in a particular function.</a:t>
            </a:r>
          </a:p>
        </p:txBody>
      </p:sp>
    </p:spTree>
    <p:extLst>
      <p:ext uri="{BB962C8B-B14F-4D97-AF65-F5344CB8AC3E}">
        <p14:creationId xmlns:p14="http://schemas.microsoft.com/office/powerpoint/2010/main" val="2788954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Relations</a:t>
            </a:r>
          </a:p>
        </p:txBody>
      </p:sp>
      <p:sp>
        <p:nvSpPr>
          <p:cNvPr id="3" name="Content Placeholder 2"/>
          <p:cNvSpPr>
            <a:spLocks noGrp="1"/>
          </p:cNvSpPr>
          <p:nvPr>
            <p:ph idx="1"/>
          </p:nvPr>
        </p:nvSpPr>
        <p:spPr/>
        <p:txBody>
          <a:bodyPr/>
          <a:lstStyle/>
          <a:p>
            <a:r>
              <a:rPr lang="en-US" dirty="0"/>
              <a:t>Given two relations </a:t>
            </a:r>
            <a:r>
              <a:rPr lang="en-US" i="1" dirty="0"/>
              <a:t>R</a:t>
            </a:r>
            <a:r>
              <a:rPr lang="en-US" baseline="-25000" dirty="0">
                <a:latin typeface="Cambria Math" pitchFamily="18" charset="0"/>
                <a:ea typeface="Cambria Math" pitchFamily="18" charset="0"/>
              </a:rPr>
              <a:t>1</a:t>
            </a:r>
            <a:r>
              <a:rPr lang="en-US" dirty="0"/>
              <a:t> and </a:t>
            </a:r>
            <a:r>
              <a:rPr lang="en-US" i="1" dirty="0"/>
              <a:t>R</a:t>
            </a:r>
            <a:r>
              <a:rPr lang="en-US" baseline="-25000" dirty="0">
                <a:latin typeface="Cambria Math" pitchFamily="18" charset="0"/>
                <a:ea typeface="Cambria Math" pitchFamily="18" charset="0"/>
              </a:rPr>
              <a:t>2</a:t>
            </a:r>
            <a:r>
              <a:rPr lang="en-US" dirty="0"/>
              <a:t>, we can combine them using basic set operations to form new relations such as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 </a:t>
            </a:r>
            <a:r>
              <a:rPr lang="en-US" i="1" dirty="0"/>
              <a:t>R</a:t>
            </a:r>
            <a:r>
              <a:rPr lang="en-US" baseline="-25000" dirty="0">
                <a:latin typeface="Cambria Math" pitchFamily="18" charset="0"/>
                <a:ea typeface="Cambria Math" pitchFamily="18" charset="0"/>
              </a:rPr>
              <a:t>2</a:t>
            </a:r>
            <a:r>
              <a:rPr lang="en-US" dirty="0"/>
              <a:t>, and</a:t>
            </a:r>
            <a:r>
              <a:rPr lang="en-US" i="1" dirty="0"/>
              <a:t> R</a:t>
            </a:r>
            <a:r>
              <a:rPr lang="en-US" baseline="-25000" dirty="0">
                <a:latin typeface="Cambria Math" pitchFamily="18" charset="0"/>
                <a:ea typeface="Cambria Math" pitchFamily="18" charset="0"/>
              </a:rPr>
              <a:t>2</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1</a:t>
            </a:r>
            <a:r>
              <a:rPr lang="en-US" dirty="0"/>
              <a:t>.</a:t>
            </a:r>
          </a:p>
          <a:p>
            <a:r>
              <a:rPr lang="en-US" b="1" dirty="0"/>
              <a:t>Example</a:t>
            </a:r>
            <a:r>
              <a:rPr lang="en-US" dirty="0"/>
              <a:t>: Let </a:t>
            </a:r>
            <a:r>
              <a:rPr lang="en-US" i="1" dirty="0"/>
              <a:t>A</a:t>
            </a:r>
            <a:r>
              <a:rPr lang="en-US" dirty="0"/>
              <a:t> = {</a:t>
            </a:r>
            <a:r>
              <a:rPr lang="en-US" dirty="0">
                <a:latin typeface="Cambria Math" pitchFamily="18" charset="0"/>
                <a:ea typeface="Cambria Math" pitchFamily="18" charset="0"/>
              </a:rPr>
              <a:t>1,2,3</a:t>
            </a:r>
            <a:r>
              <a:rPr lang="en-US" dirty="0"/>
              <a:t>}</a:t>
            </a:r>
            <a:r>
              <a:rPr lang="en-US" i="1" dirty="0"/>
              <a:t> </a:t>
            </a:r>
            <a:r>
              <a:rPr lang="en-US" dirty="0"/>
              <a:t>and </a:t>
            </a:r>
            <a:r>
              <a:rPr lang="en-US" i="1" dirty="0"/>
              <a:t>B</a:t>
            </a:r>
            <a:r>
              <a:rPr lang="en-US" dirty="0"/>
              <a:t> </a:t>
            </a:r>
            <a:r>
              <a:rPr lang="en-US" i="1" dirty="0"/>
              <a:t>= </a:t>
            </a:r>
            <a:r>
              <a:rPr lang="en-US" dirty="0"/>
              <a:t>{</a:t>
            </a:r>
            <a:r>
              <a:rPr lang="en-US" dirty="0">
                <a:latin typeface="Cambria Math" pitchFamily="18" charset="0"/>
                <a:ea typeface="Cambria Math" pitchFamily="18" charset="0"/>
              </a:rPr>
              <a:t>1,2,3,4</a:t>
            </a:r>
            <a:r>
              <a:rPr lang="en-US" dirty="0"/>
              <a:t>}. The relations </a:t>
            </a:r>
            <a:r>
              <a:rPr lang="en-US" i="1" dirty="0"/>
              <a:t>R</a:t>
            </a:r>
            <a:r>
              <a:rPr lang="en-US" baseline="-25000" dirty="0">
                <a:latin typeface="Cambria Math" pitchFamily="18" charset="0"/>
                <a:ea typeface="Cambria Math" pitchFamily="18" charset="0"/>
              </a:rPr>
              <a:t>1</a:t>
            </a:r>
            <a:r>
              <a:rPr lang="en-US" dirty="0"/>
              <a:t> = {(</a:t>
            </a:r>
            <a:r>
              <a:rPr lang="en-US" dirty="0">
                <a:latin typeface="Cambria Math" pitchFamily="18" charset="0"/>
                <a:ea typeface="Cambria Math" pitchFamily="18" charset="0"/>
              </a:rPr>
              <a:t>1,1</a:t>
            </a:r>
            <a:r>
              <a:rPr lang="en-US" dirty="0"/>
              <a:t>),(</a:t>
            </a:r>
            <a:r>
              <a:rPr lang="en-US" dirty="0">
                <a:latin typeface="Cambria Math" pitchFamily="18" charset="0"/>
                <a:ea typeface="Cambria Math" pitchFamily="18" charset="0"/>
              </a:rPr>
              <a:t>2,2</a:t>
            </a:r>
            <a:r>
              <a:rPr lang="en-US" dirty="0"/>
              <a:t>),(</a:t>
            </a:r>
            <a:r>
              <a:rPr lang="en-US" dirty="0">
                <a:latin typeface="Cambria Math" pitchFamily="18" charset="0"/>
                <a:ea typeface="Cambria Math" pitchFamily="18" charset="0"/>
              </a:rPr>
              <a:t>3,3</a:t>
            </a:r>
            <a:r>
              <a:rPr lang="en-US" dirty="0"/>
              <a:t>)} and                              </a:t>
            </a:r>
            <a:r>
              <a:rPr lang="en-US" i="1" dirty="0"/>
              <a:t>R</a:t>
            </a:r>
            <a:r>
              <a:rPr lang="en-US" baseline="-25000" dirty="0">
                <a:latin typeface="Cambria Math" pitchFamily="18" charset="0"/>
                <a:ea typeface="Cambria Math" pitchFamily="18" charset="0"/>
              </a:rPr>
              <a:t>2</a:t>
            </a:r>
            <a:r>
              <a:rPr lang="en-US" dirty="0"/>
              <a:t> = {(</a:t>
            </a:r>
            <a:r>
              <a:rPr lang="en-US" dirty="0">
                <a:latin typeface="Cambria Math" pitchFamily="18" charset="0"/>
                <a:ea typeface="Cambria Math" pitchFamily="18" charset="0"/>
              </a:rPr>
              <a:t>1,1</a:t>
            </a:r>
            <a:r>
              <a:rPr lang="en-US" dirty="0"/>
              <a:t>),(</a:t>
            </a:r>
            <a:r>
              <a:rPr lang="en-US" dirty="0">
                <a:latin typeface="Cambria Math" pitchFamily="18" charset="0"/>
                <a:ea typeface="Cambria Math" pitchFamily="18" charset="0"/>
              </a:rPr>
              <a:t>1,2</a:t>
            </a:r>
            <a:r>
              <a:rPr lang="en-US" dirty="0"/>
              <a:t>),(</a:t>
            </a:r>
            <a:r>
              <a:rPr lang="en-US" dirty="0">
                <a:latin typeface="Cambria Math" pitchFamily="18" charset="0"/>
                <a:ea typeface="Cambria Math" pitchFamily="18" charset="0"/>
              </a:rPr>
              <a:t>1,3</a:t>
            </a:r>
            <a:r>
              <a:rPr lang="en-US" dirty="0"/>
              <a:t>),(</a:t>
            </a:r>
            <a:r>
              <a:rPr lang="en-US" dirty="0">
                <a:latin typeface="Cambria Math" pitchFamily="18" charset="0"/>
                <a:ea typeface="Cambria Math" pitchFamily="18" charset="0"/>
              </a:rPr>
              <a:t>1,4</a:t>
            </a:r>
            <a:r>
              <a:rPr lang="en-US" dirty="0"/>
              <a:t>)} can be combined using basic set operations to form new relations:</a:t>
            </a:r>
          </a:p>
          <a:p>
            <a:endParaRPr lang="en-US" dirty="0"/>
          </a:p>
        </p:txBody>
      </p:sp>
      <p:sp>
        <p:nvSpPr>
          <p:cNvPr id="8" name="TextBox 7"/>
          <p:cNvSpPr txBox="1"/>
          <p:nvPr/>
        </p:nvSpPr>
        <p:spPr>
          <a:xfrm>
            <a:off x="990600" y="4876800"/>
            <a:ext cx="7086600" cy="523220"/>
          </a:xfrm>
          <a:prstGeom prst="rect">
            <a:avLst/>
          </a:prstGeom>
          <a:noFill/>
        </p:spPr>
        <p:txBody>
          <a:bodyPr wrap="square" rtlCol="0">
            <a:spAutoFit/>
          </a:bodyPr>
          <a:lstStyle/>
          <a:p>
            <a:r>
              <a:rPr lang="en-US" sz="2800" i="1" dirty="0"/>
              <a:t>R</a:t>
            </a:r>
            <a:r>
              <a:rPr lang="en-US" sz="2800" baseline="-25000" dirty="0">
                <a:latin typeface="Cambria Math" pitchFamily="18" charset="0"/>
                <a:ea typeface="Cambria Math" pitchFamily="18" charset="0"/>
              </a:rPr>
              <a:t>1</a:t>
            </a:r>
            <a:r>
              <a:rPr lang="en-US" sz="2800" dirty="0"/>
              <a:t> </a:t>
            </a:r>
            <a:r>
              <a:rPr lang="en-US" sz="2800" dirty="0">
                <a:latin typeface="Cambria Math"/>
                <a:ea typeface="Cambria Math"/>
              </a:rPr>
              <a:t>∪</a:t>
            </a:r>
            <a:r>
              <a:rPr lang="en-US" sz="2800" dirty="0"/>
              <a:t> </a:t>
            </a:r>
            <a:r>
              <a:rPr lang="en-US" sz="2800" i="1" dirty="0"/>
              <a:t>R</a:t>
            </a:r>
            <a:r>
              <a:rPr lang="en-US" sz="2800" baseline="-25000" dirty="0">
                <a:latin typeface="Cambria Math" pitchFamily="18" charset="0"/>
                <a:ea typeface="Cambria Math" pitchFamily="18" charset="0"/>
              </a:rPr>
              <a:t>2 </a:t>
            </a:r>
            <a:r>
              <a:rPr lang="en-US" sz="2800" dirty="0"/>
              <a:t>={(</a:t>
            </a:r>
            <a:r>
              <a:rPr lang="en-US" sz="2800" dirty="0">
                <a:latin typeface="Cambria Math" pitchFamily="18" charset="0"/>
                <a:ea typeface="Cambria Math" pitchFamily="18" charset="0"/>
              </a:rPr>
              <a:t>1,1</a:t>
            </a:r>
            <a:r>
              <a:rPr lang="en-US" sz="2800" dirty="0"/>
              <a:t>),(</a:t>
            </a:r>
            <a:r>
              <a:rPr lang="en-US" sz="2800" dirty="0">
                <a:latin typeface="Cambria Math" pitchFamily="18" charset="0"/>
                <a:ea typeface="Cambria Math" pitchFamily="18" charset="0"/>
              </a:rPr>
              <a:t>1,2</a:t>
            </a:r>
            <a:r>
              <a:rPr lang="en-US" sz="2800" dirty="0"/>
              <a:t>),(</a:t>
            </a:r>
            <a:r>
              <a:rPr lang="en-US" sz="2800" dirty="0">
                <a:latin typeface="Cambria Math" pitchFamily="18" charset="0"/>
                <a:ea typeface="Cambria Math" pitchFamily="18" charset="0"/>
              </a:rPr>
              <a:t>1,3</a:t>
            </a:r>
            <a:r>
              <a:rPr lang="en-US" sz="2800" dirty="0"/>
              <a:t>),(</a:t>
            </a:r>
            <a:r>
              <a:rPr lang="en-US" sz="2800" dirty="0">
                <a:latin typeface="Cambria Math" pitchFamily="18" charset="0"/>
                <a:ea typeface="Cambria Math" pitchFamily="18" charset="0"/>
              </a:rPr>
              <a:t>1,4</a:t>
            </a:r>
            <a:r>
              <a:rPr lang="en-US" sz="2800" dirty="0"/>
              <a:t>),(</a:t>
            </a:r>
            <a:r>
              <a:rPr lang="en-US" sz="2800" dirty="0">
                <a:latin typeface="Cambria Math" pitchFamily="18" charset="0"/>
                <a:ea typeface="Cambria Math" pitchFamily="18" charset="0"/>
              </a:rPr>
              <a:t>2,2</a:t>
            </a:r>
            <a:r>
              <a:rPr lang="en-US" sz="2800" dirty="0"/>
              <a:t>),(</a:t>
            </a:r>
            <a:r>
              <a:rPr lang="en-US" sz="2800" dirty="0">
                <a:latin typeface="Cambria Math" pitchFamily="18" charset="0"/>
                <a:ea typeface="Cambria Math" pitchFamily="18" charset="0"/>
              </a:rPr>
              <a:t>3,3</a:t>
            </a:r>
            <a:r>
              <a:rPr lang="en-US" sz="2800" dirty="0"/>
              <a:t>)} </a:t>
            </a:r>
          </a:p>
        </p:txBody>
      </p:sp>
      <p:sp>
        <p:nvSpPr>
          <p:cNvPr id="9" name="TextBox 8"/>
          <p:cNvSpPr txBox="1"/>
          <p:nvPr/>
        </p:nvSpPr>
        <p:spPr>
          <a:xfrm>
            <a:off x="1066800" y="5486400"/>
            <a:ext cx="2590800" cy="523220"/>
          </a:xfrm>
          <a:prstGeom prst="rect">
            <a:avLst/>
          </a:prstGeom>
          <a:noFill/>
        </p:spPr>
        <p:txBody>
          <a:bodyPr wrap="square" rtlCol="0">
            <a:spAutoFit/>
          </a:bodyPr>
          <a:lstStyle/>
          <a:p>
            <a:r>
              <a:rPr lang="en-US" sz="2800" i="1" dirty="0"/>
              <a:t>R</a:t>
            </a:r>
            <a:r>
              <a:rPr lang="en-US" sz="2800" baseline="-25000" dirty="0">
                <a:latin typeface="Cambria Math" pitchFamily="18" charset="0"/>
                <a:ea typeface="Cambria Math" pitchFamily="18" charset="0"/>
              </a:rPr>
              <a:t>1</a:t>
            </a:r>
            <a:r>
              <a:rPr lang="en-US" sz="2800" dirty="0"/>
              <a:t> </a:t>
            </a:r>
            <a:r>
              <a:rPr lang="en-US" sz="2800" dirty="0">
                <a:latin typeface="Cambria Math"/>
                <a:ea typeface="Cambria Math"/>
              </a:rPr>
              <a:t>∩</a:t>
            </a:r>
            <a:r>
              <a:rPr lang="en-US" sz="2800" dirty="0"/>
              <a:t> </a:t>
            </a:r>
            <a:r>
              <a:rPr lang="en-US" sz="2800" i="1" dirty="0"/>
              <a:t>R</a:t>
            </a:r>
            <a:r>
              <a:rPr lang="en-US" sz="2800" baseline="-25000" dirty="0">
                <a:latin typeface="Cambria Math" pitchFamily="18" charset="0"/>
                <a:ea typeface="Cambria Math" pitchFamily="18" charset="0"/>
              </a:rPr>
              <a:t>2 </a:t>
            </a:r>
            <a:r>
              <a:rPr lang="en-US" sz="2800" dirty="0"/>
              <a:t>={(</a:t>
            </a:r>
            <a:r>
              <a:rPr lang="en-US" sz="2800" dirty="0">
                <a:latin typeface="Cambria Math" pitchFamily="18" charset="0"/>
                <a:ea typeface="Cambria Math" pitchFamily="18" charset="0"/>
              </a:rPr>
              <a:t>1,1</a:t>
            </a:r>
            <a:r>
              <a:rPr lang="en-US" sz="2800" dirty="0"/>
              <a:t>)} </a:t>
            </a:r>
          </a:p>
        </p:txBody>
      </p:sp>
      <p:sp>
        <p:nvSpPr>
          <p:cNvPr id="10" name="TextBox 9"/>
          <p:cNvSpPr txBox="1"/>
          <p:nvPr/>
        </p:nvSpPr>
        <p:spPr>
          <a:xfrm>
            <a:off x="4267200" y="5486400"/>
            <a:ext cx="3733800" cy="523220"/>
          </a:xfrm>
          <a:prstGeom prst="rect">
            <a:avLst/>
          </a:prstGeom>
          <a:noFill/>
        </p:spPr>
        <p:txBody>
          <a:bodyPr wrap="square" rtlCol="0">
            <a:spAutoFit/>
          </a:bodyPr>
          <a:lstStyle/>
          <a:p>
            <a:r>
              <a:rPr lang="en-US" sz="2800" i="1" dirty="0"/>
              <a:t>R</a:t>
            </a:r>
            <a:r>
              <a:rPr lang="en-US" sz="2800" baseline="-25000" dirty="0">
                <a:latin typeface="Cambria Math" pitchFamily="18" charset="0"/>
                <a:ea typeface="Cambria Math" pitchFamily="18" charset="0"/>
              </a:rPr>
              <a:t>1</a:t>
            </a:r>
            <a:r>
              <a:rPr lang="en-US" sz="2800" dirty="0"/>
              <a:t> </a:t>
            </a:r>
            <a:r>
              <a:rPr lang="en-US" sz="2800" dirty="0">
                <a:latin typeface="Cambria Math"/>
                <a:ea typeface="Cambria Math"/>
              </a:rPr>
              <a:t>− </a:t>
            </a:r>
            <a:r>
              <a:rPr lang="en-US" sz="2800" i="1" dirty="0"/>
              <a:t>R</a:t>
            </a:r>
            <a:r>
              <a:rPr lang="en-US" sz="2800" baseline="-25000" dirty="0">
                <a:latin typeface="Cambria Math" pitchFamily="18" charset="0"/>
                <a:ea typeface="Cambria Math" pitchFamily="18" charset="0"/>
              </a:rPr>
              <a:t>2 </a:t>
            </a:r>
            <a:r>
              <a:rPr lang="en-US" sz="2800" dirty="0"/>
              <a:t>={(</a:t>
            </a:r>
            <a:r>
              <a:rPr lang="en-US" sz="2800" dirty="0">
                <a:latin typeface="Cambria Math" pitchFamily="18" charset="0"/>
                <a:ea typeface="Cambria Math" pitchFamily="18" charset="0"/>
              </a:rPr>
              <a:t>2,2</a:t>
            </a:r>
            <a:r>
              <a:rPr lang="en-US" sz="2800" dirty="0"/>
              <a:t>),(</a:t>
            </a:r>
            <a:r>
              <a:rPr lang="en-US" sz="2800" dirty="0">
                <a:latin typeface="Cambria Math" pitchFamily="18" charset="0"/>
                <a:ea typeface="Cambria Math" pitchFamily="18" charset="0"/>
              </a:rPr>
              <a:t>3,3</a:t>
            </a:r>
            <a:r>
              <a:rPr lang="en-US" sz="2800" dirty="0"/>
              <a:t>)} </a:t>
            </a:r>
          </a:p>
        </p:txBody>
      </p:sp>
      <p:sp>
        <p:nvSpPr>
          <p:cNvPr id="11" name="TextBox 10"/>
          <p:cNvSpPr txBox="1"/>
          <p:nvPr/>
        </p:nvSpPr>
        <p:spPr>
          <a:xfrm>
            <a:off x="990600" y="6172200"/>
            <a:ext cx="6019800" cy="523220"/>
          </a:xfrm>
          <a:prstGeom prst="rect">
            <a:avLst/>
          </a:prstGeom>
          <a:noFill/>
        </p:spPr>
        <p:txBody>
          <a:bodyPr wrap="square" rtlCol="0">
            <a:spAutoFit/>
          </a:bodyPr>
          <a:lstStyle/>
          <a:p>
            <a:r>
              <a:rPr lang="en-US" sz="2800" i="1" dirty="0"/>
              <a:t>R</a:t>
            </a:r>
            <a:r>
              <a:rPr lang="en-US" sz="2800" baseline="-25000" dirty="0">
                <a:latin typeface="Cambria Math" pitchFamily="18" charset="0"/>
                <a:ea typeface="Cambria Math" pitchFamily="18" charset="0"/>
              </a:rPr>
              <a:t>2</a:t>
            </a:r>
            <a:r>
              <a:rPr lang="en-US" sz="2800" dirty="0"/>
              <a:t> </a:t>
            </a:r>
            <a:r>
              <a:rPr lang="en-US" sz="2800" dirty="0">
                <a:latin typeface="Cambria Math"/>
                <a:ea typeface="Cambria Math"/>
              </a:rPr>
              <a:t>−</a:t>
            </a:r>
            <a:r>
              <a:rPr lang="en-US" sz="2800" dirty="0"/>
              <a:t> </a:t>
            </a:r>
            <a:r>
              <a:rPr lang="en-US" sz="2800" i="1" dirty="0"/>
              <a:t>R</a:t>
            </a:r>
            <a:r>
              <a:rPr lang="en-US" sz="2800" baseline="-25000" dirty="0">
                <a:latin typeface="Cambria Math" pitchFamily="18" charset="0"/>
                <a:ea typeface="Cambria Math" pitchFamily="18" charset="0"/>
              </a:rPr>
              <a:t>1 </a:t>
            </a:r>
            <a:r>
              <a:rPr lang="en-US" sz="2800" dirty="0"/>
              <a:t>={(</a:t>
            </a:r>
            <a:r>
              <a:rPr lang="en-US" sz="2800" dirty="0">
                <a:latin typeface="Cambria Math" pitchFamily="18" charset="0"/>
                <a:ea typeface="Cambria Math" pitchFamily="18" charset="0"/>
              </a:rPr>
              <a:t>1,2</a:t>
            </a:r>
            <a:r>
              <a:rPr lang="en-US" sz="2800" dirty="0"/>
              <a:t>),(</a:t>
            </a:r>
            <a:r>
              <a:rPr lang="en-US" sz="2800" dirty="0">
                <a:latin typeface="Cambria Math" pitchFamily="18" charset="0"/>
                <a:ea typeface="Cambria Math" pitchFamily="18" charset="0"/>
              </a:rPr>
              <a:t>1,3</a:t>
            </a:r>
            <a:r>
              <a:rPr lang="en-US" sz="2800" dirty="0"/>
              <a:t>),(</a:t>
            </a:r>
            <a:r>
              <a:rPr lang="en-US" sz="2800" dirty="0">
                <a:latin typeface="Cambria Math" pitchFamily="18" charset="0"/>
                <a:ea typeface="Cambria Math" pitchFamily="18" charset="0"/>
              </a:rPr>
              <a:t>1,4</a:t>
            </a:r>
            <a:r>
              <a:rPr lang="en-US" sz="2800" dirty="0"/>
              <a:t>)} </a:t>
            </a:r>
          </a:p>
        </p:txBody>
      </p:sp>
    </p:spTree>
    <p:extLst>
      <p:ext uri="{BB962C8B-B14F-4D97-AF65-F5344CB8AC3E}">
        <p14:creationId xmlns:p14="http://schemas.microsoft.com/office/powerpoint/2010/main" val="416929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Biological Applications</a:t>
            </a:r>
          </a:p>
        </p:txBody>
      </p:sp>
      <p:sp>
        <p:nvSpPr>
          <p:cNvPr id="3" name="Content Placeholder 2"/>
          <p:cNvSpPr>
            <a:spLocks noGrp="1"/>
          </p:cNvSpPr>
          <p:nvPr>
            <p:ph idx="1"/>
          </p:nvPr>
        </p:nvSpPr>
        <p:spPr>
          <a:xfrm>
            <a:off x="457200" y="1828800"/>
            <a:ext cx="8153400" cy="4191000"/>
          </a:xfrm>
        </p:spPr>
        <p:txBody>
          <a:bodyPr>
            <a:normAutofit/>
          </a:bodyPr>
          <a:lstStyle/>
          <a:p>
            <a:pPr marL="0" indent="0">
              <a:buNone/>
            </a:pPr>
            <a:endParaRPr lang="en-US" dirty="0"/>
          </a:p>
          <a:p>
            <a:endParaRPr lang="en-US" dirty="0"/>
          </a:p>
          <a:p>
            <a:endParaRPr lang="en-US" dirty="0"/>
          </a:p>
          <a:p>
            <a:pPr marL="0" indent="0">
              <a:buNone/>
            </a:pPr>
            <a:r>
              <a:rPr lang="en-US" dirty="0"/>
              <a:t> </a:t>
            </a:r>
          </a:p>
        </p:txBody>
      </p:sp>
      <p:pic>
        <p:nvPicPr>
          <p:cNvPr id="4" name="Picture 3" descr="FIGURE10.1.12.jpg"/>
          <p:cNvPicPr>
            <a:picLocks noChangeAspect="1"/>
          </p:cNvPicPr>
          <p:nvPr/>
        </p:nvPicPr>
        <p:blipFill>
          <a:blip r:embed="rId2" cstate="print"/>
          <a:stretch>
            <a:fillRect/>
          </a:stretch>
        </p:blipFill>
        <p:spPr>
          <a:xfrm>
            <a:off x="201667" y="2667000"/>
            <a:ext cx="8485133" cy="3691033"/>
          </a:xfrm>
          <a:prstGeom prst="rect">
            <a:avLst/>
          </a:prstGeom>
        </p:spPr>
      </p:pic>
      <p:sp>
        <p:nvSpPr>
          <p:cNvPr id="6" name="TextBox 5"/>
          <p:cNvSpPr txBox="1"/>
          <p:nvPr/>
        </p:nvSpPr>
        <p:spPr>
          <a:xfrm>
            <a:off x="457200" y="1295400"/>
            <a:ext cx="8382000" cy="707886"/>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This is a module of the protein interaction graph of </a:t>
            </a:r>
          </a:p>
          <a:p>
            <a:pPr marL="0" marR="0" lvl="0" indent="0" algn="l" defTabSz="914400" rtl="0" eaLnBrk="1" fontAlgn="auto" latinLnBrk="0" hangingPunct="1">
              <a:lnSpc>
                <a:spcPts val="16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proteins that degrade RNA in a human cell.</a:t>
            </a:r>
          </a:p>
        </p:txBody>
      </p:sp>
    </p:spTree>
    <p:extLst>
      <p:ext uri="{BB962C8B-B14F-4D97-AF65-F5344CB8AC3E}">
        <p14:creationId xmlns:p14="http://schemas.microsoft.com/office/powerpoint/2010/main" val="18755526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 Terminology and Special Types of Graphs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10.2</a:t>
            </a:r>
          </a:p>
        </p:txBody>
      </p:sp>
    </p:spTree>
    <p:extLst>
      <p:ext uri="{BB962C8B-B14F-4D97-AF65-F5344CB8AC3E}">
        <p14:creationId xmlns:p14="http://schemas.microsoft.com/office/powerpoint/2010/main" val="16930525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Basic Terminology</a:t>
            </a:r>
          </a:p>
          <a:p>
            <a:r>
              <a:rPr lang="en-US" dirty="0"/>
              <a:t>Some Special Types of Graphs</a:t>
            </a:r>
          </a:p>
          <a:p>
            <a:r>
              <a:rPr lang="en-US" dirty="0"/>
              <a:t>Bipartite Graphs</a:t>
            </a:r>
          </a:p>
          <a:p>
            <a:r>
              <a:rPr lang="en-US" dirty="0"/>
              <a:t>Bipartite Graphs and Matchings</a:t>
            </a:r>
          </a:p>
          <a:p>
            <a:r>
              <a:rPr lang="en-US" dirty="0"/>
              <a:t>Some Applications of Special Types of Graphs</a:t>
            </a:r>
          </a:p>
          <a:p>
            <a:r>
              <a:rPr lang="en-US" dirty="0"/>
              <a:t>New Graphs from Old</a:t>
            </a:r>
          </a:p>
          <a:p>
            <a:endParaRPr lang="en-US" dirty="0"/>
          </a:p>
        </p:txBody>
      </p:sp>
    </p:spTree>
    <p:extLst>
      <p:ext uri="{BB962C8B-B14F-4D97-AF65-F5344CB8AC3E}">
        <p14:creationId xmlns:p14="http://schemas.microsoft.com/office/powerpoint/2010/main" val="17165355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Terminology</a:t>
            </a:r>
          </a:p>
        </p:txBody>
      </p:sp>
      <p:sp>
        <p:nvSpPr>
          <p:cNvPr id="3" name="Content Placeholder 2"/>
          <p:cNvSpPr>
            <a:spLocks noGrp="1"/>
          </p:cNvSpPr>
          <p:nvPr>
            <p:ph idx="1"/>
          </p:nvPr>
        </p:nvSpPr>
        <p:spPr/>
        <p:txBody>
          <a:bodyPr>
            <a:normAutofit fontScale="85000" lnSpcReduction="20000"/>
          </a:bodyPr>
          <a:lstStyle/>
          <a:p>
            <a:pPr indent="0">
              <a:buNone/>
            </a:pPr>
            <a:r>
              <a:rPr lang="en-US" b="1" dirty="0"/>
              <a:t>Definition </a:t>
            </a:r>
            <a:r>
              <a:rPr lang="en-US" b="1" dirty="0">
                <a:latin typeface="Cambria" pitchFamily="18" charset="0"/>
              </a:rPr>
              <a:t>1</a:t>
            </a:r>
            <a:r>
              <a:rPr lang="en-US" dirty="0"/>
              <a:t>. Two vertices </a:t>
            </a:r>
            <a:r>
              <a:rPr lang="en-US" i="1" dirty="0"/>
              <a:t>u</a:t>
            </a:r>
            <a:r>
              <a:rPr lang="en-US" dirty="0"/>
              <a:t>, </a:t>
            </a:r>
            <a:r>
              <a:rPr lang="en-US" i="1" dirty="0"/>
              <a:t>v</a:t>
            </a:r>
            <a:r>
              <a:rPr lang="en-US" dirty="0"/>
              <a:t> in  an undirected graph </a:t>
            </a:r>
            <a:r>
              <a:rPr lang="en-US" i="1" dirty="0"/>
              <a:t>G</a:t>
            </a:r>
            <a:r>
              <a:rPr lang="en-US" dirty="0"/>
              <a:t> are called </a:t>
            </a:r>
            <a:r>
              <a:rPr lang="en-US" i="1" dirty="0"/>
              <a:t>adjacent</a:t>
            </a:r>
            <a:r>
              <a:rPr lang="en-US" dirty="0"/>
              <a:t> (or </a:t>
            </a:r>
            <a:r>
              <a:rPr lang="en-US" i="1" dirty="0"/>
              <a:t>neighbors</a:t>
            </a:r>
            <a:r>
              <a:rPr lang="en-US" dirty="0"/>
              <a:t>)  in </a:t>
            </a:r>
            <a:r>
              <a:rPr lang="en-US" i="1" dirty="0"/>
              <a:t>G</a:t>
            </a:r>
            <a:r>
              <a:rPr lang="en-US" dirty="0"/>
              <a:t> if there is an edge </a:t>
            </a:r>
            <a:r>
              <a:rPr lang="en-US" i="1" dirty="0"/>
              <a:t>e</a:t>
            </a:r>
            <a:r>
              <a:rPr lang="en-US" dirty="0"/>
              <a:t> between </a:t>
            </a:r>
            <a:r>
              <a:rPr lang="en-US" i="1" dirty="0"/>
              <a:t>u</a:t>
            </a:r>
            <a:r>
              <a:rPr lang="en-US" dirty="0"/>
              <a:t> and </a:t>
            </a:r>
            <a:r>
              <a:rPr lang="en-US" i="1" dirty="0"/>
              <a:t>v</a:t>
            </a:r>
            <a:r>
              <a:rPr lang="en-US" dirty="0"/>
              <a:t>. Such an edge </a:t>
            </a:r>
            <a:r>
              <a:rPr lang="en-US" i="1" dirty="0"/>
              <a:t>e</a:t>
            </a:r>
            <a:r>
              <a:rPr lang="en-US" dirty="0"/>
              <a:t> is called </a:t>
            </a:r>
            <a:r>
              <a:rPr lang="en-US" i="1" dirty="0"/>
              <a:t>incident with </a:t>
            </a:r>
            <a:r>
              <a:rPr lang="en-US" dirty="0"/>
              <a:t>the vertices </a:t>
            </a:r>
            <a:r>
              <a:rPr lang="en-US" i="1" dirty="0"/>
              <a:t>u</a:t>
            </a:r>
            <a:r>
              <a:rPr lang="en-US" dirty="0"/>
              <a:t> and </a:t>
            </a:r>
            <a:r>
              <a:rPr lang="en-US" i="1" dirty="0"/>
              <a:t>v</a:t>
            </a:r>
            <a:r>
              <a:rPr lang="en-US" dirty="0"/>
              <a:t> and </a:t>
            </a:r>
            <a:r>
              <a:rPr lang="en-US" i="1" dirty="0"/>
              <a:t>e</a:t>
            </a:r>
            <a:r>
              <a:rPr lang="en-US" dirty="0"/>
              <a:t> is said to </a:t>
            </a:r>
            <a:r>
              <a:rPr lang="en-US" i="1" dirty="0"/>
              <a:t>connect u</a:t>
            </a:r>
            <a:r>
              <a:rPr lang="en-US" dirty="0"/>
              <a:t> and </a:t>
            </a:r>
            <a:r>
              <a:rPr lang="en-US" i="1" dirty="0"/>
              <a:t>v</a:t>
            </a:r>
            <a:r>
              <a:rPr lang="en-US" dirty="0"/>
              <a:t>. </a:t>
            </a:r>
          </a:p>
          <a:p>
            <a:pPr indent="0">
              <a:buNone/>
            </a:pPr>
            <a:endParaRPr lang="en-US" dirty="0"/>
          </a:p>
          <a:p>
            <a:pPr indent="0">
              <a:buNone/>
            </a:pPr>
            <a:r>
              <a:rPr lang="en-US" b="1" dirty="0"/>
              <a:t>Definition </a:t>
            </a:r>
            <a:r>
              <a:rPr lang="en-US" b="1" dirty="0">
                <a:latin typeface="Cambria" pitchFamily="18" charset="0"/>
              </a:rPr>
              <a:t>2</a:t>
            </a:r>
            <a:r>
              <a:rPr lang="en-US" dirty="0"/>
              <a:t>. The set of all neighbors of a vertex </a:t>
            </a:r>
            <a:r>
              <a:rPr lang="en-US" i="1" dirty="0"/>
              <a:t>v</a:t>
            </a:r>
            <a:r>
              <a:rPr lang="en-US" dirty="0"/>
              <a:t> of </a:t>
            </a:r>
            <a:r>
              <a:rPr lang="en-US" i="1" dirty="0"/>
              <a:t>G</a:t>
            </a:r>
            <a:r>
              <a:rPr lang="en-US" dirty="0"/>
              <a:t> = (</a:t>
            </a:r>
            <a:r>
              <a:rPr lang="en-US" i="1" dirty="0"/>
              <a:t>V</a:t>
            </a:r>
            <a:r>
              <a:rPr lang="en-US" dirty="0"/>
              <a:t>, </a:t>
            </a:r>
            <a:r>
              <a:rPr lang="en-US" i="1" dirty="0"/>
              <a:t>E</a:t>
            </a:r>
            <a:r>
              <a:rPr lang="en-US" dirty="0"/>
              <a:t>), denoted by </a:t>
            </a:r>
            <a:r>
              <a:rPr lang="en-US" i="1" dirty="0"/>
              <a:t>N</a:t>
            </a:r>
            <a:r>
              <a:rPr lang="en-US" dirty="0"/>
              <a:t>(</a:t>
            </a:r>
            <a:r>
              <a:rPr lang="en-US" i="1" dirty="0"/>
              <a:t>v</a:t>
            </a:r>
            <a:r>
              <a:rPr lang="en-US" dirty="0"/>
              <a:t>), is called the </a:t>
            </a:r>
            <a:r>
              <a:rPr lang="en-US" i="1" dirty="0"/>
              <a:t>neighborhood</a:t>
            </a:r>
            <a:r>
              <a:rPr lang="en-US" dirty="0"/>
              <a:t> of </a:t>
            </a:r>
            <a:r>
              <a:rPr lang="en-US" i="1" dirty="0"/>
              <a:t>v</a:t>
            </a:r>
            <a:r>
              <a:rPr lang="en-US" dirty="0"/>
              <a:t>. If </a:t>
            </a:r>
            <a:r>
              <a:rPr lang="en-US" i="1" dirty="0"/>
              <a:t>A</a:t>
            </a:r>
            <a:r>
              <a:rPr lang="en-US" dirty="0"/>
              <a:t> is a subset of </a:t>
            </a:r>
            <a:r>
              <a:rPr lang="en-US" i="1" dirty="0"/>
              <a:t>V</a:t>
            </a:r>
            <a:r>
              <a:rPr lang="en-US" dirty="0"/>
              <a:t>, we denote by </a:t>
            </a:r>
            <a:r>
              <a:rPr lang="en-US" i="1" dirty="0"/>
              <a:t>N</a:t>
            </a:r>
            <a:r>
              <a:rPr lang="en-US" dirty="0"/>
              <a:t>(</a:t>
            </a:r>
            <a:r>
              <a:rPr lang="en-US" i="1" dirty="0"/>
              <a:t>A</a:t>
            </a:r>
            <a:r>
              <a:rPr lang="en-US" dirty="0"/>
              <a:t>) the set of all vertices in </a:t>
            </a:r>
            <a:r>
              <a:rPr lang="en-US" i="1" dirty="0"/>
              <a:t>G</a:t>
            </a:r>
            <a:r>
              <a:rPr lang="en-US" dirty="0"/>
              <a:t> that are adjacent to at least one vertex in </a:t>
            </a:r>
            <a:r>
              <a:rPr lang="en-US" i="1" dirty="0"/>
              <a:t>A</a:t>
            </a:r>
            <a:r>
              <a:rPr lang="en-US" dirty="0"/>
              <a:t>. So,</a:t>
            </a:r>
          </a:p>
          <a:p>
            <a:pPr indent="0">
              <a:buNone/>
            </a:pPr>
            <a:r>
              <a:rPr lang="en-US" dirty="0"/>
              <a:t> </a:t>
            </a:r>
          </a:p>
          <a:p>
            <a:pPr indent="0">
              <a:buNone/>
            </a:pPr>
            <a:r>
              <a:rPr lang="en-US" b="1" dirty="0"/>
              <a:t>Definition </a:t>
            </a:r>
            <a:r>
              <a:rPr lang="en-US" b="1" dirty="0">
                <a:latin typeface="Cambria" pitchFamily="18" charset="0"/>
              </a:rPr>
              <a:t>3</a:t>
            </a:r>
            <a:r>
              <a:rPr lang="en-US" dirty="0"/>
              <a:t>. The </a:t>
            </a:r>
            <a:r>
              <a:rPr lang="en-US" i="1" dirty="0"/>
              <a:t>degree of a vertex in a undirected graph </a:t>
            </a:r>
            <a:r>
              <a:rPr lang="en-US" dirty="0"/>
              <a:t>is the number of edges incident with it, except that a loop at a vertex contributes two to the degree of that vertex. The degree of the vertex </a:t>
            </a:r>
            <a:r>
              <a:rPr lang="en-US" i="1" dirty="0"/>
              <a:t>v</a:t>
            </a:r>
            <a:r>
              <a:rPr lang="en-US" dirty="0"/>
              <a:t> is denoted by </a:t>
            </a:r>
            <a:r>
              <a:rPr lang="en-US" dirty="0" err="1"/>
              <a:t>deg</a:t>
            </a:r>
            <a:r>
              <a:rPr lang="en-US" dirty="0"/>
              <a:t>(</a:t>
            </a:r>
            <a:r>
              <a:rPr lang="en-US" i="1" dirty="0"/>
              <a:t>v</a:t>
            </a:r>
            <a:r>
              <a:rPr lang="en-US" dirty="0"/>
              <a:t>).</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86400" y="4285456"/>
            <a:ext cx="2217420" cy="283845"/>
          </a:xfrm>
          <a:prstGeom prst="rect">
            <a:avLst/>
          </a:prstGeom>
        </p:spPr>
      </p:pic>
    </p:spTree>
    <p:extLst>
      <p:ext uri="{BB962C8B-B14F-4D97-AF65-F5344CB8AC3E}">
        <p14:creationId xmlns:p14="http://schemas.microsoft.com/office/powerpoint/2010/main" val="42327173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7912"/>
          </a:xfrm>
        </p:spPr>
        <p:txBody>
          <a:bodyPr>
            <a:noAutofit/>
          </a:bodyPr>
          <a:lstStyle/>
          <a:p>
            <a:r>
              <a:rPr lang="en-US" sz="4000" dirty="0"/>
              <a:t>Degrees and Neighborhoods of Vertices</a:t>
            </a:r>
          </a:p>
        </p:txBody>
      </p:sp>
      <p:sp>
        <p:nvSpPr>
          <p:cNvPr id="3" name="Content Placeholder 2"/>
          <p:cNvSpPr>
            <a:spLocks noGrp="1"/>
          </p:cNvSpPr>
          <p:nvPr>
            <p:ph idx="1"/>
          </p:nvPr>
        </p:nvSpPr>
        <p:spPr>
          <a:xfrm>
            <a:off x="152400" y="762000"/>
            <a:ext cx="8991600" cy="6019800"/>
          </a:xfrm>
        </p:spPr>
        <p:txBody>
          <a:bodyPr>
            <a:normAutofit/>
          </a:bodyPr>
          <a:lstStyle/>
          <a:p>
            <a:pPr indent="0">
              <a:buNone/>
            </a:pPr>
            <a:r>
              <a:rPr lang="en-US" sz="2400" b="1" dirty="0"/>
              <a:t>Example</a:t>
            </a:r>
            <a:r>
              <a:rPr lang="en-US" sz="2400" dirty="0"/>
              <a:t>:  What are the  degrees  and neighborhoods of the vertices in the graphs </a:t>
            </a:r>
            <a:r>
              <a:rPr lang="en-US" sz="2400" i="1" dirty="0"/>
              <a:t>G</a:t>
            </a:r>
            <a:r>
              <a:rPr lang="en-US" sz="2400" dirty="0"/>
              <a:t> and </a:t>
            </a:r>
            <a:r>
              <a:rPr lang="en-US" sz="2400" i="1" dirty="0"/>
              <a:t>H</a:t>
            </a:r>
            <a:r>
              <a:rPr lang="en-US" sz="2400" dirty="0"/>
              <a:t>?</a:t>
            </a:r>
          </a:p>
          <a:p>
            <a:pPr indent="0">
              <a:buNone/>
            </a:pPr>
            <a:endParaRPr lang="en-US" dirty="0"/>
          </a:p>
          <a:p>
            <a:pPr indent="0">
              <a:buNone/>
            </a:pPr>
            <a:endParaRPr lang="en-US" dirty="0"/>
          </a:p>
          <a:p>
            <a:pPr indent="0">
              <a:buNone/>
            </a:pPr>
            <a:endParaRPr lang="en-US" dirty="0"/>
          </a:p>
          <a:p>
            <a:pPr indent="0">
              <a:buNone/>
            </a:pPr>
            <a:endParaRPr lang="en-US" sz="2000" b="1" dirty="0"/>
          </a:p>
          <a:p>
            <a:pPr indent="0">
              <a:buNone/>
            </a:pPr>
            <a:endParaRPr lang="en-US" sz="2000" b="1" dirty="0"/>
          </a:p>
          <a:p>
            <a:pPr indent="0">
              <a:buNone/>
            </a:pPr>
            <a:endParaRPr lang="en-US" sz="2000" b="1" dirty="0"/>
          </a:p>
          <a:p>
            <a:pPr indent="0">
              <a:buNone/>
            </a:pPr>
            <a:r>
              <a:rPr lang="en-US" sz="2000" b="1" dirty="0"/>
              <a:t>Solution</a:t>
            </a:r>
            <a:r>
              <a:rPr lang="en-US" sz="2000" dirty="0"/>
              <a:t>: </a:t>
            </a:r>
          </a:p>
          <a:p>
            <a:pPr indent="0">
              <a:buNone/>
            </a:pPr>
            <a:r>
              <a:rPr lang="en-US" sz="2000" i="1" dirty="0"/>
              <a:t>G</a:t>
            </a:r>
            <a:r>
              <a:rPr lang="en-US" sz="2000" dirty="0"/>
              <a:t>:   </a:t>
            </a:r>
            <a:r>
              <a:rPr lang="en-US" sz="2000" dirty="0" err="1"/>
              <a:t>deg</a:t>
            </a:r>
            <a:r>
              <a:rPr lang="en-US" sz="2000" dirty="0"/>
              <a:t>(</a:t>
            </a:r>
            <a:r>
              <a:rPr lang="en-US" sz="2000" i="1" dirty="0"/>
              <a:t>a</a:t>
            </a:r>
            <a:r>
              <a:rPr lang="en-US" sz="2000" dirty="0"/>
              <a:t>) = </a:t>
            </a:r>
            <a:r>
              <a:rPr lang="en-US" sz="2000" dirty="0">
                <a:latin typeface="Cambria" pitchFamily="18" charset="0"/>
              </a:rPr>
              <a:t>2</a:t>
            </a:r>
            <a:r>
              <a:rPr lang="en-US" sz="2000" dirty="0"/>
              <a:t>, </a:t>
            </a:r>
            <a:r>
              <a:rPr lang="en-US" sz="2000" dirty="0" err="1"/>
              <a:t>deg</a:t>
            </a:r>
            <a:r>
              <a:rPr lang="en-US" sz="2000" dirty="0"/>
              <a:t>(</a:t>
            </a:r>
            <a:r>
              <a:rPr lang="en-US" sz="2000" i="1" dirty="0"/>
              <a:t>b</a:t>
            </a:r>
            <a:r>
              <a:rPr lang="en-US" sz="2000" dirty="0"/>
              <a:t>) = </a:t>
            </a:r>
            <a:r>
              <a:rPr lang="en-US" sz="2000" dirty="0" err="1"/>
              <a:t>deg</a:t>
            </a:r>
            <a:r>
              <a:rPr lang="en-US" sz="2000" dirty="0"/>
              <a:t>(</a:t>
            </a:r>
            <a:r>
              <a:rPr lang="en-US" sz="2000" i="1" dirty="0"/>
              <a:t>c</a:t>
            </a:r>
            <a:r>
              <a:rPr lang="en-US" sz="2000" dirty="0"/>
              <a:t>) = </a:t>
            </a:r>
            <a:r>
              <a:rPr lang="en-US" sz="2000" dirty="0" err="1"/>
              <a:t>deg</a:t>
            </a:r>
            <a:r>
              <a:rPr lang="en-US" sz="2000" dirty="0"/>
              <a:t>(</a:t>
            </a:r>
            <a:r>
              <a:rPr lang="en-US" sz="2000" i="1" dirty="0"/>
              <a:t>f </a:t>
            </a:r>
            <a:r>
              <a:rPr lang="en-US" sz="2000" dirty="0"/>
              <a:t>) = </a:t>
            </a:r>
            <a:r>
              <a:rPr lang="en-US" sz="2000" dirty="0">
                <a:latin typeface="Cambria" pitchFamily="18" charset="0"/>
              </a:rPr>
              <a:t>4</a:t>
            </a:r>
            <a:r>
              <a:rPr lang="en-US" sz="2000" dirty="0"/>
              <a:t>, </a:t>
            </a:r>
            <a:r>
              <a:rPr lang="en-US" sz="2000" dirty="0" err="1"/>
              <a:t>deg</a:t>
            </a:r>
            <a:r>
              <a:rPr lang="en-US" sz="2000" dirty="0"/>
              <a:t>(</a:t>
            </a:r>
            <a:r>
              <a:rPr lang="en-US" sz="2000" i="1" dirty="0"/>
              <a:t>d </a:t>
            </a:r>
            <a:r>
              <a:rPr lang="en-US" sz="2000" dirty="0"/>
              <a:t>) = </a:t>
            </a:r>
            <a:r>
              <a:rPr lang="en-US" sz="2000" dirty="0">
                <a:latin typeface="Cambria" pitchFamily="18" charset="0"/>
              </a:rPr>
              <a:t>1,</a:t>
            </a:r>
            <a:r>
              <a:rPr lang="en-US" sz="2000" dirty="0"/>
              <a:t> </a:t>
            </a:r>
            <a:r>
              <a:rPr lang="en-US" sz="2000" dirty="0" err="1"/>
              <a:t>deg</a:t>
            </a:r>
            <a:r>
              <a:rPr lang="en-US" sz="2000" dirty="0"/>
              <a:t>(</a:t>
            </a:r>
            <a:r>
              <a:rPr lang="en-US" sz="2000" i="1" dirty="0"/>
              <a:t>e</a:t>
            </a:r>
            <a:r>
              <a:rPr lang="en-US" sz="2000" dirty="0"/>
              <a:t>) = </a:t>
            </a:r>
            <a:r>
              <a:rPr lang="en-US" sz="2000" dirty="0">
                <a:latin typeface="Cambria" pitchFamily="18" charset="0"/>
              </a:rPr>
              <a:t>3,</a:t>
            </a:r>
            <a:r>
              <a:rPr lang="en-US" sz="2000" dirty="0"/>
              <a:t> </a:t>
            </a:r>
            <a:r>
              <a:rPr lang="en-US" sz="2000" dirty="0" err="1"/>
              <a:t>deg</a:t>
            </a:r>
            <a:r>
              <a:rPr lang="en-US" sz="2000" dirty="0"/>
              <a:t>(</a:t>
            </a:r>
            <a:r>
              <a:rPr lang="en-US" sz="2000" i="1" dirty="0"/>
              <a:t>g</a:t>
            </a:r>
            <a:r>
              <a:rPr lang="en-US" sz="2000" dirty="0"/>
              <a:t>) = </a:t>
            </a:r>
            <a:r>
              <a:rPr lang="en-US" sz="2000" dirty="0">
                <a:latin typeface="Cambria" pitchFamily="18" charset="0"/>
              </a:rPr>
              <a:t>0. </a:t>
            </a:r>
          </a:p>
          <a:p>
            <a:pPr indent="0">
              <a:buNone/>
            </a:pPr>
            <a:r>
              <a:rPr lang="en-US" sz="2000" i="1" dirty="0">
                <a:latin typeface="Cambria" pitchFamily="18" charset="0"/>
              </a:rPr>
              <a:t>         </a:t>
            </a:r>
            <a:r>
              <a:rPr lang="en-US" sz="2000" i="1" dirty="0"/>
              <a:t>N</a:t>
            </a:r>
            <a:r>
              <a:rPr lang="en-US" sz="2000" dirty="0"/>
              <a:t>(</a:t>
            </a:r>
            <a:r>
              <a:rPr lang="en-US" sz="2000" i="1" dirty="0"/>
              <a:t>a</a:t>
            </a:r>
            <a:r>
              <a:rPr lang="en-US" sz="2000" dirty="0"/>
              <a:t>) = {</a:t>
            </a:r>
            <a:r>
              <a:rPr lang="en-US" sz="2000" i="1" dirty="0"/>
              <a:t>b, f </a:t>
            </a:r>
            <a:r>
              <a:rPr lang="en-US" sz="2000" dirty="0"/>
              <a:t>}, </a:t>
            </a:r>
            <a:r>
              <a:rPr lang="en-US" sz="2000" i="1" dirty="0"/>
              <a:t>N</a:t>
            </a:r>
            <a:r>
              <a:rPr lang="en-US" sz="2000" dirty="0"/>
              <a:t>(</a:t>
            </a:r>
            <a:r>
              <a:rPr lang="en-US" sz="2000" i="1" dirty="0"/>
              <a:t>b</a:t>
            </a:r>
            <a:r>
              <a:rPr lang="en-US" sz="2000" dirty="0"/>
              <a:t>) = {</a:t>
            </a:r>
            <a:r>
              <a:rPr lang="en-US" sz="2000" i="1" dirty="0"/>
              <a:t>a, c, e, f </a:t>
            </a:r>
            <a:r>
              <a:rPr lang="en-US" sz="2000" dirty="0"/>
              <a:t>},</a:t>
            </a:r>
            <a:r>
              <a:rPr lang="en-US" sz="2000" i="1" dirty="0"/>
              <a:t> N</a:t>
            </a:r>
            <a:r>
              <a:rPr lang="en-US" sz="2000" dirty="0"/>
              <a:t>(</a:t>
            </a:r>
            <a:r>
              <a:rPr lang="en-US" sz="2000" i="1" dirty="0"/>
              <a:t>c</a:t>
            </a:r>
            <a:r>
              <a:rPr lang="en-US" sz="2000" dirty="0"/>
              <a:t>) = {</a:t>
            </a:r>
            <a:r>
              <a:rPr lang="en-US" sz="2000" i="1" dirty="0"/>
              <a:t>b, d, e, f </a:t>
            </a:r>
            <a:r>
              <a:rPr lang="en-US" sz="2000" dirty="0"/>
              <a:t>},</a:t>
            </a:r>
            <a:r>
              <a:rPr lang="en-US" sz="2000" i="1" dirty="0"/>
              <a:t> N</a:t>
            </a:r>
            <a:r>
              <a:rPr lang="en-US" sz="2000" dirty="0"/>
              <a:t>(</a:t>
            </a:r>
            <a:r>
              <a:rPr lang="en-US" sz="2000" i="1" dirty="0"/>
              <a:t>d</a:t>
            </a:r>
            <a:r>
              <a:rPr lang="en-US" sz="2000" dirty="0"/>
              <a:t>) = {</a:t>
            </a:r>
            <a:r>
              <a:rPr lang="en-US" sz="2000" i="1" dirty="0"/>
              <a:t>c</a:t>
            </a:r>
            <a:r>
              <a:rPr lang="en-US" sz="2000" dirty="0"/>
              <a:t>},  </a:t>
            </a:r>
          </a:p>
          <a:p>
            <a:pPr indent="0">
              <a:buNone/>
            </a:pPr>
            <a:r>
              <a:rPr lang="en-US" sz="2000" i="1" dirty="0"/>
              <a:t>         N</a:t>
            </a:r>
            <a:r>
              <a:rPr lang="en-US" sz="2000" dirty="0"/>
              <a:t>(</a:t>
            </a:r>
            <a:r>
              <a:rPr lang="en-US" sz="2000" i="1" dirty="0"/>
              <a:t>e</a:t>
            </a:r>
            <a:r>
              <a:rPr lang="en-US" sz="2000" dirty="0"/>
              <a:t>) = {</a:t>
            </a:r>
            <a:r>
              <a:rPr lang="en-US" sz="2000" i="1" dirty="0"/>
              <a:t>b, c , f </a:t>
            </a:r>
            <a:r>
              <a:rPr lang="en-US" sz="2000" dirty="0"/>
              <a:t>}, </a:t>
            </a:r>
            <a:r>
              <a:rPr lang="en-US" sz="2000" i="1" dirty="0"/>
              <a:t>N</a:t>
            </a:r>
            <a:r>
              <a:rPr lang="en-US" sz="2000" dirty="0"/>
              <a:t>(</a:t>
            </a:r>
            <a:r>
              <a:rPr lang="en-US" sz="2000" i="1" dirty="0"/>
              <a:t>f</a:t>
            </a:r>
            <a:r>
              <a:rPr lang="en-US" sz="2000" dirty="0"/>
              <a:t>) = {</a:t>
            </a:r>
            <a:r>
              <a:rPr lang="en-US" sz="2000" i="1" dirty="0"/>
              <a:t>a</a:t>
            </a:r>
            <a:r>
              <a:rPr lang="en-US" sz="2000" dirty="0"/>
              <a:t>, </a:t>
            </a:r>
            <a:r>
              <a:rPr lang="en-US" sz="2000" i="1" dirty="0"/>
              <a:t>b, c, e</a:t>
            </a:r>
            <a:r>
              <a:rPr lang="en-US" sz="2000" dirty="0"/>
              <a:t>},</a:t>
            </a:r>
            <a:r>
              <a:rPr lang="en-US" sz="2000" i="1" dirty="0"/>
              <a:t> N</a:t>
            </a:r>
            <a:r>
              <a:rPr lang="en-US" sz="2000" dirty="0"/>
              <a:t>(</a:t>
            </a:r>
            <a:r>
              <a:rPr lang="en-US" sz="2000" i="1" dirty="0"/>
              <a:t>g</a:t>
            </a:r>
            <a:r>
              <a:rPr lang="en-US" sz="2000" dirty="0"/>
              <a:t>) = </a:t>
            </a:r>
            <a:r>
              <a:rPr lang="en-US" sz="2000" dirty="0">
                <a:sym typeface="Symbol"/>
              </a:rPr>
              <a:t></a:t>
            </a:r>
            <a:r>
              <a:rPr lang="en-US" sz="2000" dirty="0"/>
              <a:t> . </a:t>
            </a:r>
          </a:p>
          <a:p>
            <a:pPr indent="0">
              <a:buNone/>
            </a:pPr>
            <a:r>
              <a:rPr lang="en-US" sz="2000" i="1" dirty="0"/>
              <a:t>H</a:t>
            </a:r>
            <a:r>
              <a:rPr lang="en-US" sz="2000" dirty="0"/>
              <a:t>:    </a:t>
            </a:r>
            <a:r>
              <a:rPr lang="en-US" sz="2000" dirty="0" err="1"/>
              <a:t>deg</a:t>
            </a:r>
            <a:r>
              <a:rPr lang="en-US" sz="2000" dirty="0"/>
              <a:t>(</a:t>
            </a:r>
            <a:r>
              <a:rPr lang="en-US" sz="2000" i="1" dirty="0"/>
              <a:t>a</a:t>
            </a:r>
            <a:r>
              <a:rPr lang="en-US" sz="2000" dirty="0"/>
              <a:t>) = </a:t>
            </a:r>
            <a:r>
              <a:rPr lang="en-US" sz="2000" dirty="0">
                <a:latin typeface="Cambria" pitchFamily="18" charset="0"/>
              </a:rPr>
              <a:t>4</a:t>
            </a:r>
            <a:r>
              <a:rPr lang="en-US" sz="2000" dirty="0"/>
              <a:t>, </a:t>
            </a:r>
            <a:r>
              <a:rPr lang="en-US" sz="2000" dirty="0" err="1"/>
              <a:t>deg</a:t>
            </a:r>
            <a:r>
              <a:rPr lang="en-US" sz="2000" dirty="0"/>
              <a:t>(</a:t>
            </a:r>
            <a:r>
              <a:rPr lang="en-US" sz="2000" i="1" dirty="0"/>
              <a:t>b</a:t>
            </a:r>
            <a:r>
              <a:rPr lang="en-US" sz="2000" dirty="0"/>
              <a:t>) = </a:t>
            </a:r>
            <a:r>
              <a:rPr lang="en-US" sz="2000" dirty="0" err="1"/>
              <a:t>deg</a:t>
            </a:r>
            <a:r>
              <a:rPr lang="en-US" sz="2000" dirty="0"/>
              <a:t>(</a:t>
            </a:r>
            <a:r>
              <a:rPr lang="en-US" sz="2000" i="1" dirty="0"/>
              <a:t>e</a:t>
            </a:r>
            <a:r>
              <a:rPr lang="en-US" sz="2000" dirty="0"/>
              <a:t>) = </a:t>
            </a:r>
            <a:r>
              <a:rPr lang="en-US" sz="2000" dirty="0">
                <a:latin typeface="Cambria" pitchFamily="18" charset="0"/>
              </a:rPr>
              <a:t>6</a:t>
            </a:r>
            <a:r>
              <a:rPr lang="en-US" sz="2000" dirty="0"/>
              <a:t>,  </a:t>
            </a:r>
            <a:r>
              <a:rPr lang="en-US" sz="2000" dirty="0" err="1"/>
              <a:t>deg</a:t>
            </a:r>
            <a:r>
              <a:rPr lang="en-US" sz="2000" dirty="0"/>
              <a:t>(</a:t>
            </a:r>
            <a:r>
              <a:rPr lang="en-US" sz="2000" i="1" dirty="0"/>
              <a:t>c</a:t>
            </a:r>
            <a:r>
              <a:rPr lang="en-US" sz="2000" dirty="0"/>
              <a:t>) = </a:t>
            </a:r>
            <a:r>
              <a:rPr lang="en-US" sz="2000" dirty="0">
                <a:latin typeface="Cambria" pitchFamily="18" charset="0"/>
              </a:rPr>
              <a:t>1,</a:t>
            </a:r>
            <a:r>
              <a:rPr lang="en-US" sz="2000" dirty="0"/>
              <a:t> </a:t>
            </a:r>
            <a:r>
              <a:rPr lang="en-US" sz="2000" dirty="0" err="1"/>
              <a:t>deg</a:t>
            </a:r>
            <a:r>
              <a:rPr lang="en-US" sz="2000" dirty="0"/>
              <a:t>(</a:t>
            </a:r>
            <a:r>
              <a:rPr lang="en-US" sz="2000" i="1" dirty="0"/>
              <a:t>d</a:t>
            </a:r>
            <a:r>
              <a:rPr lang="en-US" sz="2000" dirty="0"/>
              <a:t>) = </a:t>
            </a:r>
            <a:r>
              <a:rPr lang="en-US" sz="2000" dirty="0">
                <a:latin typeface="Cambria" pitchFamily="18" charset="0"/>
              </a:rPr>
              <a:t>5.  </a:t>
            </a:r>
          </a:p>
          <a:p>
            <a:pPr indent="0">
              <a:buNone/>
            </a:pPr>
            <a:r>
              <a:rPr lang="en-US" sz="2000" i="1" dirty="0">
                <a:latin typeface="Cambria" pitchFamily="18" charset="0"/>
              </a:rPr>
              <a:t>          </a:t>
            </a:r>
            <a:r>
              <a:rPr lang="en-US" sz="2000" i="1" dirty="0"/>
              <a:t>N</a:t>
            </a:r>
            <a:r>
              <a:rPr lang="en-US" sz="2000" dirty="0"/>
              <a:t>(</a:t>
            </a:r>
            <a:r>
              <a:rPr lang="en-US" sz="2000" i="1" dirty="0"/>
              <a:t>a</a:t>
            </a:r>
            <a:r>
              <a:rPr lang="en-US" sz="2000" dirty="0"/>
              <a:t>) = {</a:t>
            </a:r>
            <a:r>
              <a:rPr lang="en-US" sz="2000" i="1" dirty="0"/>
              <a:t>b, d, e</a:t>
            </a:r>
            <a:r>
              <a:rPr lang="en-US" sz="2000" dirty="0"/>
              <a:t>},  </a:t>
            </a:r>
            <a:r>
              <a:rPr lang="en-US" sz="2000" i="1" dirty="0"/>
              <a:t>N</a:t>
            </a:r>
            <a:r>
              <a:rPr lang="en-US" sz="2000" dirty="0"/>
              <a:t>(</a:t>
            </a:r>
            <a:r>
              <a:rPr lang="en-US" sz="2000" i="1" dirty="0"/>
              <a:t>b</a:t>
            </a:r>
            <a:r>
              <a:rPr lang="en-US" sz="2000" dirty="0"/>
              <a:t>) = {</a:t>
            </a:r>
            <a:r>
              <a:rPr lang="en-US" sz="2000" i="1" dirty="0"/>
              <a:t>a, b, c, d, e</a:t>
            </a:r>
            <a:r>
              <a:rPr lang="en-US" sz="2000" dirty="0"/>
              <a:t>},</a:t>
            </a:r>
            <a:r>
              <a:rPr lang="en-US" sz="2000" i="1" dirty="0"/>
              <a:t> N</a:t>
            </a:r>
            <a:r>
              <a:rPr lang="en-US" sz="2000" dirty="0"/>
              <a:t>(</a:t>
            </a:r>
            <a:r>
              <a:rPr lang="en-US" sz="2000" i="1" dirty="0"/>
              <a:t>c</a:t>
            </a:r>
            <a:r>
              <a:rPr lang="en-US" sz="2000" dirty="0"/>
              <a:t>) = {</a:t>
            </a:r>
            <a:r>
              <a:rPr lang="en-US" sz="2000" i="1" dirty="0"/>
              <a:t>b</a:t>
            </a:r>
            <a:r>
              <a:rPr lang="en-US" sz="2000" dirty="0"/>
              <a:t>},</a:t>
            </a:r>
            <a:r>
              <a:rPr lang="en-US" sz="2000" i="1" dirty="0"/>
              <a:t>  N</a:t>
            </a:r>
            <a:r>
              <a:rPr lang="en-US" sz="2000" dirty="0"/>
              <a:t>(</a:t>
            </a:r>
            <a:r>
              <a:rPr lang="en-US" sz="2000" i="1" dirty="0"/>
              <a:t>d</a:t>
            </a:r>
            <a:r>
              <a:rPr lang="en-US" sz="2000" dirty="0"/>
              <a:t>) = {</a:t>
            </a:r>
            <a:r>
              <a:rPr lang="en-US" sz="2000" i="1" dirty="0"/>
              <a:t>a, b, e</a:t>
            </a:r>
            <a:r>
              <a:rPr lang="en-US" sz="2000" dirty="0"/>
              <a:t>}, </a:t>
            </a:r>
          </a:p>
          <a:p>
            <a:pPr indent="0">
              <a:buNone/>
            </a:pPr>
            <a:r>
              <a:rPr lang="en-US" sz="2000" dirty="0"/>
              <a:t>        </a:t>
            </a:r>
            <a:r>
              <a:rPr lang="en-US" sz="2000" i="1" dirty="0"/>
              <a:t>N</a:t>
            </a:r>
            <a:r>
              <a:rPr lang="en-US" sz="2000" dirty="0"/>
              <a:t>(</a:t>
            </a:r>
            <a:r>
              <a:rPr lang="en-US" sz="2000" i="1" dirty="0"/>
              <a:t>e</a:t>
            </a:r>
            <a:r>
              <a:rPr lang="en-US" sz="2000" dirty="0"/>
              <a:t>) = {</a:t>
            </a:r>
            <a:r>
              <a:rPr lang="en-US" sz="2000" i="1" dirty="0"/>
              <a:t>a, b ,d</a:t>
            </a:r>
            <a:r>
              <a:rPr lang="en-US" sz="2000" dirty="0"/>
              <a:t>}. </a:t>
            </a:r>
          </a:p>
          <a:p>
            <a:pPr marL="731520" indent="-457200"/>
            <a:endParaRPr lang="en-US" dirty="0"/>
          </a:p>
        </p:txBody>
      </p:sp>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260" y="1676400"/>
            <a:ext cx="8001000" cy="2286000"/>
          </a:xfrm>
          <a:prstGeom prst="rect">
            <a:avLst/>
          </a:prstGeom>
        </p:spPr>
      </p:pic>
    </p:spTree>
    <p:extLst>
      <p:ext uri="{BB962C8B-B14F-4D97-AF65-F5344CB8AC3E}">
        <p14:creationId xmlns:p14="http://schemas.microsoft.com/office/powerpoint/2010/main" val="361154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229600" cy="152400"/>
          </a:xfrm>
        </p:spPr>
        <p:txBody>
          <a:bodyPr>
            <a:normAutofit fontScale="90000"/>
          </a:bodyPr>
          <a:lstStyle/>
          <a:p>
            <a:r>
              <a:rPr lang="en-US" dirty="0"/>
              <a:t>Handshaking Theorem</a:t>
            </a:r>
          </a:p>
        </p:txBody>
      </p:sp>
      <p:sp>
        <p:nvSpPr>
          <p:cNvPr id="3" name="Content Placeholder 2"/>
          <p:cNvSpPr>
            <a:spLocks noGrp="1"/>
          </p:cNvSpPr>
          <p:nvPr>
            <p:ph idx="1"/>
          </p:nvPr>
        </p:nvSpPr>
        <p:spPr>
          <a:xfrm>
            <a:off x="0" y="838200"/>
            <a:ext cx="9144000" cy="6019800"/>
          </a:xfrm>
        </p:spPr>
        <p:txBody>
          <a:bodyPr>
            <a:normAutofit/>
          </a:bodyPr>
          <a:lstStyle/>
          <a:p>
            <a:pPr marL="0" indent="0">
              <a:buNone/>
            </a:pPr>
            <a:r>
              <a:rPr lang="en-US" sz="2400" b="1" dirty="0"/>
              <a:t>Theorem</a:t>
            </a:r>
            <a:r>
              <a:rPr lang="en-US" sz="2400" dirty="0"/>
              <a:t>: If G is any graph, then the sum of the degrees of all the vertices of G equals twice the number of edges of G.</a:t>
            </a:r>
          </a:p>
          <a:p>
            <a:pPr marL="0" indent="0">
              <a:buNone/>
            </a:pPr>
            <a:r>
              <a:rPr lang="en-US" sz="2400" dirty="0"/>
              <a:t>Specifically, if the vertices of G are v</a:t>
            </a:r>
            <a:r>
              <a:rPr lang="en-US" sz="2400" b="1" dirty="0"/>
              <a:t>1</a:t>
            </a:r>
            <a:r>
              <a:rPr lang="en-US" sz="2400" dirty="0"/>
              <a:t>, v</a:t>
            </a:r>
            <a:r>
              <a:rPr lang="en-US" sz="2400" b="1" dirty="0"/>
              <a:t>2</a:t>
            </a:r>
            <a:r>
              <a:rPr lang="en-US" sz="2400" dirty="0"/>
              <a:t>, …, </a:t>
            </a:r>
            <a:r>
              <a:rPr lang="en-US" sz="2400" dirty="0" err="1"/>
              <a:t>v</a:t>
            </a:r>
            <a:r>
              <a:rPr lang="en-US" sz="2400" b="1" dirty="0" err="1"/>
              <a:t>n</a:t>
            </a:r>
            <a:r>
              <a:rPr lang="en-US" sz="2400" dirty="0"/>
              <a:t>, where n is a  positive integer, then </a:t>
            </a:r>
          </a:p>
          <a:p>
            <a:pPr marL="0" indent="0">
              <a:buNone/>
            </a:pPr>
            <a:r>
              <a:rPr lang="en-US" sz="2400" dirty="0"/>
              <a:t>	the total degree of G = </a:t>
            </a:r>
            <a:r>
              <a:rPr lang="en-US" sz="2400" dirty="0" err="1"/>
              <a:t>deg</a:t>
            </a:r>
            <a:r>
              <a:rPr lang="en-US" sz="2400" dirty="0"/>
              <a:t>(v1) + </a:t>
            </a:r>
            <a:r>
              <a:rPr lang="en-US" sz="2400" dirty="0" err="1"/>
              <a:t>deg</a:t>
            </a:r>
            <a:r>
              <a:rPr lang="en-US" sz="2400" dirty="0"/>
              <a:t>(v2) + … + </a:t>
            </a:r>
            <a:r>
              <a:rPr lang="en-US" sz="2400" dirty="0" err="1"/>
              <a:t>deg</a:t>
            </a:r>
            <a:r>
              <a:rPr lang="en-US" sz="2400" dirty="0"/>
              <a:t>(</a:t>
            </a:r>
            <a:r>
              <a:rPr lang="en-US" sz="2400" dirty="0" err="1"/>
              <a:t>vn</a:t>
            </a:r>
            <a:r>
              <a:rPr lang="en-US" sz="2400" dirty="0"/>
              <a:t>) 				   = 2 . (the number of edges of G)</a:t>
            </a:r>
          </a:p>
          <a:p>
            <a:pPr marL="0" indent="0">
              <a:buNone/>
            </a:pPr>
            <a:r>
              <a:rPr lang="en-US" sz="2400" b="1" dirty="0"/>
              <a:t>PROOF:</a:t>
            </a:r>
          </a:p>
          <a:p>
            <a:r>
              <a:rPr lang="en-US" sz="2400" dirty="0"/>
              <a:t>Each edge “e” of G connects its end points vi and </a:t>
            </a:r>
            <a:r>
              <a:rPr lang="en-US" sz="2400" dirty="0" err="1"/>
              <a:t>vj</a:t>
            </a:r>
            <a:r>
              <a:rPr lang="en-US" sz="2400" dirty="0"/>
              <a:t>. This edge, therefore contributes 1 to the degree of vi and 1 to the degree of </a:t>
            </a:r>
            <a:r>
              <a:rPr lang="en-US" sz="2400" dirty="0" err="1"/>
              <a:t>vj</a:t>
            </a:r>
            <a:r>
              <a:rPr lang="en-US" sz="2400" dirty="0"/>
              <a:t>.</a:t>
            </a:r>
          </a:p>
          <a:p>
            <a:r>
              <a:rPr lang="en-US" sz="2400" dirty="0"/>
              <a:t>If “e” is a loop, then it is counted twice in computing the degree of the vertex on which it is incident.</a:t>
            </a:r>
          </a:p>
          <a:p>
            <a:r>
              <a:rPr lang="en-US" sz="2400" dirty="0"/>
              <a:t>Accordingly, each edge of G contributes 2 to the total degree of G.</a:t>
            </a:r>
          </a:p>
          <a:p>
            <a:pPr marL="0" indent="0">
              <a:buNone/>
            </a:pPr>
            <a:r>
              <a:rPr lang="en-US" sz="2400" dirty="0"/>
              <a:t>   Thus, the total degree of G = 2. (the number of edges of G)</a:t>
            </a:r>
          </a:p>
          <a:p>
            <a:pPr marL="0" indent="0">
              <a:buNone/>
            </a:pPr>
            <a:r>
              <a:rPr lang="en-US" sz="2400" b="1" dirty="0"/>
              <a:t>	</a:t>
            </a:r>
            <a:r>
              <a:rPr lang="en-US" sz="2400" b="1" u="sng" dirty="0"/>
              <a:t>COROLLARY: </a:t>
            </a:r>
            <a:r>
              <a:rPr lang="en-US" sz="2400" u="sng" dirty="0"/>
              <a:t>The total degree of G is an even number</a:t>
            </a:r>
          </a:p>
        </p:txBody>
      </p:sp>
    </p:spTree>
    <p:extLst>
      <p:ext uri="{BB962C8B-B14F-4D97-AF65-F5344CB8AC3E}">
        <p14:creationId xmlns:p14="http://schemas.microsoft.com/office/powerpoint/2010/main" val="110316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Degree of Vertices</a:t>
            </a:r>
          </a:p>
        </p:txBody>
      </p:sp>
      <p:sp>
        <p:nvSpPr>
          <p:cNvPr id="3" name="Content Placeholder 2"/>
          <p:cNvSpPr>
            <a:spLocks noGrp="1"/>
          </p:cNvSpPr>
          <p:nvPr>
            <p:ph idx="1"/>
          </p:nvPr>
        </p:nvSpPr>
        <p:spPr>
          <a:xfrm>
            <a:off x="457200" y="1477327"/>
            <a:ext cx="8229600" cy="4800600"/>
          </a:xfrm>
        </p:spPr>
        <p:txBody>
          <a:bodyPr>
            <a:normAutofit lnSpcReduction="10000"/>
          </a:bodyPr>
          <a:lstStyle/>
          <a:p>
            <a:pPr indent="0">
              <a:buNone/>
            </a:pPr>
            <a:r>
              <a:rPr lang="en-US" sz="2400" b="1" dirty="0"/>
              <a:t>Theorem:</a:t>
            </a:r>
            <a:r>
              <a:rPr lang="en-US" sz="2400" dirty="0"/>
              <a:t> An undirected graph has an even number of vertices of odd degree.</a:t>
            </a:r>
          </a:p>
          <a:p>
            <a:pPr indent="0">
              <a:buNone/>
            </a:pPr>
            <a:r>
              <a:rPr lang="en-US" sz="2400" b="1" i="1" dirty="0"/>
              <a:t>Proof</a:t>
            </a:r>
            <a:r>
              <a:rPr lang="en-US" sz="2400" b="1" dirty="0"/>
              <a:t>: </a:t>
            </a:r>
            <a:r>
              <a:rPr lang="en-US" sz="2400" dirty="0"/>
              <a:t>Let </a:t>
            </a:r>
            <a:r>
              <a:rPr lang="en-US" sz="2400" i="1" dirty="0"/>
              <a:t>V</a:t>
            </a:r>
            <a:r>
              <a:rPr lang="en-US" sz="2400" baseline="-25000" dirty="0">
                <a:latin typeface="Cambria" pitchFamily="18" charset="0"/>
              </a:rPr>
              <a:t>1</a:t>
            </a:r>
            <a:r>
              <a:rPr lang="en-US" sz="2400" dirty="0"/>
              <a:t> be the vertices of even degree and </a:t>
            </a:r>
            <a:r>
              <a:rPr lang="en-US" sz="2400" i="1" dirty="0"/>
              <a:t>V</a:t>
            </a:r>
            <a:r>
              <a:rPr lang="en-US" sz="2400" baseline="-25000" dirty="0">
                <a:latin typeface="Cambria" pitchFamily="18" charset="0"/>
              </a:rPr>
              <a:t>2</a:t>
            </a:r>
            <a:r>
              <a:rPr lang="en-US" sz="2400" dirty="0"/>
              <a:t> be the vertices of odd degree in an undirected graph </a:t>
            </a:r>
            <a:r>
              <a:rPr lang="en-US" sz="2400" i="1" dirty="0"/>
              <a:t>G</a:t>
            </a:r>
            <a:r>
              <a:rPr lang="en-US" sz="2400" dirty="0"/>
              <a:t> = (</a:t>
            </a:r>
            <a:r>
              <a:rPr lang="en-US" sz="2400" i="1" dirty="0"/>
              <a:t>V</a:t>
            </a:r>
            <a:r>
              <a:rPr lang="en-US" sz="2400" dirty="0"/>
              <a:t>, </a:t>
            </a:r>
            <a:r>
              <a:rPr lang="en-US" sz="2400" i="1" dirty="0"/>
              <a:t>E</a:t>
            </a:r>
            <a:r>
              <a:rPr lang="en-US" sz="2400" dirty="0"/>
              <a:t>) with </a:t>
            </a:r>
            <a:r>
              <a:rPr lang="en-US" sz="2400" i="1" dirty="0"/>
              <a:t>m</a:t>
            </a:r>
            <a:r>
              <a:rPr lang="en-US" sz="2400" dirty="0"/>
              <a:t> edges. Then </a:t>
            </a:r>
          </a:p>
          <a:p>
            <a:pPr indent="0">
              <a:buNone/>
            </a:pPr>
            <a:r>
              <a:rPr lang="en-US" b="1" dirty="0"/>
              <a:t>       </a:t>
            </a:r>
          </a:p>
          <a:p>
            <a:pPr indent="0">
              <a:buNone/>
            </a:pPr>
            <a:endParaRPr lang="en-US" dirty="0"/>
          </a:p>
          <a:p>
            <a:pPr indent="0">
              <a:buNone/>
            </a:pPr>
            <a:endParaRPr lang="en-US" dirty="0"/>
          </a:p>
          <a:p>
            <a:pPr indent="0">
              <a:buNone/>
            </a:pPr>
            <a:endParaRPr lang="en-US" dirty="0"/>
          </a:p>
          <a:p>
            <a:pPr>
              <a:buNone/>
            </a:pPr>
            <a:r>
              <a:rPr lang="en-US" dirty="0"/>
              <a:t>    </a:t>
            </a:r>
            <a:r>
              <a:rPr lang="en-US" b="1" dirty="0"/>
              <a:t>  </a:t>
            </a:r>
          </a:p>
          <a:p>
            <a:pPr>
              <a:buNone/>
            </a:pPr>
            <a:r>
              <a:rPr lang="en-US" b="1" dirty="0"/>
              <a:t>   </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066799" y="3409770"/>
            <a:ext cx="7239001" cy="857430"/>
          </a:xfrm>
          <a:prstGeom prst="rect">
            <a:avLst/>
          </a:prstGeom>
        </p:spPr>
      </p:pic>
      <p:sp>
        <p:nvSpPr>
          <p:cNvPr id="8" name="TextBox 7"/>
          <p:cNvSpPr txBox="1"/>
          <p:nvPr/>
        </p:nvSpPr>
        <p:spPr>
          <a:xfrm>
            <a:off x="458622" y="4549676"/>
            <a:ext cx="3198978" cy="646331"/>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must be even since </a:t>
            </a:r>
            <a:r>
              <a:rPr kumimoji="0" lang="en-US" sz="18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1" u="none" strike="noStrike" kern="1200" cap="none" spc="0" normalizeH="0" baseline="0" noProof="0" dirty="0">
                <a:ln>
                  <a:noFill/>
                </a:ln>
                <a:solidFill>
                  <a:prstClr val="black"/>
                </a:solidFill>
                <a:effectLst/>
                <a:uLnTx/>
                <a:uFillTx/>
                <a:latin typeface="Constantia"/>
                <a:ea typeface="+mn-ea"/>
                <a:cs typeface="+mn-cs"/>
              </a:rPr>
              <a:t>v</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even for each </a:t>
            </a:r>
            <a:r>
              <a:rPr kumimoji="0" lang="en-US" sz="1800" b="0" i="1" u="none" strike="noStrike" kern="1200" cap="none" spc="0" normalizeH="0" baseline="0" noProof="0" dirty="0">
                <a:ln>
                  <a:noFill/>
                </a:ln>
                <a:solidFill>
                  <a:prstClr val="black"/>
                </a:solidFill>
                <a:effectLst/>
                <a:uLnTx/>
                <a:uFillTx/>
                <a:latin typeface="Constantia"/>
                <a:ea typeface="+mn-ea"/>
                <a:cs typeface="+mn-cs"/>
              </a:rPr>
              <a:t>v</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a:ea typeface="Cambria Math"/>
                <a:cs typeface="+mn-cs"/>
              </a:rPr>
              <a:t>∈ </a:t>
            </a:r>
            <a:r>
              <a:rPr kumimoji="0" lang="en-US" sz="1800" b="0" i="1" u="none" strike="noStrike" kern="1200" cap="none" spc="0" normalizeH="0" baseline="0" noProof="0" dirty="0">
                <a:ln>
                  <a:noFill/>
                </a:ln>
                <a:solidFill>
                  <a:prstClr val="black"/>
                </a:solidFill>
                <a:effectLst/>
                <a:uLnTx/>
                <a:uFillTx/>
                <a:latin typeface="Cambria" pitchFamily="18" charset="0"/>
                <a:ea typeface="Cambria Math"/>
                <a:cs typeface="+mn-cs"/>
              </a:rPr>
              <a:t>V</a:t>
            </a:r>
            <a:r>
              <a:rPr kumimoji="0" lang="en-US" sz="1800" b="0" i="0" u="none" strike="noStrike" kern="1200" cap="none" spc="0" normalizeH="0" baseline="-25000" noProof="0" dirty="0">
                <a:ln>
                  <a:noFill/>
                </a:ln>
                <a:solidFill>
                  <a:prstClr val="black"/>
                </a:solidFill>
                <a:effectLst/>
                <a:uLnTx/>
                <a:uFillTx/>
                <a:latin typeface="Cambria Math"/>
                <a:ea typeface="Cambria Math"/>
                <a:cs typeface="+mn-cs"/>
              </a:rPr>
              <a:t>1</a:t>
            </a:r>
            <a:endParaRPr kumimoji="0" lang="en-US" sz="1800" b="0" i="0" u="none" strike="noStrike" kern="1200" cap="none" spc="0" normalizeH="0" baseline="-25000" noProof="0" dirty="0">
              <a:ln>
                <a:noFill/>
              </a:ln>
              <a:solidFill>
                <a:prstClr val="black"/>
              </a:solidFill>
              <a:effectLst/>
              <a:uLnTx/>
              <a:uFillTx/>
              <a:latin typeface="Constantia"/>
              <a:ea typeface="+mn-ea"/>
              <a:cs typeface="+mn-cs"/>
            </a:endParaRPr>
          </a:p>
        </p:txBody>
      </p:sp>
      <p:cxnSp>
        <p:nvCxnSpPr>
          <p:cNvPr id="11" name="Straight Arrow Connector 10"/>
          <p:cNvCxnSpPr/>
          <p:nvPr/>
        </p:nvCxnSpPr>
        <p:spPr>
          <a:xfrm flipV="1">
            <a:off x="3505200" y="4282977"/>
            <a:ext cx="685800" cy="2666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0" y="3505200"/>
            <a:ext cx="106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even</a:t>
            </a:r>
          </a:p>
        </p:txBody>
      </p:sp>
      <p:cxnSp>
        <p:nvCxnSpPr>
          <p:cNvPr id="14" name="Straight Arrow Connector 13"/>
          <p:cNvCxnSpPr/>
          <p:nvPr/>
        </p:nvCxnSpPr>
        <p:spPr>
          <a:xfrm>
            <a:off x="609600" y="3657600"/>
            <a:ext cx="34877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62400" y="4549676"/>
            <a:ext cx="5029200" cy="1754326"/>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sum must be even because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1800" b="0" i="1" u="none" strike="noStrike" kern="1200" cap="none" spc="0" normalizeH="0" baseline="0" noProof="0" dirty="0">
                <a:ln>
                  <a:noFill/>
                </a:ln>
                <a:solidFill>
                  <a:prstClr val="black"/>
                </a:solidFill>
                <a:effectLst/>
                <a:uLnTx/>
                <a:uFillTx/>
                <a:latin typeface="Constantia"/>
                <a:ea typeface="+mn-ea"/>
                <a:cs typeface="+mn-cs"/>
              </a:rPr>
              <a:t>m</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even and the sum of the degrees of the vertices of even degrees is also even. Because this is the sum of the degrees of all vertices of odd degree in the graph, there must be an even number of such vertices.</a:t>
            </a:r>
          </a:p>
        </p:txBody>
      </p:sp>
      <p:cxnSp>
        <p:nvCxnSpPr>
          <p:cNvPr id="17" name="Straight Arrow Connector 16"/>
          <p:cNvCxnSpPr/>
          <p:nvPr/>
        </p:nvCxnSpPr>
        <p:spPr>
          <a:xfrm flipV="1">
            <a:off x="6658401" y="4267200"/>
            <a:ext cx="199599" cy="2223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1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Handshaking Theorem</a:t>
            </a:r>
          </a:p>
        </p:txBody>
      </p:sp>
      <p:sp>
        <p:nvSpPr>
          <p:cNvPr id="3" name="Content Placeholder 2"/>
          <p:cNvSpPr>
            <a:spLocks noGrp="1"/>
          </p:cNvSpPr>
          <p:nvPr>
            <p:ph idx="1"/>
          </p:nvPr>
        </p:nvSpPr>
        <p:spPr>
          <a:xfrm>
            <a:off x="228600" y="1219200"/>
            <a:ext cx="8686800" cy="5105400"/>
          </a:xfrm>
        </p:spPr>
        <p:txBody>
          <a:bodyPr>
            <a:normAutofit fontScale="92500"/>
          </a:bodyPr>
          <a:lstStyle/>
          <a:p>
            <a:pPr indent="0">
              <a:buNone/>
            </a:pPr>
            <a:r>
              <a:rPr lang="en-US" dirty="0"/>
              <a:t>We now give two examples illustrating the usefulness of the handshaking theorem.</a:t>
            </a:r>
            <a:endParaRPr lang="en-US" b="1" dirty="0"/>
          </a:p>
          <a:p>
            <a:pPr indent="0">
              <a:buNone/>
            </a:pPr>
            <a:r>
              <a:rPr lang="en-US" b="1" dirty="0"/>
              <a:t>Example</a:t>
            </a:r>
            <a:r>
              <a:rPr lang="en-US" dirty="0"/>
              <a:t>: How many edges are there in a graph with </a:t>
            </a:r>
            <a:r>
              <a:rPr lang="en-US" dirty="0">
                <a:latin typeface="Cambria" pitchFamily="18" charset="0"/>
              </a:rPr>
              <a:t>10</a:t>
            </a:r>
            <a:r>
              <a:rPr lang="en-US" dirty="0"/>
              <a:t> vertices of degree six?</a:t>
            </a:r>
          </a:p>
          <a:p>
            <a:pPr indent="0">
              <a:buNone/>
            </a:pPr>
            <a:r>
              <a:rPr lang="en-US" b="1" dirty="0"/>
              <a:t>Solution</a:t>
            </a:r>
            <a:r>
              <a:rPr lang="en-US" dirty="0"/>
              <a:t>: Because the sum of the degrees of the vertices is                </a:t>
            </a:r>
            <a:r>
              <a:rPr lang="en-US" dirty="0">
                <a:latin typeface="Cambria" pitchFamily="18" charset="0"/>
              </a:rPr>
              <a:t>6 </a:t>
            </a:r>
            <a:r>
              <a:rPr lang="en-US" dirty="0">
                <a:latin typeface="Cambria" pitchFamily="18" charset="0"/>
                <a:ea typeface="Cambria Math"/>
                <a:sym typeface="Symbol"/>
              </a:rPr>
              <a:t> </a:t>
            </a:r>
            <a:r>
              <a:rPr lang="en-US" dirty="0">
                <a:latin typeface="Cambria" pitchFamily="18" charset="0"/>
              </a:rPr>
              <a:t>10 </a:t>
            </a:r>
            <a:r>
              <a:rPr lang="en-US" dirty="0"/>
              <a:t>= </a:t>
            </a:r>
            <a:r>
              <a:rPr lang="en-US" dirty="0">
                <a:latin typeface="Cambria" pitchFamily="18" charset="0"/>
              </a:rPr>
              <a:t>60</a:t>
            </a:r>
            <a:r>
              <a:rPr lang="en-US" dirty="0"/>
              <a:t>, the handshaking theorem tells us that </a:t>
            </a:r>
            <a:r>
              <a:rPr lang="en-US" dirty="0">
                <a:latin typeface="Cambria" pitchFamily="18" charset="0"/>
              </a:rPr>
              <a:t>2</a:t>
            </a:r>
            <a:r>
              <a:rPr lang="en-US" i="1" dirty="0"/>
              <a:t>m</a:t>
            </a:r>
            <a:r>
              <a:rPr lang="en-US" dirty="0"/>
              <a:t> = </a:t>
            </a:r>
            <a:r>
              <a:rPr lang="en-US" dirty="0">
                <a:latin typeface="Cambria" pitchFamily="18" charset="0"/>
              </a:rPr>
              <a:t>60.             So the number of edges </a:t>
            </a:r>
            <a:r>
              <a:rPr lang="en-US" i="1" dirty="0"/>
              <a:t>m</a:t>
            </a:r>
            <a:r>
              <a:rPr lang="en-US" dirty="0">
                <a:latin typeface="Cambria" pitchFamily="18" charset="0"/>
              </a:rPr>
              <a:t> = 30.</a:t>
            </a:r>
          </a:p>
          <a:p>
            <a:pPr indent="0">
              <a:buNone/>
            </a:pPr>
            <a:endParaRPr lang="en-US" dirty="0"/>
          </a:p>
          <a:p>
            <a:pPr indent="0">
              <a:buNone/>
            </a:pPr>
            <a:r>
              <a:rPr lang="en-US" b="1" dirty="0"/>
              <a:t>Example</a:t>
            </a:r>
            <a:r>
              <a:rPr lang="en-US" dirty="0"/>
              <a:t>: If a graph has </a:t>
            </a:r>
            <a:r>
              <a:rPr lang="en-US" dirty="0">
                <a:latin typeface="Cambria" pitchFamily="18" charset="0"/>
              </a:rPr>
              <a:t>5</a:t>
            </a:r>
            <a:r>
              <a:rPr lang="en-US" dirty="0"/>
              <a:t> vertices, can each vertex have degree </a:t>
            </a:r>
            <a:r>
              <a:rPr lang="en-US" dirty="0">
                <a:latin typeface="Cambria" pitchFamily="18" charset="0"/>
              </a:rPr>
              <a:t>3</a:t>
            </a:r>
            <a:r>
              <a:rPr lang="en-US" dirty="0"/>
              <a:t>?</a:t>
            </a:r>
          </a:p>
          <a:p>
            <a:pPr indent="0">
              <a:buNone/>
            </a:pPr>
            <a:r>
              <a:rPr lang="en-US" b="1" dirty="0"/>
              <a:t>Solution</a:t>
            </a:r>
            <a:r>
              <a:rPr lang="en-US" dirty="0"/>
              <a:t>: This is not possible by the handshaking </a:t>
            </a:r>
            <a:r>
              <a:rPr lang="en-US" dirty="0" err="1"/>
              <a:t>thoerem</a:t>
            </a:r>
            <a:r>
              <a:rPr lang="en-US" dirty="0"/>
              <a:t>, because the sum of the degrees of the vertices </a:t>
            </a:r>
            <a:r>
              <a:rPr lang="en-US" dirty="0">
                <a:latin typeface="Cambria" pitchFamily="18" charset="0"/>
              </a:rPr>
              <a:t>3</a:t>
            </a:r>
            <a:r>
              <a:rPr lang="en-US" dirty="0">
                <a:latin typeface="Cambria" pitchFamily="18" charset="0"/>
                <a:ea typeface="Cambria Math"/>
                <a:sym typeface="Symbol"/>
              </a:rPr>
              <a:t> </a:t>
            </a:r>
            <a:r>
              <a:rPr lang="en-US" dirty="0">
                <a:latin typeface="Cambria" pitchFamily="18" charset="0"/>
              </a:rPr>
              <a:t>  5 = 15 </a:t>
            </a:r>
            <a:r>
              <a:rPr lang="en-US" dirty="0"/>
              <a:t>is odd.</a:t>
            </a:r>
          </a:p>
          <a:p>
            <a:endParaRPr lang="en-US" dirty="0"/>
          </a:p>
        </p:txBody>
      </p:sp>
    </p:spTree>
    <p:extLst>
      <p:ext uri="{BB962C8B-B14F-4D97-AF65-F5344CB8AC3E}">
        <p14:creationId xmlns:p14="http://schemas.microsoft.com/office/powerpoint/2010/main" val="281597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Directed Graphs</a:t>
            </a:r>
          </a:p>
        </p:txBody>
      </p:sp>
      <p:sp>
        <p:nvSpPr>
          <p:cNvPr id="3" name="Content Placeholder 2"/>
          <p:cNvSpPr>
            <a:spLocks noGrp="1"/>
          </p:cNvSpPr>
          <p:nvPr>
            <p:ph idx="1"/>
          </p:nvPr>
        </p:nvSpPr>
        <p:spPr>
          <a:xfrm>
            <a:off x="381000" y="2209800"/>
            <a:ext cx="8229600" cy="4389120"/>
          </a:xfrm>
        </p:spPr>
        <p:txBody>
          <a:bodyPr>
            <a:normAutofit lnSpcReduction="10000"/>
          </a:bodyPr>
          <a:lstStyle/>
          <a:p>
            <a:pPr indent="0">
              <a:buNone/>
            </a:pPr>
            <a:endParaRPr lang="en-US" b="1" dirty="0"/>
          </a:p>
          <a:p>
            <a:pPr indent="0">
              <a:buNone/>
            </a:pPr>
            <a:r>
              <a:rPr lang="en-US" b="1" dirty="0"/>
              <a:t>Definition:</a:t>
            </a:r>
            <a:r>
              <a:rPr lang="en-US" dirty="0"/>
              <a:t> An </a:t>
            </a:r>
            <a:r>
              <a:rPr lang="en-US" i="1" dirty="0"/>
              <a:t>directed graph G = </a:t>
            </a:r>
            <a:r>
              <a:rPr lang="en-US" dirty="0"/>
              <a:t>(</a:t>
            </a:r>
            <a:r>
              <a:rPr lang="en-US" i="1" dirty="0"/>
              <a:t>V, E) </a:t>
            </a:r>
            <a:r>
              <a:rPr lang="en-US" dirty="0"/>
              <a:t>consists of </a:t>
            </a:r>
            <a:r>
              <a:rPr lang="en-US" i="1" dirty="0"/>
              <a:t>V, </a:t>
            </a:r>
            <a:r>
              <a:rPr lang="en-US" dirty="0"/>
              <a:t>a nonempty set of </a:t>
            </a:r>
            <a:r>
              <a:rPr lang="en-US" i="1" dirty="0"/>
              <a:t>vertices </a:t>
            </a:r>
            <a:r>
              <a:rPr lang="en-US" dirty="0"/>
              <a:t>(or </a:t>
            </a:r>
            <a:r>
              <a:rPr lang="en-US" i="1" dirty="0"/>
              <a:t>nodes</a:t>
            </a:r>
            <a:r>
              <a:rPr lang="en-US" dirty="0"/>
              <a:t>), and </a:t>
            </a:r>
            <a:r>
              <a:rPr lang="en-US" i="1" dirty="0"/>
              <a:t>E, </a:t>
            </a:r>
            <a:r>
              <a:rPr lang="en-US" dirty="0"/>
              <a:t>a set of </a:t>
            </a:r>
            <a:r>
              <a:rPr lang="en-US" i="1" dirty="0"/>
              <a:t>directed edges </a:t>
            </a:r>
            <a:r>
              <a:rPr lang="en-US" dirty="0"/>
              <a:t>or </a:t>
            </a:r>
            <a:r>
              <a:rPr lang="en-US" i="1" dirty="0"/>
              <a:t>arcs. </a:t>
            </a:r>
            <a:r>
              <a:rPr lang="en-US" dirty="0"/>
              <a:t>Each edge is an ordered pair of vertices.  The directed  edge (</a:t>
            </a:r>
            <a:r>
              <a:rPr lang="en-US" i="1" dirty="0" err="1"/>
              <a:t>u</a:t>
            </a:r>
            <a:r>
              <a:rPr lang="en-US" dirty="0" err="1"/>
              <a:t>,</a:t>
            </a:r>
            <a:r>
              <a:rPr lang="en-US" i="1" dirty="0" err="1"/>
              <a:t>v</a:t>
            </a:r>
            <a:r>
              <a:rPr lang="en-US" dirty="0"/>
              <a:t>) is said to start at </a:t>
            </a:r>
            <a:r>
              <a:rPr lang="en-US" i="1" dirty="0"/>
              <a:t>u</a:t>
            </a:r>
            <a:r>
              <a:rPr lang="en-US" dirty="0"/>
              <a:t> and end at </a:t>
            </a:r>
            <a:r>
              <a:rPr lang="en-US" i="1" dirty="0"/>
              <a:t>v</a:t>
            </a:r>
            <a:r>
              <a:rPr lang="en-US" dirty="0"/>
              <a:t>.</a:t>
            </a:r>
          </a:p>
          <a:p>
            <a:pPr indent="0">
              <a:buNone/>
            </a:pPr>
            <a:r>
              <a:rPr lang="en-US" b="1" dirty="0"/>
              <a:t>Definition</a:t>
            </a:r>
            <a:r>
              <a:rPr lang="en-US" dirty="0"/>
              <a:t>:  Let (</a:t>
            </a:r>
            <a:r>
              <a:rPr lang="en-US" i="1" dirty="0" err="1"/>
              <a:t>u,v</a:t>
            </a:r>
            <a:r>
              <a:rPr lang="en-US" dirty="0"/>
              <a:t>)</a:t>
            </a:r>
            <a:r>
              <a:rPr lang="en-US" i="1" dirty="0"/>
              <a:t> </a:t>
            </a:r>
            <a:r>
              <a:rPr lang="en-US" dirty="0"/>
              <a:t>be an edge in </a:t>
            </a:r>
            <a:r>
              <a:rPr lang="en-US" i="1" dirty="0"/>
              <a:t>G</a:t>
            </a:r>
            <a:r>
              <a:rPr lang="en-US" dirty="0"/>
              <a:t>. Then </a:t>
            </a:r>
            <a:r>
              <a:rPr lang="en-US" i="1" dirty="0"/>
              <a:t>u</a:t>
            </a:r>
            <a:r>
              <a:rPr lang="en-US" dirty="0"/>
              <a:t> is the </a:t>
            </a:r>
            <a:r>
              <a:rPr lang="en-US" i="1" dirty="0"/>
              <a:t>initial vertex </a:t>
            </a:r>
            <a:r>
              <a:rPr lang="en-US" dirty="0"/>
              <a:t>of this edge and is </a:t>
            </a:r>
            <a:r>
              <a:rPr lang="en-US" i="1" dirty="0"/>
              <a:t>adjacent to v </a:t>
            </a:r>
            <a:r>
              <a:rPr lang="en-US" dirty="0"/>
              <a:t>and </a:t>
            </a:r>
            <a:r>
              <a:rPr lang="en-US" i="1" dirty="0"/>
              <a:t>v </a:t>
            </a:r>
            <a:r>
              <a:rPr lang="en-US" dirty="0"/>
              <a:t>is the </a:t>
            </a:r>
            <a:r>
              <a:rPr lang="en-US" i="1" dirty="0"/>
              <a:t>terminal </a:t>
            </a:r>
            <a:r>
              <a:rPr lang="en-US" dirty="0"/>
              <a:t>(or </a:t>
            </a:r>
            <a:r>
              <a:rPr lang="en-US" i="1" dirty="0"/>
              <a:t>end</a:t>
            </a:r>
            <a:r>
              <a:rPr lang="en-US" dirty="0"/>
              <a:t>)</a:t>
            </a:r>
            <a:r>
              <a:rPr lang="en-US" i="1" dirty="0"/>
              <a:t> vertex </a:t>
            </a:r>
            <a:r>
              <a:rPr lang="en-US" dirty="0"/>
              <a:t>of this edge and is </a:t>
            </a:r>
            <a:r>
              <a:rPr lang="en-US" i="1" dirty="0"/>
              <a:t>adjacent from u</a:t>
            </a:r>
            <a:r>
              <a:rPr lang="en-US" dirty="0"/>
              <a:t>. The initial and terminal vertices of a loop are the same.</a:t>
            </a:r>
          </a:p>
          <a:p>
            <a:pPr indent="0">
              <a:buNone/>
            </a:pPr>
            <a:endParaRPr lang="en-US" i="1" dirty="0"/>
          </a:p>
        </p:txBody>
      </p:sp>
      <p:sp>
        <p:nvSpPr>
          <p:cNvPr id="4" name="TextBox 3"/>
          <p:cNvSpPr txBox="1"/>
          <p:nvPr/>
        </p:nvSpPr>
        <p:spPr>
          <a:xfrm>
            <a:off x="685800" y="1905000"/>
            <a:ext cx="82958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Recall the definition of a directed graph.</a:t>
            </a:r>
          </a:p>
        </p:txBody>
      </p:sp>
    </p:spTree>
    <p:extLst>
      <p:ext uri="{BB962C8B-B14F-4D97-AF65-F5344CB8AC3E}">
        <p14:creationId xmlns:p14="http://schemas.microsoft.com/office/powerpoint/2010/main" val="26100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Directed Graphs (</a:t>
            </a:r>
            <a:r>
              <a:rPr lang="en-US" i="1" dirty="0"/>
              <a:t>continued</a:t>
            </a:r>
            <a:r>
              <a:rPr lang="en-US" dirty="0"/>
              <a:t>)</a:t>
            </a:r>
          </a:p>
        </p:txBody>
      </p:sp>
      <p:sp>
        <p:nvSpPr>
          <p:cNvPr id="3" name="Content Placeholder 2"/>
          <p:cNvSpPr>
            <a:spLocks noGrp="1"/>
          </p:cNvSpPr>
          <p:nvPr>
            <p:ph idx="1"/>
          </p:nvPr>
        </p:nvSpPr>
        <p:spPr>
          <a:xfrm>
            <a:off x="76200" y="1143000"/>
            <a:ext cx="8610600" cy="5181600"/>
          </a:xfrm>
        </p:spPr>
        <p:txBody>
          <a:bodyPr>
            <a:normAutofit/>
          </a:bodyPr>
          <a:lstStyle/>
          <a:p>
            <a:pPr indent="0">
              <a:buNone/>
            </a:pPr>
            <a:r>
              <a:rPr lang="en-US" sz="2000" b="1" dirty="0"/>
              <a:t>Definition</a:t>
            </a:r>
            <a:r>
              <a:rPr lang="en-US" sz="2400" b="1" dirty="0"/>
              <a:t>:</a:t>
            </a:r>
            <a:r>
              <a:rPr lang="en-US" sz="2400" dirty="0"/>
              <a:t>  The </a:t>
            </a:r>
            <a:r>
              <a:rPr lang="en-US" sz="2400" i="1" dirty="0"/>
              <a:t>in-degree of a vertex v</a:t>
            </a:r>
            <a:r>
              <a:rPr lang="en-US" sz="2400" dirty="0"/>
              <a:t>, denoted   </a:t>
            </a:r>
            <a:r>
              <a:rPr lang="en-US" sz="2400" i="1" dirty="0" err="1"/>
              <a:t>deg</a:t>
            </a:r>
            <a:r>
              <a:rPr lang="en-US" sz="2400" i="1" baseline="30000" dirty="0">
                <a:latin typeface="Cambria Math"/>
                <a:ea typeface="Cambria Math"/>
              </a:rPr>
              <a:t>−</a:t>
            </a:r>
            <a:r>
              <a:rPr lang="en-US" sz="2400" dirty="0"/>
              <a:t>(</a:t>
            </a:r>
            <a:r>
              <a:rPr lang="en-US" sz="2400" i="1" dirty="0"/>
              <a:t>v</a:t>
            </a:r>
            <a:r>
              <a:rPr lang="en-US" sz="2400" dirty="0"/>
              <a:t>), is the number of edges which terminate at </a:t>
            </a:r>
            <a:r>
              <a:rPr lang="en-US" sz="2400" i="1" dirty="0"/>
              <a:t>v</a:t>
            </a:r>
            <a:r>
              <a:rPr lang="en-US" sz="2400" dirty="0"/>
              <a:t>. The </a:t>
            </a:r>
            <a:r>
              <a:rPr lang="en-US" sz="2400" i="1" dirty="0"/>
              <a:t>out-degree of v</a:t>
            </a:r>
            <a:r>
              <a:rPr lang="en-US" sz="2400" dirty="0"/>
              <a:t>, denoted </a:t>
            </a:r>
            <a:r>
              <a:rPr lang="en-US" sz="2400" i="1" dirty="0" err="1"/>
              <a:t>deg</a:t>
            </a:r>
            <a:r>
              <a:rPr lang="en-US" sz="2400" i="1" baseline="30000" dirty="0"/>
              <a:t>+</a:t>
            </a:r>
            <a:r>
              <a:rPr lang="en-US" sz="2400" dirty="0"/>
              <a:t>(</a:t>
            </a:r>
            <a:r>
              <a:rPr lang="en-US" sz="2400" i="1" dirty="0"/>
              <a:t>v</a:t>
            </a:r>
            <a:r>
              <a:rPr lang="en-US" sz="2400" dirty="0"/>
              <a:t>)</a:t>
            </a:r>
            <a:r>
              <a:rPr lang="en-US" sz="2400" i="1" dirty="0"/>
              <a:t>, </a:t>
            </a:r>
            <a:r>
              <a:rPr lang="en-US" sz="2400" dirty="0"/>
              <a:t>is the number of edges with </a:t>
            </a:r>
            <a:r>
              <a:rPr lang="en-US" sz="2400" i="1" dirty="0"/>
              <a:t>v</a:t>
            </a:r>
            <a:r>
              <a:rPr lang="en-US" sz="2400" dirty="0"/>
              <a:t> as their initial vertex. Note that a loop at a vertex contributes </a:t>
            </a:r>
            <a:r>
              <a:rPr lang="en-US" sz="2400" dirty="0">
                <a:latin typeface="Cambria" pitchFamily="18" charset="0"/>
              </a:rPr>
              <a:t>1 </a:t>
            </a:r>
            <a:r>
              <a:rPr lang="en-US" sz="2400" dirty="0"/>
              <a:t>to both the in-degree and the out-degree of the vertex.</a:t>
            </a:r>
          </a:p>
          <a:p>
            <a:pPr indent="0">
              <a:buNone/>
            </a:pPr>
            <a:r>
              <a:rPr lang="en-US" sz="2000" b="1" dirty="0"/>
              <a:t>Example:  </a:t>
            </a:r>
            <a:r>
              <a:rPr lang="en-US" sz="2000" dirty="0"/>
              <a:t>In the graph </a:t>
            </a:r>
            <a:r>
              <a:rPr lang="en-US" sz="2000" i="1" dirty="0"/>
              <a:t>G</a:t>
            </a:r>
            <a:r>
              <a:rPr lang="en-US" sz="2000" dirty="0"/>
              <a:t> we have</a:t>
            </a:r>
            <a:endParaRPr lang="en-US" sz="2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440343"/>
            <a:ext cx="5867400" cy="2084571"/>
          </a:xfrm>
          <a:prstGeom prst="rect">
            <a:avLst/>
          </a:prstGeom>
        </p:spPr>
      </p:pic>
      <p:sp>
        <p:nvSpPr>
          <p:cNvPr id="5" name="TextBox 4"/>
          <p:cNvSpPr txBox="1"/>
          <p:nvPr/>
        </p:nvSpPr>
        <p:spPr>
          <a:xfrm>
            <a:off x="76200" y="5632102"/>
            <a:ext cx="84348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a</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b</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c</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d</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e</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f</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0</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6" name="TextBox 5"/>
          <p:cNvSpPr txBox="1"/>
          <p:nvPr/>
        </p:nvSpPr>
        <p:spPr>
          <a:xfrm>
            <a:off x="228600" y="6315362"/>
            <a:ext cx="83439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a</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4,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b</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1</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c</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d</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 </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e</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f</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0</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289102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p>
        </p:txBody>
      </p:sp>
      <p:sp>
        <p:nvSpPr>
          <p:cNvPr id="3" name="Content Placeholder 2"/>
          <p:cNvSpPr>
            <a:spLocks noGrp="1"/>
          </p:cNvSpPr>
          <p:nvPr>
            <p:ph idx="1"/>
          </p:nvPr>
        </p:nvSpPr>
        <p:spPr/>
        <p:txBody>
          <a:bodyPr/>
          <a:lstStyle/>
          <a:p>
            <a:pPr>
              <a:buNone/>
            </a:pPr>
            <a:r>
              <a:rPr lang="en-US" b="1" dirty="0"/>
              <a:t>   Definition:</a:t>
            </a:r>
            <a:r>
              <a:rPr lang="en-US" dirty="0"/>
              <a:t>  Suppose</a:t>
            </a:r>
          </a:p>
          <a:p>
            <a:pPr lvl="1"/>
            <a:r>
              <a:rPr lang="en-US" i="1" dirty="0"/>
              <a:t>R</a:t>
            </a:r>
            <a:r>
              <a:rPr lang="en-US" baseline="-25000" dirty="0">
                <a:latin typeface="Cambria Math" pitchFamily="18" charset="0"/>
                <a:ea typeface="Cambria Math" pitchFamily="18" charset="0"/>
              </a:rPr>
              <a:t>1</a:t>
            </a:r>
            <a:r>
              <a:rPr lang="en-US" dirty="0"/>
              <a:t> is a relation from a set </a:t>
            </a:r>
            <a:r>
              <a:rPr lang="en-US" i="1" dirty="0"/>
              <a:t>A</a:t>
            </a:r>
            <a:r>
              <a:rPr lang="en-US" dirty="0"/>
              <a:t> to a set </a:t>
            </a:r>
            <a:r>
              <a:rPr lang="en-US" i="1" dirty="0"/>
              <a:t>B</a:t>
            </a:r>
            <a:r>
              <a:rPr lang="en-US" dirty="0"/>
              <a:t>.</a:t>
            </a:r>
          </a:p>
          <a:p>
            <a:pPr lvl="1"/>
            <a:r>
              <a:rPr lang="en-US" i="1" dirty="0"/>
              <a:t>R</a:t>
            </a:r>
            <a:r>
              <a:rPr lang="en-US" baseline="-25000" dirty="0">
                <a:latin typeface="Cambria Math" pitchFamily="18" charset="0"/>
                <a:ea typeface="Cambria Math" pitchFamily="18" charset="0"/>
              </a:rPr>
              <a:t>2</a:t>
            </a:r>
            <a:r>
              <a:rPr lang="en-US" dirty="0"/>
              <a:t> is a relation from </a:t>
            </a:r>
            <a:r>
              <a:rPr lang="en-US" i="1" dirty="0"/>
              <a:t>B</a:t>
            </a:r>
            <a:r>
              <a:rPr lang="en-US" dirty="0"/>
              <a:t> to a set </a:t>
            </a:r>
            <a:r>
              <a:rPr lang="en-US" i="1" dirty="0"/>
              <a:t>C</a:t>
            </a:r>
            <a:r>
              <a:rPr lang="en-US" dirty="0"/>
              <a:t>.</a:t>
            </a:r>
          </a:p>
          <a:p>
            <a:pPr>
              <a:buNone/>
            </a:pPr>
            <a:r>
              <a:rPr lang="en-US" dirty="0"/>
              <a:t>   Then the </a:t>
            </a:r>
            <a:r>
              <a:rPr lang="en-US" i="1" dirty="0"/>
              <a:t>composition</a:t>
            </a:r>
            <a:r>
              <a:rPr lang="en-US" dirty="0"/>
              <a:t> (or </a:t>
            </a:r>
            <a:r>
              <a:rPr lang="en-US" i="1" dirty="0"/>
              <a:t>composite</a:t>
            </a:r>
            <a:r>
              <a:rPr lang="en-US" dirty="0"/>
              <a:t>) of </a:t>
            </a:r>
            <a:r>
              <a:rPr lang="en-US" i="1" dirty="0"/>
              <a:t>R</a:t>
            </a:r>
            <a:r>
              <a:rPr lang="en-US" baseline="-25000" dirty="0">
                <a:latin typeface="Cambria Math" pitchFamily="18" charset="0"/>
                <a:ea typeface="Cambria Math" pitchFamily="18" charset="0"/>
              </a:rPr>
              <a:t>2</a:t>
            </a:r>
            <a:r>
              <a:rPr lang="en-US" b="1" baseline="-25000" dirty="0"/>
              <a:t>  </a:t>
            </a:r>
            <a:r>
              <a:rPr lang="en-US" dirty="0"/>
              <a:t>with</a:t>
            </a:r>
            <a:r>
              <a:rPr lang="en-US" b="1" baseline="-25000" dirty="0"/>
              <a:t> </a:t>
            </a:r>
            <a:r>
              <a:rPr lang="en-US" i="1" dirty="0"/>
              <a:t>R</a:t>
            </a:r>
            <a:r>
              <a:rPr lang="en-US" baseline="-25000" dirty="0">
                <a:latin typeface="Cambria Math" pitchFamily="18" charset="0"/>
                <a:ea typeface="Cambria Math" pitchFamily="18" charset="0"/>
              </a:rPr>
              <a:t>1</a:t>
            </a:r>
            <a:r>
              <a:rPr lang="en-US" dirty="0"/>
              <a:t>,</a:t>
            </a:r>
            <a:r>
              <a:rPr lang="en-US" b="1" dirty="0"/>
              <a:t> </a:t>
            </a:r>
            <a:r>
              <a:rPr lang="en-US" dirty="0"/>
              <a:t>is a relation from </a:t>
            </a:r>
            <a:r>
              <a:rPr lang="en-US" i="1" dirty="0"/>
              <a:t>A</a:t>
            </a:r>
            <a:r>
              <a:rPr lang="en-US" dirty="0"/>
              <a:t> to </a:t>
            </a:r>
            <a:r>
              <a:rPr lang="en-US" i="1" dirty="0"/>
              <a:t>C</a:t>
            </a:r>
            <a:r>
              <a:rPr lang="en-US" dirty="0"/>
              <a:t> where</a:t>
            </a:r>
          </a:p>
          <a:p>
            <a:pPr lvl="1"/>
            <a:r>
              <a:rPr lang="en-US" dirty="0"/>
              <a:t>if (</a:t>
            </a:r>
            <a:r>
              <a:rPr lang="en-US" i="1" dirty="0" err="1"/>
              <a:t>x,y</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1</a:t>
            </a:r>
            <a:r>
              <a:rPr lang="en-US" b="1" dirty="0"/>
              <a:t>  </a:t>
            </a:r>
            <a:r>
              <a:rPr lang="en-US" dirty="0"/>
              <a:t>and</a:t>
            </a:r>
            <a:r>
              <a:rPr lang="en-US" b="1" dirty="0"/>
              <a:t> </a:t>
            </a:r>
            <a:r>
              <a:rPr lang="en-US" dirty="0"/>
              <a:t>(</a:t>
            </a:r>
            <a:r>
              <a:rPr lang="en-US" i="1" dirty="0" err="1"/>
              <a:t>y,z</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2</a:t>
            </a:r>
            <a:r>
              <a:rPr lang="en-US" b="1" dirty="0"/>
              <a:t>,</a:t>
            </a:r>
            <a:r>
              <a:rPr lang="en-US" dirty="0"/>
              <a:t> then (</a:t>
            </a:r>
            <a:r>
              <a:rPr lang="en-US" i="1" dirty="0" err="1"/>
              <a:t>x,z</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2</a:t>
            </a:r>
            <a:r>
              <a:rPr lang="en-US" b="1"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1</a:t>
            </a:r>
            <a:r>
              <a:rPr lang="en-US" dirty="0"/>
              <a:t>.</a:t>
            </a:r>
            <a:endParaRPr lang="en-US" i="1" dirty="0"/>
          </a:p>
          <a:p>
            <a:pPr lvl="1"/>
            <a:endParaRPr lang="en-US" dirty="0"/>
          </a:p>
        </p:txBody>
      </p:sp>
    </p:spTree>
    <p:extLst>
      <p:ext uri="{BB962C8B-B14F-4D97-AF65-F5344CB8AC3E}">
        <p14:creationId xmlns:p14="http://schemas.microsoft.com/office/powerpoint/2010/main" val="14880932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Directed Graphs (</a:t>
            </a:r>
            <a:r>
              <a:rPr lang="en-US" i="1" dirty="0"/>
              <a:t>continued</a:t>
            </a:r>
            <a:r>
              <a:rPr lang="en-US" dirty="0"/>
              <a:t>)</a:t>
            </a:r>
          </a:p>
        </p:txBody>
      </p:sp>
      <p:sp>
        <p:nvSpPr>
          <p:cNvPr id="3" name="Content Placeholder 2"/>
          <p:cNvSpPr>
            <a:spLocks noGrp="1"/>
          </p:cNvSpPr>
          <p:nvPr>
            <p:ph idx="1"/>
          </p:nvPr>
        </p:nvSpPr>
        <p:spPr>
          <a:xfrm>
            <a:off x="457200" y="1295400"/>
            <a:ext cx="8229600" cy="5029200"/>
          </a:xfrm>
        </p:spPr>
        <p:txBody>
          <a:bodyPr>
            <a:normAutofit/>
          </a:bodyPr>
          <a:lstStyle/>
          <a:p>
            <a:pPr indent="0">
              <a:buNone/>
            </a:pPr>
            <a:r>
              <a:rPr lang="en-US" b="1" dirty="0"/>
              <a:t>Theorem </a:t>
            </a:r>
            <a:r>
              <a:rPr lang="en-US" b="1" dirty="0">
                <a:latin typeface="Cambria" pitchFamily="18" charset="0"/>
              </a:rPr>
              <a:t>3</a:t>
            </a:r>
            <a:r>
              <a:rPr lang="en-US" dirty="0"/>
              <a:t>: Let </a:t>
            </a:r>
            <a:r>
              <a:rPr lang="en-US" i="1" dirty="0"/>
              <a:t>G = </a:t>
            </a:r>
            <a:r>
              <a:rPr lang="en-US" dirty="0"/>
              <a:t>(</a:t>
            </a:r>
            <a:r>
              <a:rPr lang="en-US" i="1" dirty="0"/>
              <a:t>V, E</a:t>
            </a:r>
            <a:r>
              <a:rPr lang="en-US" dirty="0"/>
              <a:t>)</a:t>
            </a:r>
            <a:r>
              <a:rPr lang="en-US" i="1" dirty="0"/>
              <a:t> </a:t>
            </a:r>
            <a:r>
              <a:rPr lang="en-US" dirty="0"/>
              <a:t>be a graph with directed edges. Then:</a:t>
            </a:r>
          </a:p>
          <a:p>
            <a:pPr indent="0">
              <a:buNone/>
            </a:pPr>
            <a:endParaRPr lang="en-US" dirty="0"/>
          </a:p>
          <a:p>
            <a:pPr indent="0">
              <a:buNone/>
            </a:pPr>
            <a:endParaRPr lang="en-US" dirty="0"/>
          </a:p>
          <a:p>
            <a:pPr indent="0">
              <a:buNone/>
            </a:pPr>
            <a:endParaRPr lang="en-US" dirty="0"/>
          </a:p>
          <a:p>
            <a:pPr indent="0">
              <a:buNone/>
            </a:pPr>
            <a:endParaRPr lang="en-US" dirty="0"/>
          </a:p>
          <a:p>
            <a:pPr indent="0">
              <a:buNone/>
            </a:pPr>
            <a:r>
              <a:rPr lang="en-US" b="1" i="1" dirty="0"/>
              <a:t>Proof</a:t>
            </a:r>
            <a:r>
              <a:rPr lang="en-US" dirty="0"/>
              <a:t>: The first sum counts the number of outgoing edges over all vertices and the second sum counts the number of incoming edges over all vertices. It follows that both sums equal the number of edges in the graph.</a:t>
            </a:r>
          </a:p>
          <a:p>
            <a:pPr indent="0">
              <a:buNone/>
            </a:pPr>
            <a:endParaRPr lang="en-US" dirty="0"/>
          </a:p>
          <a:p>
            <a:pPr>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524000" y="2590800"/>
            <a:ext cx="5537835" cy="837248"/>
          </a:xfrm>
          <a:prstGeom prst="rect">
            <a:avLst/>
          </a:prstGeom>
        </p:spPr>
      </p:pic>
    </p:spTree>
    <p:extLst>
      <p:ext uri="{BB962C8B-B14F-4D97-AF65-F5344CB8AC3E}">
        <p14:creationId xmlns:p14="http://schemas.microsoft.com/office/powerpoint/2010/main" val="3387007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69392"/>
          </a:xfrm>
        </p:spPr>
        <p:txBody>
          <a:bodyPr>
            <a:noAutofit/>
          </a:bodyPr>
          <a:lstStyle/>
          <a:p>
            <a:r>
              <a:rPr lang="en-US" sz="3600" dirty="0"/>
              <a:t>Special Types of Simple Graphs: </a:t>
            </a:r>
            <a:br>
              <a:rPr lang="en-US" sz="3600" dirty="0"/>
            </a:br>
            <a:r>
              <a:rPr lang="en-US" sz="3600" dirty="0"/>
              <a:t>Complete Graphs</a:t>
            </a:r>
          </a:p>
        </p:txBody>
      </p:sp>
      <p:sp>
        <p:nvSpPr>
          <p:cNvPr id="3" name="Content Placeholder 2"/>
          <p:cNvSpPr>
            <a:spLocks noGrp="1"/>
          </p:cNvSpPr>
          <p:nvPr>
            <p:ph idx="1"/>
          </p:nvPr>
        </p:nvSpPr>
        <p:spPr>
          <a:xfrm>
            <a:off x="457200" y="1173480"/>
            <a:ext cx="8229600" cy="5151120"/>
          </a:xfrm>
        </p:spPr>
        <p:txBody>
          <a:bodyPr/>
          <a:lstStyle/>
          <a:p>
            <a:pPr indent="0">
              <a:buNone/>
            </a:pPr>
            <a:r>
              <a:rPr lang="en-US" dirty="0"/>
              <a:t>A </a:t>
            </a:r>
            <a:r>
              <a:rPr lang="en-US" i="1" dirty="0"/>
              <a:t>complete graph on n vertices</a:t>
            </a:r>
            <a:r>
              <a:rPr lang="en-US" dirty="0"/>
              <a:t>, denoted by </a:t>
            </a:r>
            <a:r>
              <a:rPr lang="en-US" i="1" dirty="0" err="1"/>
              <a:t>K</a:t>
            </a:r>
            <a:r>
              <a:rPr lang="en-US" i="1" baseline="-25000" dirty="0" err="1"/>
              <a:t>n</a:t>
            </a:r>
            <a:r>
              <a:rPr lang="en-US" dirty="0"/>
              <a:t>, is the simple graph that contains exactly one edge between each pair of distinct vertices.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048000"/>
            <a:ext cx="9144000" cy="3276600"/>
          </a:xfrm>
          <a:prstGeom prst="rect">
            <a:avLst/>
          </a:prstGeom>
        </p:spPr>
      </p:pic>
    </p:spTree>
    <p:extLst>
      <p:ext uri="{BB962C8B-B14F-4D97-AF65-F5344CB8AC3E}">
        <p14:creationId xmlns:p14="http://schemas.microsoft.com/office/powerpoint/2010/main" val="14216088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Autofit/>
          </a:bodyPr>
          <a:lstStyle/>
          <a:p>
            <a:r>
              <a:rPr lang="en-US" sz="3600" dirty="0"/>
              <a:t>Special Types of Simple Graphs: </a:t>
            </a:r>
            <a:br>
              <a:rPr lang="en-US" sz="3600" dirty="0"/>
            </a:br>
            <a:r>
              <a:rPr lang="en-US" sz="3600" dirty="0"/>
              <a:t>Cycles and Wheels</a:t>
            </a:r>
          </a:p>
        </p:txBody>
      </p:sp>
      <p:sp>
        <p:nvSpPr>
          <p:cNvPr id="3" name="Content Placeholder 2"/>
          <p:cNvSpPr>
            <a:spLocks noGrp="1"/>
          </p:cNvSpPr>
          <p:nvPr>
            <p:ph idx="1"/>
          </p:nvPr>
        </p:nvSpPr>
        <p:spPr>
          <a:xfrm>
            <a:off x="228600" y="1371600"/>
            <a:ext cx="8763000" cy="5257800"/>
          </a:xfrm>
        </p:spPr>
        <p:txBody>
          <a:bodyPr/>
          <a:lstStyle/>
          <a:p>
            <a:pPr indent="0">
              <a:buNone/>
            </a:pPr>
            <a:r>
              <a:rPr lang="en-US" dirty="0"/>
              <a:t>A </a:t>
            </a:r>
            <a:r>
              <a:rPr lang="en-US" i="1" dirty="0"/>
              <a:t>cycle</a:t>
            </a:r>
            <a:r>
              <a:rPr lang="en-US" dirty="0"/>
              <a:t> </a:t>
            </a:r>
            <a:r>
              <a:rPr lang="en-US" i="1" dirty="0" err="1"/>
              <a:t>C</a:t>
            </a:r>
            <a:r>
              <a:rPr lang="en-US" i="1" baseline="-25000" dirty="0" err="1"/>
              <a:t>n</a:t>
            </a:r>
            <a:r>
              <a:rPr lang="en-US" i="1" baseline="-25000" dirty="0"/>
              <a:t> </a:t>
            </a:r>
            <a:r>
              <a:rPr lang="en-US" dirty="0"/>
              <a:t>for </a:t>
            </a:r>
            <a:r>
              <a:rPr lang="en-US" i="1" dirty="0"/>
              <a:t>n</a:t>
            </a:r>
            <a:r>
              <a:rPr lang="en-US" dirty="0"/>
              <a:t> ≥  </a:t>
            </a:r>
            <a:r>
              <a:rPr lang="en-US" dirty="0">
                <a:latin typeface="Cambria" pitchFamily="18" charset="0"/>
              </a:rPr>
              <a:t>3 </a:t>
            </a:r>
            <a:r>
              <a:rPr lang="en-US" dirty="0"/>
              <a:t>consists of </a:t>
            </a:r>
            <a:r>
              <a:rPr lang="en-US" i="1" dirty="0"/>
              <a:t>n</a:t>
            </a:r>
            <a:r>
              <a:rPr lang="en-US" dirty="0"/>
              <a:t> vertices </a:t>
            </a:r>
            <a:r>
              <a:rPr lang="en-US" i="1" dirty="0"/>
              <a:t>v</a:t>
            </a:r>
            <a:r>
              <a:rPr lang="en-US" baseline="-25000" dirty="0">
                <a:latin typeface="Cambria" pitchFamily="18" charset="0"/>
              </a:rPr>
              <a:t>1</a:t>
            </a:r>
            <a:r>
              <a:rPr lang="en-US" dirty="0"/>
              <a:t>, </a:t>
            </a:r>
            <a:r>
              <a:rPr lang="en-US" i="1" dirty="0"/>
              <a:t>v</a:t>
            </a:r>
            <a:r>
              <a:rPr lang="en-US" baseline="-25000" dirty="0">
                <a:latin typeface="Cambria" pitchFamily="18" charset="0"/>
              </a:rPr>
              <a:t>2</a:t>
            </a:r>
            <a:r>
              <a:rPr lang="en-US" i="1" dirty="0"/>
              <a:t> ,</a:t>
            </a:r>
            <a:r>
              <a:rPr lang="en-US" i="1" dirty="0">
                <a:latin typeface="Cambria Math"/>
                <a:ea typeface="Cambria Math"/>
              </a:rPr>
              <a:t>⋯</a:t>
            </a:r>
            <a:r>
              <a:rPr lang="en-US" i="1" dirty="0"/>
              <a:t> ,</a:t>
            </a:r>
            <a:r>
              <a:rPr lang="en-US" dirty="0"/>
              <a:t> </a:t>
            </a:r>
            <a:r>
              <a:rPr lang="en-US" i="1" dirty="0" err="1"/>
              <a:t>v</a:t>
            </a:r>
            <a:r>
              <a:rPr lang="en-US" baseline="-25000" dirty="0" err="1">
                <a:latin typeface="Cambria" pitchFamily="18" charset="0"/>
              </a:rPr>
              <a:t>n</a:t>
            </a:r>
            <a:r>
              <a:rPr lang="en-US" dirty="0"/>
              <a:t>, and edges {</a:t>
            </a:r>
            <a:r>
              <a:rPr lang="en-US" i="1" dirty="0"/>
              <a:t>v</a:t>
            </a:r>
            <a:r>
              <a:rPr lang="en-US" baseline="-25000" dirty="0">
                <a:latin typeface="Cambria" pitchFamily="18" charset="0"/>
              </a:rPr>
              <a:t>1</a:t>
            </a:r>
            <a:r>
              <a:rPr lang="en-US" i="1" dirty="0"/>
              <a:t>, v</a:t>
            </a:r>
            <a:r>
              <a:rPr lang="en-US" baseline="-25000" dirty="0">
                <a:latin typeface="Cambria" pitchFamily="18" charset="0"/>
              </a:rPr>
              <a:t>2</a:t>
            </a:r>
            <a:r>
              <a:rPr lang="en-US" dirty="0"/>
              <a:t>}</a:t>
            </a:r>
            <a:r>
              <a:rPr lang="en-US" i="1" dirty="0"/>
              <a:t>, </a:t>
            </a:r>
            <a:r>
              <a:rPr lang="en-US" dirty="0"/>
              <a:t>{</a:t>
            </a:r>
            <a:r>
              <a:rPr lang="en-US" i="1" dirty="0"/>
              <a:t>v</a:t>
            </a:r>
            <a:r>
              <a:rPr lang="en-US" baseline="-25000" dirty="0">
                <a:latin typeface="Cambria" pitchFamily="18" charset="0"/>
              </a:rPr>
              <a:t>2</a:t>
            </a:r>
            <a:r>
              <a:rPr lang="en-US" i="1" dirty="0"/>
              <a:t>, v</a:t>
            </a:r>
            <a:r>
              <a:rPr lang="en-US" baseline="-25000" dirty="0">
                <a:latin typeface="Cambria" pitchFamily="18" charset="0"/>
              </a:rPr>
              <a:t>3</a:t>
            </a:r>
            <a:r>
              <a:rPr lang="en-US" dirty="0"/>
              <a:t>}</a:t>
            </a:r>
            <a:r>
              <a:rPr lang="en-US" i="1" dirty="0"/>
              <a:t> ,</a:t>
            </a:r>
            <a:r>
              <a:rPr lang="en-US" i="1" dirty="0">
                <a:latin typeface="Cambria Math"/>
                <a:ea typeface="Cambria Math"/>
              </a:rPr>
              <a:t>⋯</a:t>
            </a:r>
            <a:r>
              <a:rPr lang="en-US" i="1" dirty="0"/>
              <a:t> , </a:t>
            </a:r>
            <a:r>
              <a:rPr lang="en-US" dirty="0"/>
              <a:t>{</a:t>
            </a:r>
            <a:r>
              <a:rPr lang="en-US" i="1" dirty="0"/>
              <a:t>v</a:t>
            </a:r>
            <a:r>
              <a:rPr lang="en-US" i="1" baseline="-25000" dirty="0"/>
              <a:t>n-</a:t>
            </a:r>
            <a:r>
              <a:rPr lang="en-US" baseline="-25000" dirty="0">
                <a:latin typeface="Cambria" pitchFamily="18" charset="0"/>
              </a:rPr>
              <a:t>1</a:t>
            </a:r>
            <a:r>
              <a:rPr lang="en-US" i="1" dirty="0"/>
              <a:t>, </a:t>
            </a:r>
            <a:r>
              <a:rPr lang="en-US" i="1" dirty="0" err="1"/>
              <a:t>v</a:t>
            </a:r>
            <a:r>
              <a:rPr lang="en-US" i="1" baseline="-25000" dirty="0" err="1"/>
              <a:t>n</a:t>
            </a:r>
            <a:r>
              <a:rPr lang="en-US" dirty="0"/>
              <a:t>}</a:t>
            </a:r>
            <a:r>
              <a:rPr lang="en-US" i="1" dirty="0"/>
              <a:t>, </a:t>
            </a:r>
            <a:r>
              <a:rPr lang="en-US" dirty="0"/>
              <a:t>{</a:t>
            </a:r>
            <a:r>
              <a:rPr lang="en-US" i="1" dirty="0" err="1"/>
              <a:t>v</a:t>
            </a:r>
            <a:r>
              <a:rPr lang="en-US" i="1" baseline="-25000" dirty="0" err="1"/>
              <a:t>n</a:t>
            </a:r>
            <a:r>
              <a:rPr lang="en-US" i="1" dirty="0"/>
              <a:t>, v</a:t>
            </a:r>
            <a:r>
              <a:rPr lang="en-US" baseline="-25000" dirty="0">
                <a:latin typeface="Cambria" pitchFamily="18" charset="0"/>
              </a:rPr>
              <a:t>1</a:t>
            </a:r>
            <a:r>
              <a:rPr lang="en-US" dirty="0"/>
              <a:t>}</a:t>
            </a:r>
            <a:r>
              <a:rPr lang="en-US" i="1" dirty="0"/>
              <a:t>.</a:t>
            </a:r>
          </a:p>
          <a:p>
            <a:pPr indent="0">
              <a:buNone/>
            </a:pPr>
            <a:endParaRPr lang="en-US" dirty="0"/>
          </a:p>
          <a:p>
            <a:pPr indent="0">
              <a:buNone/>
            </a:pPr>
            <a:endParaRPr lang="en-US" dirty="0"/>
          </a:p>
          <a:p>
            <a:pPr indent="0">
              <a:buNone/>
            </a:pPr>
            <a:endParaRPr lang="en-US" dirty="0"/>
          </a:p>
          <a:p>
            <a:pPr indent="0">
              <a:buNone/>
            </a:pPr>
            <a:r>
              <a:rPr lang="en-US" sz="2400" dirty="0"/>
              <a:t>A </a:t>
            </a:r>
            <a:r>
              <a:rPr lang="en-US" sz="2400" i="1" dirty="0"/>
              <a:t>wheel</a:t>
            </a:r>
            <a:r>
              <a:rPr lang="en-US" sz="2400" dirty="0"/>
              <a:t> </a:t>
            </a:r>
            <a:r>
              <a:rPr lang="en-US" sz="2400" i="1" dirty="0" err="1"/>
              <a:t>W</a:t>
            </a:r>
            <a:r>
              <a:rPr lang="en-US" sz="2400" i="1" baseline="-25000" dirty="0" err="1"/>
              <a:t>n</a:t>
            </a:r>
            <a:r>
              <a:rPr lang="en-US" sz="2400" i="1" baseline="-25000" dirty="0"/>
              <a:t> </a:t>
            </a:r>
            <a:r>
              <a:rPr lang="en-US" sz="2400" dirty="0"/>
              <a:t>is obtained by adding an additional vertex to a cycle </a:t>
            </a:r>
            <a:r>
              <a:rPr lang="en-US" sz="2400" i="1" dirty="0" err="1"/>
              <a:t>C</a:t>
            </a:r>
            <a:r>
              <a:rPr lang="en-US" sz="2400" i="1" baseline="-25000" dirty="0" err="1"/>
              <a:t>n</a:t>
            </a:r>
            <a:r>
              <a:rPr lang="en-US" sz="2400" i="1" baseline="-25000" dirty="0"/>
              <a:t> </a:t>
            </a:r>
            <a:r>
              <a:rPr lang="en-US" sz="2400" dirty="0"/>
              <a:t>for </a:t>
            </a:r>
            <a:r>
              <a:rPr lang="en-US" sz="2400" i="1" dirty="0"/>
              <a:t>n</a:t>
            </a:r>
            <a:r>
              <a:rPr lang="en-US" sz="2400" dirty="0"/>
              <a:t> ≥  </a:t>
            </a:r>
            <a:r>
              <a:rPr lang="en-US" sz="2400" dirty="0">
                <a:latin typeface="Cambria" pitchFamily="18" charset="0"/>
              </a:rPr>
              <a:t>3 </a:t>
            </a:r>
            <a:r>
              <a:rPr lang="en-US" sz="2400" dirty="0"/>
              <a:t>and connecting this new vertex to each of the </a:t>
            </a:r>
            <a:r>
              <a:rPr lang="en-US" sz="2400" i="1" dirty="0"/>
              <a:t>n</a:t>
            </a:r>
            <a:r>
              <a:rPr lang="en-US" sz="2400" dirty="0"/>
              <a:t> vertices in </a:t>
            </a:r>
            <a:r>
              <a:rPr lang="en-US" sz="2400" i="1" dirty="0" err="1"/>
              <a:t>C</a:t>
            </a:r>
            <a:r>
              <a:rPr lang="en-US" sz="2400" i="1" baseline="-25000" dirty="0" err="1"/>
              <a:t>n</a:t>
            </a:r>
            <a:r>
              <a:rPr lang="en-US" sz="2400" dirty="0"/>
              <a:t> by new edges</a:t>
            </a:r>
            <a:r>
              <a:rPr lang="en-US" sz="2400" i="1" dirty="0"/>
              <a:t>.</a:t>
            </a:r>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2438400"/>
            <a:ext cx="7848600" cy="12192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133" y="5181600"/>
            <a:ext cx="7867933" cy="1447800"/>
          </a:xfrm>
          <a:prstGeom prst="rect">
            <a:avLst/>
          </a:prstGeom>
        </p:spPr>
      </p:pic>
    </p:spTree>
    <p:extLst>
      <p:ext uri="{BB962C8B-B14F-4D97-AF65-F5344CB8AC3E}">
        <p14:creationId xmlns:p14="http://schemas.microsoft.com/office/powerpoint/2010/main" val="2662285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Special Types of Simple Graphs:       </a:t>
            </a:r>
            <a:r>
              <a:rPr lang="en-US" i="1" dirty="0"/>
              <a:t>n</a:t>
            </a:r>
            <a:r>
              <a:rPr lang="en-US" dirty="0"/>
              <a:t>-Cubes</a:t>
            </a:r>
          </a:p>
        </p:txBody>
      </p:sp>
      <p:sp>
        <p:nvSpPr>
          <p:cNvPr id="3" name="Content Placeholder 2"/>
          <p:cNvSpPr>
            <a:spLocks noGrp="1"/>
          </p:cNvSpPr>
          <p:nvPr>
            <p:ph idx="1"/>
          </p:nvPr>
        </p:nvSpPr>
        <p:spPr/>
        <p:txBody>
          <a:bodyPr/>
          <a:lstStyle/>
          <a:p>
            <a:pPr indent="0">
              <a:buNone/>
            </a:pPr>
            <a:r>
              <a:rPr lang="en-US" dirty="0"/>
              <a:t>An </a:t>
            </a:r>
            <a:r>
              <a:rPr lang="en-US" i="1" dirty="0"/>
              <a:t>n-dimensional hypercube</a:t>
            </a:r>
            <a:r>
              <a:rPr lang="en-US" dirty="0"/>
              <a:t>, or </a:t>
            </a:r>
            <a:r>
              <a:rPr lang="en-US" i="1" dirty="0"/>
              <a:t>n-cube, </a:t>
            </a:r>
            <a:r>
              <a:rPr lang="en-US" b="1" i="1" dirty="0"/>
              <a:t>Q</a:t>
            </a:r>
            <a:r>
              <a:rPr lang="en-US" b="1" i="1" baseline="-25000" dirty="0"/>
              <a:t>n</a:t>
            </a:r>
            <a:r>
              <a:rPr lang="en-US" dirty="0"/>
              <a:t>, is a graph with </a:t>
            </a:r>
            <a:r>
              <a:rPr lang="en-US" dirty="0">
                <a:latin typeface="Cambria" pitchFamily="18" charset="0"/>
              </a:rPr>
              <a:t>2</a:t>
            </a:r>
            <a:r>
              <a:rPr lang="en-US" i="1" baseline="30000" dirty="0"/>
              <a:t>n</a:t>
            </a:r>
            <a:r>
              <a:rPr lang="en-US" dirty="0"/>
              <a:t> vertices representing all bit strings of length </a:t>
            </a:r>
            <a:r>
              <a:rPr lang="en-US" i="1" dirty="0"/>
              <a:t>n</a:t>
            </a:r>
            <a:r>
              <a:rPr lang="en-US" dirty="0"/>
              <a:t>, where there is an edge between two vertices that differ in exactly one bit position.</a:t>
            </a:r>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 y="3708272"/>
            <a:ext cx="8382001" cy="2616328"/>
          </a:xfrm>
          <a:prstGeom prst="rect">
            <a:avLst/>
          </a:prstGeom>
        </p:spPr>
      </p:pic>
      <p:sp>
        <p:nvSpPr>
          <p:cNvPr id="5" name="TextBox 4"/>
          <p:cNvSpPr txBox="1"/>
          <p:nvPr/>
        </p:nvSpPr>
        <p:spPr>
          <a:xfrm>
            <a:off x="7391400" y="381000"/>
            <a:ext cx="76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spTree>
    <p:extLst>
      <p:ext uri="{BB962C8B-B14F-4D97-AF65-F5344CB8AC3E}">
        <p14:creationId xmlns:p14="http://schemas.microsoft.com/office/powerpoint/2010/main" val="346211512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72" y="152400"/>
            <a:ext cx="8229600" cy="1143000"/>
          </a:xfrm>
        </p:spPr>
        <p:txBody>
          <a:bodyPr>
            <a:noAutofit/>
          </a:bodyPr>
          <a:lstStyle/>
          <a:p>
            <a:r>
              <a:rPr lang="en-US" sz="4000" dirty="0"/>
              <a:t>Special Types of Graphs and Computer Network Architecture</a:t>
            </a:r>
          </a:p>
        </p:txBody>
      </p:sp>
      <p:sp>
        <p:nvSpPr>
          <p:cNvPr id="3" name="Content Placeholder 2"/>
          <p:cNvSpPr>
            <a:spLocks noGrp="1"/>
          </p:cNvSpPr>
          <p:nvPr>
            <p:ph idx="1"/>
          </p:nvPr>
        </p:nvSpPr>
        <p:spPr>
          <a:xfrm>
            <a:off x="385572" y="1447800"/>
            <a:ext cx="8301228" cy="4876800"/>
          </a:xfrm>
        </p:spPr>
        <p:txBody>
          <a:bodyPr>
            <a:normAutofit fontScale="85000" lnSpcReduction="20000"/>
          </a:bodyPr>
          <a:lstStyle/>
          <a:p>
            <a:pPr marL="0" indent="0">
              <a:buNone/>
            </a:pPr>
            <a:r>
              <a:rPr lang="en-US" dirty="0"/>
              <a:t> Various special graphs play an important role in the design of computer networks.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Some local area networks use a </a:t>
            </a:r>
            <a:r>
              <a:rPr lang="en-US" i="1" dirty="0"/>
              <a:t>star topology</a:t>
            </a:r>
            <a:r>
              <a:rPr lang="en-US" dirty="0"/>
              <a:t>, which is a complete bipartite graph </a:t>
            </a:r>
            <a:r>
              <a:rPr lang="en-US" i="1" dirty="0"/>
              <a:t>K</a:t>
            </a:r>
            <a:r>
              <a:rPr lang="en-US" baseline="-25000" dirty="0">
                <a:latin typeface="Cambria Math" pitchFamily="18" charset="0"/>
                <a:ea typeface="Cambria Math" pitchFamily="18" charset="0"/>
              </a:rPr>
              <a:t>1</a:t>
            </a:r>
            <a:r>
              <a:rPr lang="en-US" baseline="-25000" dirty="0"/>
              <a:t>,</a:t>
            </a:r>
            <a:r>
              <a:rPr lang="en-US" i="1" baseline="-25000" dirty="0"/>
              <a:t>n </a:t>
            </a:r>
            <a:r>
              <a:rPr lang="en-US" i="1" dirty="0"/>
              <a:t>,</a:t>
            </a:r>
            <a:r>
              <a:rPr lang="en-US" dirty="0"/>
              <a:t>as shown in (a). All devices are connected to a central control device.</a:t>
            </a:r>
          </a:p>
          <a:p>
            <a:r>
              <a:rPr lang="en-US" dirty="0"/>
              <a:t>Other local networks are based on a </a:t>
            </a:r>
            <a:r>
              <a:rPr lang="en-US" i="1" dirty="0"/>
              <a:t>ring topology</a:t>
            </a:r>
            <a:r>
              <a:rPr lang="en-US" dirty="0"/>
              <a:t>, where each device is connected to exactly two  others using </a:t>
            </a:r>
            <a:r>
              <a:rPr lang="en-US" i="1" dirty="0" err="1"/>
              <a:t>C</a:t>
            </a:r>
            <a:r>
              <a:rPr lang="en-US" i="1" baseline="-25000" dirty="0" err="1"/>
              <a:t>n</a:t>
            </a:r>
            <a:r>
              <a:rPr lang="en-US" i="1" baseline="-25000" dirty="0"/>
              <a:t> </a:t>
            </a:r>
            <a:r>
              <a:rPr lang="en-US" i="1" dirty="0"/>
              <a:t>,</a:t>
            </a:r>
            <a:r>
              <a:rPr lang="en-US" dirty="0"/>
              <a:t>as illustrated in (b). Messages may be sent around the ring. </a:t>
            </a:r>
          </a:p>
          <a:p>
            <a:r>
              <a:rPr lang="en-US" dirty="0"/>
              <a:t>Others, as illustrated in (c), use a </a:t>
            </a:r>
            <a:r>
              <a:rPr lang="en-US" i="1" dirty="0" err="1"/>
              <a:t>W</a:t>
            </a:r>
            <a:r>
              <a:rPr lang="en-US" i="1" baseline="-25000" dirty="0" err="1"/>
              <a:t>n</a:t>
            </a:r>
            <a:r>
              <a:rPr lang="en-US" dirty="0"/>
              <a:t> – based topology, combining the features of a star topology and a ring topology.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7" y="2209800"/>
            <a:ext cx="9073487" cy="1371600"/>
          </a:xfrm>
          <a:prstGeom prst="rect">
            <a:avLst/>
          </a:prstGeom>
        </p:spPr>
      </p:pic>
    </p:spTree>
    <p:extLst>
      <p:ext uri="{BB962C8B-B14F-4D97-AF65-F5344CB8AC3E}">
        <p14:creationId xmlns:p14="http://schemas.microsoft.com/office/powerpoint/2010/main" val="1078777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3200" dirty="0"/>
              <a:t>Special Types of Graphs and Computer Network Architecture</a:t>
            </a:r>
          </a:p>
        </p:txBody>
      </p:sp>
      <p:sp>
        <p:nvSpPr>
          <p:cNvPr id="3" name="Content Placeholder 2"/>
          <p:cNvSpPr>
            <a:spLocks noGrp="1"/>
          </p:cNvSpPr>
          <p:nvPr>
            <p:ph idx="1"/>
          </p:nvPr>
        </p:nvSpPr>
        <p:spPr>
          <a:xfrm>
            <a:off x="457200" y="1219200"/>
            <a:ext cx="8229600" cy="5105400"/>
          </a:xfrm>
        </p:spPr>
        <p:txBody>
          <a:bodyPr/>
          <a:lstStyle/>
          <a:p>
            <a:r>
              <a:rPr lang="en-US" sz="2000" dirty="0"/>
              <a:t>Various special graphs also play a role in parallel processing where processors need to be interconnected as one processor may need the output generated by another. </a:t>
            </a:r>
          </a:p>
          <a:p>
            <a:r>
              <a:rPr lang="en-US" sz="2000" dirty="0"/>
              <a:t> The n-dimensional hypercube, or n-cube, Qn, is a common way to connect processors in parallel, e.g., Intel Hypercube. </a:t>
            </a:r>
          </a:p>
          <a:p>
            <a:r>
              <a:rPr lang="en-US" sz="2000" dirty="0"/>
              <a:t>Another common method is the mesh network, illustrated here for 16 processors. </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886200"/>
            <a:ext cx="7162800" cy="2438400"/>
          </a:xfrm>
          <a:prstGeom prst="rect">
            <a:avLst/>
          </a:prstGeom>
        </p:spPr>
      </p:pic>
    </p:spTree>
    <p:extLst>
      <p:ext uri="{BB962C8B-B14F-4D97-AF65-F5344CB8AC3E}">
        <p14:creationId xmlns:p14="http://schemas.microsoft.com/office/powerpoint/2010/main" val="15091396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59106"/>
          </a:xfrm>
        </p:spPr>
        <p:txBody>
          <a:bodyPr>
            <a:normAutofit fontScale="90000"/>
          </a:bodyPr>
          <a:lstStyle/>
          <a:p>
            <a:r>
              <a:rPr lang="en-US" dirty="0"/>
              <a:t>Bipartite Graphs</a:t>
            </a:r>
          </a:p>
        </p:txBody>
      </p:sp>
      <p:sp>
        <p:nvSpPr>
          <p:cNvPr id="3" name="Content Placeholder 2"/>
          <p:cNvSpPr>
            <a:spLocks noGrp="1"/>
          </p:cNvSpPr>
          <p:nvPr>
            <p:ph idx="1"/>
          </p:nvPr>
        </p:nvSpPr>
        <p:spPr>
          <a:xfrm>
            <a:off x="152400" y="1163194"/>
            <a:ext cx="8763000" cy="5694806"/>
          </a:xfrm>
        </p:spPr>
        <p:txBody>
          <a:bodyPr>
            <a:normAutofit/>
          </a:bodyPr>
          <a:lstStyle/>
          <a:p>
            <a:pPr indent="0">
              <a:buNone/>
            </a:pPr>
            <a:r>
              <a:rPr lang="en-US" sz="2000" b="1" dirty="0"/>
              <a:t>Definition:</a:t>
            </a:r>
            <a:r>
              <a:rPr lang="en-US" sz="2000" dirty="0"/>
              <a:t> A simple graph </a:t>
            </a:r>
            <a:r>
              <a:rPr lang="en-US" sz="2000" i="1" dirty="0"/>
              <a:t>G</a:t>
            </a:r>
            <a:r>
              <a:rPr lang="en-US" sz="2000" dirty="0"/>
              <a:t> is bipartite if </a:t>
            </a:r>
            <a:r>
              <a:rPr lang="en-US" sz="2000" i="1" dirty="0"/>
              <a:t>V </a:t>
            </a:r>
            <a:r>
              <a:rPr lang="en-US" sz="2000" dirty="0"/>
              <a:t>can be partitioned into two disjoint subsets </a:t>
            </a:r>
            <a:r>
              <a:rPr lang="en-US" sz="2000" i="1" dirty="0"/>
              <a:t>V</a:t>
            </a:r>
            <a:r>
              <a:rPr lang="en-US" sz="2000" i="1" baseline="-25000" dirty="0"/>
              <a:t>1</a:t>
            </a:r>
            <a:r>
              <a:rPr lang="en-US" sz="2000" i="1" dirty="0"/>
              <a:t> </a:t>
            </a:r>
            <a:r>
              <a:rPr lang="en-US" sz="2000" dirty="0"/>
              <a:t>and </a:t>
            </a:r>
            <a:r>
              <a:rPr lang="en-US" sz="2000" i="1" dirty="0"/>
              <a:t>V</a:t>
            </a:r>
            <a:r>
              <a:rPr lang="en-US" sz="2000" i="1" baseline="-25000" dirty="0"/>
              <a:t>2</a:t>
            </a:r>
            <a:r>
              <a:rPr lang="en-US" sz="2000" dirty="0"/>
              <a:t> such that every edge connects a vertex in </a:t>
            </a:r>
            <a:r>
              <a:rPr lang="en-US" sz="2000" i="1" dirty="0"/>
              <a:t>V</a:t>
            </a:r>
            <a:r>
              <a:rPr lang="en-US" sz="2000" i="1" baseline="-25000" dirty="0"/>
              <a:t>1</a:t>
            </a:r>
            <a:r>
              <a:rPr lang="en-US" sz="2000" dirty="0"/>
              <a:t> and a vertex in </a:t>
            </a:r>
            <a:r>
              <a:rPr lang="en-US" sz="2000" i="1" dirty="0"/>
              <a:t>V</a:t>
            </a:r>
            <a:r>
              <a:rPr lang="en-US" sz="2000" i="1" baseline="-25000" dirty="0"/>
              <a:t>2</a:t>
            </a:r>
            <a:r>
              <a:rPr lang="en-US" sz="2000" dirty="0"/>
              <a:t>. In other words, there are no edges which connect two vertices in </a:t>
            </a:r>
            <a:r>
              <a:rPr lang="en-US" sz="2000" i="1" dirty="0"/>
              <a:t>V</a:t>
            </a:r>
            <a:r>
              <a:rPr lang="en-US" sz="2000" i="1" baseline="-25000" dirty="0"/>
              <a:t>1</a:t>
            </a:r>
            <a:r>
              <a:rPr lang="en-US" sz="2000" dirty="0"/>
              <a:t> or in </a:t>
            </a:r>
            <a:r>
              <a:rPr lang="en-US" sz="2000" i="1" dirty="0"/>
              <a:t>V</a:t>
            </a:r>
            <a:r>
              <a:rPr lang="en-US" sz="2000" i="1" baseline="-25000" dirty="0"/>
              <a:t>2</a:t>
            </a:r>
            <a:r>
              <a:rPr lang="en-US" sz="2000" dirty="0"/>
              <a:t>.</a:t>
            </a:r>
          </a:p>
          <a:p>
            <a:pPr marL="617220" indent="-342900"/>
            <a:r>
              <a:rPr lang="en-US" sz="2000" dirty="0"/>
              <a:t>It is not hard to show that an equivalent definition of a bipartite graph is a graph where it is possible to color the vertices red or blue so that no two adjacent vertices are the same color.</a:t>
            </a:r>
          </a:p>
          <a:p>
            <a:pPr indent="0">
              <a:buNone/>
            </a:pPr>
            <a:endParaRPr lang="en-US" dirty="0"/>
          </a:p>
          <a:p>
            <a:pPr indent="0">
              <a:buNone/>
            </a:pPr>
            <a:r>
              <a:rPr lang="en-US" dirty="0"/>
              <a:t> </a:t>
            </a:r>
          </a:p>
          <a:p>
            <a:pPr indent="0">
              <a:buNone/>
            </a:pPr>
            <a:endParaRPr lang="en-US" dirty="0"/>
          </a:p>
          <a:p>
            <a:pPr indent="0">
              <a:buNone/>
            </a:pPr>
            <a:endParaRPr lang="en-US" dirty="0"/>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613" y="3706970"/>
            <a:ext cx="7212011" cy="1996627"/>
          </a:xfrm>
          <a:prstGeom prst="rect">
            <a:avLst/>
          </a:prstGeom>
          <a:ln>
            <a:solidFill>
              <a:schemeClr val="accent1"/>
            </a:solidFill>
          </a:ln>
        </p:spPr>
      </p:pic>
      <p:sp>
        <p:nvSpPr>
          <p:cNvPr id="6" name="TextBox 5"/>
          <p:cNvSpPr txBox="1"/>
          <p:nvPr/>
        </p:nvSpPr>
        <p:spPr>
          <a:xfrm>
            <a:off x="712789" y="6141176"/>
            <a:ext cx="1524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G</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bipartite</a:t>
            </a:r>
          </a:p>
        </p:txBody>
      </p:sp>
      <p:sp>
        <p:nvSpPr>
          <p:cNvPr id="7" name="TextBox 6"/>
          <p:cNvSpPr txBox="1"/>
          <p:nvPr/>
        </p:nvSpPr>
        <p:spPr>
          <a:xfrm>
            <a:off x="3505200" y="5864177"/>
            <a:ext cx="4876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H</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not bipartite since if we color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red, then the adjacent vertices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and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must both be blue.</a:t>
            </a:r>
          </a:p>
        </p:txBody>
      </p:sp>
      <p:sp>
        <p:nvSpPr>
          <p:cNvPr id="8" name="Oval 7"/>
          <p:cNvSpPr/>
          <p:nvPr/>
        </p:nvSpPr>
        <p:spPr>
          <a:xfrm>
            <a:off x="1620365" y="3654453"/>
            <a:ext cx="465354" cy="4762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Oval 8"/>
          <p:cNvSpPr/>
          <p:nvPr/>
        </p:nvSpPr>
        <p:spPr>
          <a:xfrm>
            <a:off x="2964976" y="4800601"/>
            <a:ext cx="540223" cy="5333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Oval 9"/>
          <p:cNvSpPr/>
          <p:nvPr/>
        </p:nvSpPr>
        <p:spPr>
          <a:xfrm>
            <a:off x="2964976" y="3733801"/>
            <a:ext cx="560389" cy="39689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Oval 10"/>
          <p:cNvSpPr/>
          <p:nvPr/>
        </p:nvSpPr>
        <p:spPr>
          <a:xfrm>
            <a:off x="1620365" y="4800600"/>
            <a:ext cx="437035" cy="5333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3" name="Oval 12"/>
          <p:cNvSpPr/>
          <p:nvPr/>
        </p:nvSpPr>
        <p:spPr>
          <a:xfrm>
            <a:off x="712789" y="3995812"/>
            <a:ext cx="506411" cy="4116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5" name="Oval 14"/>
          <p:cNvSpPr/>
          <p:nvPr/>
        </p:nvSpPr>
        <p:spPr>
          <a:xfrm>
            <a:off x="712789" y="4572001"/>
            <a:ext cx="599970" cy="49072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Oval 13"/>
          <p:cNvSpPr/>
          <p:nvPr/>
        </p:nvSpPr>
        <p:spPr>
          <a:xfrm>
            <a:off x="5173446" y="3654453"/>
            <a:ext cx="689317" cy="51317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6" name="Oval 15"/>
          <p:cNvSpPr/>
          <p:nvPr/>
        </p:nvSpPr>
        <p:spPr>
          <a:xfrm>
            <a:off x="4373619" y="4267200"/>
            <a:ext cx="609600" cy="609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Oval 16"/>
          <p:cNvSpPr/>
          <p:nvPr/>
        </p:nvSpPr>
        <p:spPr>
          <a:xfrm>
            <a:off x="3886200" y="3995812"/>
            <a:ext cx="457200" cy="5761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8" name="Oval 17"/>
          <p:cNvSpPr/>
          <p:nvPr/>
        </p:nvSpPr>
        <p:spPr>
          <a:xfrm>
            <a:off x="6692809" y="3654453"/>
            <a:ext cx="683194" cy="61274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219271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1" grpId="0" animBg="1"/>
      <p:bldP spid="13" grpId="0" animBg="1"/>
      <p:bldP spid="15" grpId="0" animBg="1"/>
      <p:bldP spid="14" grpId="0" animBg="1"/>
      <p:bldP spid="16" grpId="0" animBg="1"/>
      <p:bldP spid="17" grpId="0" animBg="1"/>
      <p:bldP spid="18"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9951"/>
          </a:xfrm>
        </p:spPr>
        <p:txBody>
          <a:bodyPr>
            <a:normAutofit fontScale="90000"/>
          </a:bodyPr>
          <a:lstStyle/>
          <a:p>
            <a:r>
              <a:rPr lang="en-US" dirty="0"/>
              <a:t>Bipartite Graphs (</a:t>
            </a:r>
            <a:r>
              <a:rPr lang="en-US" i="1" dirty="0"/>
              <a:t>continued</a:t>
            </a:r>
            <a:r>
              <a:rPr lang="en-US" dirty="0"/>
              <a:t>)</a:t>
            </a:r>
          </a:p>
        </p:txBody>
      </p:sp>
      <p:sp>
        <p:nvSpPr>
          <p:cNvPr id="3" name="Content Placeholder 2"/>
          <p:cNvSpPr>
            <a:spLocks noGrp="1"/>
          </p:cNvSpPr>
          <p:nvPr>
            <p:ph idx="1"/>
          </p:nvPr>
        </p:nvSpPr>
        <p:spPr>
          <a:xfrm>
            <a:off x="0" y="1219200"/>
            <a:ext cx="9067800" cy="5605818"/>
          </a:xfrm>
        </p:spPr>
        <p:txBody>
          <a:bodyPr>
            <a:normAutofit/>
          </a:bodyPr>
          <a:lstStyle/>
          <a:p>
            <a:pPr indent="0">
              <a:buNone/>
            </a:pPr>
            <a:r>
              <a:rPr lang="en-US" sz="2200" b="1" dirty="0"/>
              <a:t>Example</a:t>
            </a:r>
            <a:r>
              <a:rPr lang="en-US" sz="2200" dirty="0"/>
              <a:t>:  Show that </a:t>
            </a:r>
            <a:r>
              <a:rPr lang="en-US" sz="2200" i="1" dirty="0"/>
              <a:t>C</a:t>
            </a:r>
            <a:r>
              <a:rPr lang="en-US" sz="2200" baseline="-25000" dirty="0">
                <a:latin typeface="Cambria" pitchFamily="18" charset="0"/>
              </a:rPr>
              <a:t>6</a:t>
            </a:r>
            <a:r>
              <a:rPr lang="en-US" sz="2200" dirty="0"/>
              <a:t> is bipartite.</a:t>
            </a:r>
          </a:p>
          <a:p>
            <a:pPr indent="0">
              <a:buNone/>
            </a:pPr>
            <a:r>
              <a:rPr lang="en-US" sz="2200" b="1" dirty="0"/>
              <a:t>Solution</a:t>
            </a:r>
            <a:r>
              <a:rPr lang="en-US" sz="2200" dirty="0"/>
              <a:t>: We can partition the vertex set into                       </a:t>
            </a:r>
          </a:p>
          <a:p>
            <a:pPr indent="0">
              <a:buNone/>
            </a:pPr>
            <a:r>
              <a:rPr lang="en-US" sz="2200" i="1" dirty="0"/>
              <a:t>V</a:t>
            </a:r>
            <a:r>
              <a:rPr lang="en-US" sz="2200" baseline="-25000" dirty="0">
                <a:latin typeface="Cambria" pitchFamily="18" charset="0"/>
              </a:rPr>
              <a:t>1</a:t>
            </a:r>
            <a:r>
              <a:rPr lang="en-US" sz="2200" dirty="0"/>
              <a:t> = {</a:t>
            </a:r>
            <a:r>
              <a:rPr lang="en-US" sz="2200" i="1" dirty="0"/>
              <a:t>v</a:t>
            </a:r>
            <a:r>
              <a:rPr lang="en-US" sz="2200" baseline="-25000" dirty="0">
                <a:latin typeface="Cambria" pitchFamily="18" charset="0"/>
              </a:rPr>
              <a:t>1</a:t>
            </a:r>
            <a:r>
              <a:rPr lang="en-US" sz="2200" dirty="0"/>
              <a:t>, </a:t>
            </a:r>
            <a:r>
              <a:rPr lang="en-US" sz="2200" i="1" dirty="0"/>
              <a:t>v</a:t>
            </a:r>
            <a:r>
              <a:rPr lang="en-US" sz="2200" baseline="-25000" dirty="0">
                <a:latin typeface="Cambria" pitchFamily="18" charset="0"/>
              </a:rPr>
              <a:t>3</a:t>
            </a:r>
            <a:r>
              <a:rPr lang="en-US" sz="2200" dirty="0"/>
              <a:t>, </a:t>
            </a:r>
            <a:r>
              <a:rPr lang="en-US" sz="2200" i="1" dirty="0"/>
              <a:t>v</a:t>
            </a:r>
            <a:r>
              <a:rPr lang="en-US" sz="2200" baseline="-25000" dirty="0">
                <a:latin typeface="Cambria" pitchFamily="18" charset="0"/>
              </a:rPr>
              <a:t>5</a:t>
            </a:r>
            <a:r>
              <a:rPr lang="en-US" sz="2200" dirty="0"/>
              <a:t>} and </a:t>
            </a:r>
            <a:r>
              <a:rPr lang="en-US" sz="2200" i="1" dirty="0"/>
              <a:t>V</a:t>
            </a:r>
            <a:r>
              <a:rPr lang="en-US" sz="2200" baseline="-25000" dirty="0">
                <a:latin typeface="Cambria" pitchFamily="18" charset="0"/>
              </a:rPr>
              <a:t>2</a:t>
            </a:r>
            <a:r>
              <a:rPr lang="en-US" sz="2200" dirty="0"/>
              <a:t> = {</a:t>
            </a:r>
            <a:r>
              <a:rPr lang="en-US" sz="2200" i="1" dirty="0"/>
              <a:t>v</a:t>
            </a:r>
            <a:r>
              <a:rPr lang="en-US" sz="2200" baseline="-25000" dirty="0">
                <a:latin typeface="Cambria" pitchFamily="18" charset="0"/>
              </a:rPr>
              <a:t>2</a:t>
            </a:r>
            <a:r>
              <a:rPr lang="en-US" sz="2200" dirty="0"/>
              <a:t>, </a:t>
            </a:r>
            <a:r>
              <a:rPr lang="en-US" sz="2200" i="1" dirty="0"/>
              <a:t>v</a:t>
            </a:r>
            <a:r>
              <a:rPr lang="en-US" sz="2200" baseline="-25000" dirty="0">
                <a:latin typeface="Cambria" pitchFamily="18" charset="0"/>
              </a:rPr>
              <a:t>4</a:t>
            </a:r>
            <a:r>
              <a:rPr lang="en-US" sz="2200" dirty="0"/>
              <a:t>, </a:t>
            </a:r>
            <a:r>
              <a:rPr lang="en-US" sz="2200" i="1" dirty="0"/>
              <a:t>v</a:t>
            </a:r>
            <a:r>
              <a:rPr lang="en-US" sz="2200" baseline="-25000" dirty="0">
                <a:latin typeface="Cambria" pitchFamily="18" charset="0"/>
              </a:rPr>
              <a:t>6</a:t>
            </a:r>
            <a:r>
              <a:rPr lang="en-US" sz="2200" dirty="0"/>
              <a:t>} so that every edge of </a:t>
            </a:r>
            <a:r>
              <a:rPr lang="en-US" sz="2200" i="1" dirty="0"/>
              <a:t>C</a:t>
            </a:r>
            <a:r>
              <a:rPr lang="en-US" sz="2200" baseline="-25000" dirty="0">
                <a:latin typeface="Cambria" pitchFamily="18" charset="0"/>
              </a:rPr>
              <a:t>6</a:t>
            </a:r>
            <a:r>
              <a:rPr lang="en-US" sz="2200" dirty="0"/>
              <a:t> connects a vertex in </a:t>
            </a:r>
            <a:r>
              <a:rPr lang="en-US" sz="2200" i="1" dirty="0"/>
              <a:t>V</a:t>
            </a:r>
            <a:r>
              <a:rPr lang="en-US" sz="2200" baseline="-25000" dirty="0">
                <a:latin typeface="Cambria" pitchFamily="18" charset="0"/>
              </a:rPr>
              <a:t>1</a:t>
            </a:r>
            <a:r>
              <a:rPr lang="en-US" sz="2200" dirty="0"/>
              <a:t> and </a:t>
            </a:r>
            <a:r>
              <a:rPr lang="en-US" sz="2200" i="1" dirty="0"/>
              <a:t>V</a:t>
            </a:r>
            <a:r>
              <a:rPr lang="en-US" sz="2200" baseline="-25000" dirty="0">
                <a:latin typeface="Cambria" pitchFamily="18" charset="0"/>
              </a:rPr>
              <a:t>2</a:t>
            </a:r>
            <a:r>
              <a:rPr lang="en-US" sz="2200" dirty="0"/>
              <a:t> .</a:t>
            </a:r>
          </a:p>
          <a:p>
            <a:pPr indent="0">
              <a:buNone/>
            </a:pPr>
            <a:endParaRPr lang="en-US" sz="2200" dirty="0"/>
          </a:p>
          <a:p>
            <a:pPr indent="0">
              <a:buNone/>
            </a:pPr>
            <a:endParaRPr lang="en-US" dirty="0"/>
          </a:p>
          <a:p>
            <a:pPr indent="0">
              <a:buNone/>
            </a:pPr>
            <a:endParaRPr lang="en-US" b="1" dirty="0"/>
          </a:p>
          <a:p>
            <a:pPr indent="0">
              <a:buNone/>
            </a:pPr>
            <a:endParaRPr lang="en-US" sz="2000" b="1" dirty="0"/>
          </a:p>
          <a:p>
            <a:pPr indent="0">
              <a:buNone/>
            </a:pPr>
            <a:endParaRPr lang="en-US" sz="2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895600"/>
            <a:ext cx="8305800" cy="1828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5105400"/>
            <a:ext cx="6019800" cy="1600200"/>
          </a:xfrm>
          <a:prstGeom prst="rect">
            <a:avLst/>
          </a:prstGeom>
        </p:spPr>
      </p:pic>
    </p:spTree>
    <p:extLst>
      <p:ext uri="{BB962C8B-B14F-4D97-AF65-F5344CB8AC3E}">
        <p14:creationId xmlns:p14="http://schemas.microsoft.com/office/powerpoint/2010/main" val="5632078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9951"/>
          </a:xfrm>
        </p:spPr>
        <p:txBody>
          <a:bodyPr>
            <a:normAutofit fontScale="90000"/>
          </a:bodyPr>
          <a:lstStyle/>
          <a:p>
            <a:r>
              <a:rPr lang="en-US" dirty="0"/>
              <a:t>Bipartite Graphs (</a:t>
            </a:r>
            <a:r>
              <a:rPr lang="en-US" i="1" dirty="0"/>
              <a:t>continued</a:t>
            </a:r>
            <a:r>
              <a:rPr lang="en-US" dirty="0"/>
              <a:t>)</a:t>
            </a:r>
          </a:p>
        </p:txBody>
      </p:sp>
      <p:sp>
        <p:nvSpPr>
          <p:cNvPr id="3" name="Content Placeholder 2"/>
          <p:cNvSpPr>
            <a:spLocks noGrp="1"/>
          </p:cNvSpPr>
          <p:nvPr>
            <p:ph idx="1"/>
          </p:nvPr>
        </p:nvSpPr>
        <p:spPr>
          <a:xfrm>
            <a:off x="0" y="1219200"/>
            <a:ext cx="9067800" cy="5605818"/>
          </a:xfrm>
        </p:spPr>
        <p:txBody>
          <a:bodyPr>
            <a:normAutofit/>
          </a:bodyPr>
          <a:lstStyle/>
          <a:p>
            <a:pPr indent="0">
              <a:buNone/>
            </a:pPr>
            <a:r>
              <a:rPr lang="en-US" sz="2800" b="1" dirty="0"/>
              <a:t>Example</a:t>
            </a:r>
            <a:r>
              <a:rPr lang="en-US" sz="2800" dirty="0"/>
              <a:t>:  Show that </a:t>
            </a:r>
            <a:r>
              <a:rPr lang="en-US" sz="2800" i="1" dirty="0"/>
              <a:t>C</a:t>
            </a:r>
            <a:r>
              <a:rPr lang="en-US" sz="2800" baseline="-25000" dirty="0">
                <a:latin typeface="Cambria" pitchFamily="18" charset="0"/>
              </a:rPr>
              <a:t>3</a:t>
            </a:r>
            <a:r>
              <a:rPr lang="en-US" sz="2800" dirty="0"/>
              <a:t> is not bipartite.</a:t>
            </a:r>
          </a:p>
          <a:p>
            <a:pPr indent="0">
              <a:buNone/>
            </a:pPr>
            <a:r>
              <a:rPr lang="en-US" sz="2800" b="1" dirty="0"/>
              <a:t>Solution</a:t>
            </a:r>
            <a:r>
              <a:rPr lang="en-US" sz="2800" dirty="0"/>
              <a:t>:  If we divide the vertex set of </a:t>
            </a:r>
            <a:r>
              <a:rPr lang="en-US" sz="2800" i="1" dirty="0"/>
              <a:t>C</a:t>
            </a:r>
            <a:r>
              <a:rPr lang="en-US" sz="2800" baseline="-25000" dirty="0">
                <a:latin typeface="Cambria Math" pitchFamily="18" charset="0"/>
                <a:ea typeface="Cambria Math" pitchFamily="18" charset="0"/>
              </a:rPr>
              <a:t>3</a:t>
            </a:r>
            <a:r>
              <a:rPr lang="en-US" sz="2800" dirty="0"/>
              <a:t> into two nonempty sets, one of the two must contain two vertices. But in </a:t>
            </a:r>
            <a:r>
              <a:rPr lang="en-US" sz="2800" i="1" dirty="0"/>
              <a:t>C</a:t>
            </a:r>
            <a:r>
              <a:rPr lang="en-US" sz="2800" baseline="-25000" dirty="0">
                <a:latin typeface="Cambria Math" pitchFamily="18" charset="0"/>
                <a:ea typeface="Cambria Math" pitchFamily="18" charset="0"/>
              </a:rPr>
              <a:t>3</a:t>
            </a:r>
            <a:r>
              <a:rPr lang="en-US" sz="2800" dirty="0"/>
              <a:t>  every vertex is connected to every other vertex. Therefore, the two vertices in the same partition are connected. Hence, </a:t>
            </a:r>
            <a:r>
              <a:rPr lang="en-US" sz="2800" i="1" dirty="0"/>
              <a:t>C</a:t>
            </a:r>
            <a:r>
              <a:rPr lang="en-US" sz="2800" baseline="-25000" dirty="0">
                <a:latin typeface="Cambria Math" pitchFamily="18" charset="0"/>
                <a:ea typeface="Cambria Math" pitchFamily="18" charset="0"/>
              </a:rPr>
              <a:t>3</a:t>
            </a:r>
            <a:r>
              <a:rPr lang="en-US" sz="2800" dirty="0"/>
              <a:t> is not bipartite.</a:t>
            </a:r>
          </a:p>
          <a:p>
            <a:pPr indent="0">
              <a:buNone/>
            </a:pPr>
            <a:endParaRPr lang="en-US" sz="2000" dirty="0"/>
          </a:p>
          <a:p>
            <a:pPr indent="0">
              <a:buNone/>
            </a:pPr>
            <a:endParaRPr lang="en-US" sz="2000" dirty="0"/>
          </a:p>
          <a:p>
            <a:pPr indent="0">
              <a:buNone/>
            </a:pPr>
            <a:endParaRPr lang="en-US" sz="2000" dirty="0"/>
          </a:p>
        </p:txBody>
      </p:sp>
      <p:pic>
        <p:nvPicPr>
          <p:cNvPr id="6" name="Picture 5"/>
          <p:cNvPicPr>
            <a:picLocks noChangeAspect="1"/>
          </p:cNvPicPr>
          <p:nvPr/>
        </p:nvPicPr>
        <p:blipFill>
          <a:blip r:embed="rId2"/>
          <a:stretch>
            <a:fillRect/>
          </a:stretch>
        </p:blipFill>
        <p:spPr>
          <a:xfrm>
            <a:off x="1985053" y="4023360"/>
            <a:ext cx="4716694" cy="2626341"/>
          </a:xfrm>
          <a:prstGeom prst="rect">
            <a:avLst/>
          </a:prstGeom>
        </p:spPr>
      </p:pic>
      <p:sp>
        <p:nvSpPr>
          <p:cNvPr id="7" name="Oval 6"/>
          <p:cNvSpPr/>
          <p:nvPr/>
        </p:nvSpPr>
        <p:spPr>
          <a:xfrm>
            <a:off x="3733800" y="4114800"/>
            <a:ext cx="609600" cy="609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Oval 7"/>
          <p:cNvSpPr/>
          <p:nvPr/>
        </p:nvSpPr>
        <p:spPr>
          <a:xfrm>
            <a:off x="5638800" y="5410201"/>
            <a:ext cx="5334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Oval 8"/>
          <p:cNvSpPr/>
          <p:nvPr/>
        </p:nvSpPr>
        <p:spPr>
          <a:xfrm>
            <a:off x="1905001" y="5410200"/>
            <a:ext cx="5334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342757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381000"/>
          </a:xfrm>
        </p:spPr>
        <p:txBody>
          <a:bodyPr>
            <a:normAutofit fontScale="90000"/>
          </a:bodyPr>
          <a:lstStyle/>
          <a:p>
            <a:r>
              <a:rPr lang="en-US" dirty="0"/>
              <a:t/>
            </a:r>
            <a:br>
              <a:rPr lang="en-US" dirty="0"/>
            </a:br>
            <a:r>
              <a:rPr lang="en-US" dirty="0"/>
              <a:t/>
            </a:r>
            <a:br>
              <a:rPr lang="en-US" dirty="0"/>
            </a:br>
            <a:r>
              <a:rPr lang="en-US" dirty="0"/>
              <a:t>Bipartite Graphs and Matchings</a:t>
            </a:r>
          </a:p>
        </p:txBody>
      </p:sp>
      <p:sp>
        <p:nvSpPr>
          <p:cNvPr id="3" name="Content Placeholder 2"/>
          <p:cNvSpPr>
            <a:spLocks noGrp="1"/>
          </p:cNvSpPr>
          <p:nvPr>
            <p:ph idx="1"/>
          </p:nvPr>
        </p:nvSpPr>
        <p:spPr>
          <a:xfrm>
            <a:off x="409433" y="990600"/>
            <a:ext cx="8229600" cy="4693920"/>
          </a:xfrm>
        </p:spPr>
        <p:txBody>
          <a:bodyPr>
            <a:normAutofit/>
          </a:bodyPr>
          <a:lstStyle/>
          <a:p>
            <a:r>
              <a:rPr lang="en-US" sz="2400" dirty="0"/>
              <a:t>Bipartite graphs are used to model applications that involve matching the elements of one set to elements in another, for example:</a:t>
            </a:r>
          </a:p>
          <a:p>
            <a:r>
              <a:rPr lang="en-US" sz="2400" i="1" dirty="0"/>
              <a:t>Job assignments </a:t>
            </a:r>
            <a:r>
              <a:rPr lang="en-US" sz="2400" dirty="0"/>
              <a:t>- vertices represent the jobs and the employees, edges link employees with those jobs they have been trained to do. A common goal is to match jobs to employees so that the most jobs are done.</a:t>
            </a:r>
          </a:p>
          <a:p>
            <a:endParaRPr lang="en-US" dirty="0"/>
          </a:p>
          <a:p>
            <a:pPr marL="0" indent="0">
              <a:buNone/>
            </a:pPr>
            <a:endParaRPr lang="en-US" dirty="0"/>
          </a:p>
          <a:p>
            <a:endParaRPr lang="en-US" dirty="0"/>
          </a:p>
          <a:p>
            <a:endParaRPr lang="en-US" i="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810000"/>
            <a:ext cx="8534400" cy="2743200"/>
          </a:xfrm>
          <a:prstGeom prst="rect">
            <a:avLst/>
          </a:prstGeom>
        </p:spPr>
      </p:pic>
    </p:spTree>
    <p:extLst>
      <p:ext uri="{BB962C8B-B14F-4D97-AF65-F5344CB8AC3E}">
        <p14:creationId xmlns:p14="http://schemas.microsoft.com/office/powerpoint/2010/main" val="260301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normAutofit fontScale="90000"/>
          </a:bodyPr>
          <a:lstStyle/>
          <a:p>
            <a:r>
              <a:rPr lang="en-US" dirty="0"/>
              <a:t>Representing the  Composition of a Relation</a:t>
            </a:r>
          </a:p>
        </p:txBody>
      </p:sp>
      <p:sp>
        <p:nvSpPr>
          <p:cNvPr id="4" name="Oval 3"/>
          <p:cNvSpPr/>
          <p:nvPr/>
        </p:nvSpPr>
        <p:spPr>
          <a:xfrm>
            <a:off x="2209800" y="2209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09800" y="3124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209800" y="4191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371600" y="2133600"/>
            <a:ext cx="381000" cy="523220"/>
          </a:xfrm>
          <a:prstGeom prst="rect">
            <a:avLst/>
          </a:prstGeom>
          <a:noFill/>
        </p:spPr>
        <p:txBody>
          <a:bodyPr wrap="square" rtlCol="0">
            <a:spAutoFit/>
          </a:bodyPr>
          <a:lstStyle/>
          <a:p>
            <a:r>
              <a:rPr lang="en-US" sz="2800" i="1" dirty="0"/>
              <a:t>a</a:t>
            </a:r>
          </a:p>
        </p:txBody>
      </p:sp>
      <p:sp>
        <p:nvSpPr>
          <p:cNvPr id="10" name="Oval 9"/>
          <p:cNvSpPr/>
          <p:nvPr/>
        </p:nvSpPr>
        <p:spPr>
          <a:xfrm>
            <a:off x="4495800" y="2057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572000" y="2895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572000" y="3886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482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05600" y="1676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705600" y="2514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705600" y="3352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7056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447800" y="3048000"/>
            <a:ext cx="381000" cy="523220"/>
          </a:xfrm>
          <a:prstGeom prst="rect">
            <a:avLst/>
          </a:prstGeom>
          <a:noFill/>
        </p:spPr>
        <p:txBody>
          <a:bodyPr wrap="square" rtlCol="0">
            <a:spAutoFit/>
          </a:bodyPr>
          <a:lstStyle/>
          <a:p>
            <a:r>
              <a:rPr lang="en-US" sz="2800" i="1" dirty="0"/>
              <a:t>b</a:t>
            </a:r>
          </a:p>
        </p:txBody>
      </p:sp>
      <p:sp>
        <p:nvSpPr>
          <p:cNvPr id="19" name="TextBox 18"/>
          <p:cNvSpPr txBox="1"/>
          <p:nvPr/>
        </p:nvSpPr>
        <p:spPr>
          <a:xfrm>
            <a:off x="1524000" y="4114800"/>
            <a:ext cx="381000" cy="523220"/>
          </a:xfrm>
          <a:prstGeom prst="rect">
            <a:avLst/>
          </a:prstGeom>
          <a:noFill/>
        </p:spPr>
        <p:txBody>
          <a:bodyPr wrap="square" rtlCol="0">
            <a:spAutoFit/>
          </a:bodyPr>
          <a:lstStyle/>
          <a:p>
            <a:r>
              <a:rPr lang="en-US" sz="2800" i="1" dirty="0"/>
              <a:t>c</a:t>
            </a:r>
          </a:p>
        </p:txBody>
      </p:sp>
      <p:sp>
        <p:nvSpPr>
          <p:cNvPr id="20" name="TextBox 19"/>
          <p:cNvSpPr txBox="1"/>
          <p:nvPr/>
        </p:nvSpPr>
        <p:spPr>
          <a:xfrm>
            <a:off x="7467600" y="1676400"/>
            <a:ext cx="381000" cy="523220"/>
          </a:xfrm>
          <a:prstGeom prst="rect">
            <a:avLst/>
          </a:prstGeom>
          <a:noFill/>
        </p:spPr>
        <p:txBody>
          <a:bodyPr wrap="square" rtlCol="0">
            <a:spAutoFit/>
          </a:bodyPr>
          <a:lstStyle/>
          <a:p>
            <a:r>
              <a:rPr lang="en-US" sz="2800" i="1" dirty="0"/>
              <a:t>w</a:t>
            </a:r>
          </a:p>
        </p:txBody>
      </p:sp>
      <p:sp>
        <p:nvSpPr>
          <p:cNvPr id="21" name="TextBox 20"/>
          <p:cNvSpPr txBox="1"/>
          <p:nvPr/>
        </p:nvSpPr>
        <p:spPr>
          <a:xfrm>
            <a:off x="7543800" y="2514600"/>
            <a:ext cx="381000" cy="523220"/>
          </a:xfrm>
          <a:prstGeom prst="rect">
            <a:avLst/>
          </a:prstGeom>
          <a:noFill/>
        </p:spPr>
        <p:txBody>
          <a:bodyPr wrap="square" rtlCol="0">
            <a:spAutoFit/>
          </a:bodyPr>
          <a:lstStyle/>
          <a:p>
            <a:r>
              <a:rPr lang="en-US" sz="2800" i="1" dirty="0"/>
              <a:t>x</a:t>
            </a:r>
          </a:p>
        </p:txBody>
      </p:sp>
      <p:sp>
        <p:nvSpPr>
          <p:cNvPr id="22" name="TextBox 21"/>
          <p:cNvSpPr txBox="1"/>
          <p:nvPr/>
        </p:nvSpPr>
        <p:spPr>
          <a:xfrm>
            <a:off x="7543800" y="3276600"/>
            <a:ext cx="381000" cy="523220"/>
          </a:xfrm>
          <a:prstGeom prst="rect">
            <a:avLst/>
          </a:prstGeom>
          <a:noFill/>
        </p:spPr>
        <p:txBody>
          <a:bodyPr wrap="square" rtlCol="0">
            <a:spAutoFit/>
          </a:bodyPr>
          <a:lstStyle/>
          <a:p>
            <a:r>
              <a:rPr lang="en-US" sz="2800" i="1" dirty="0"/>
              <a:t>y</a:t>
            </a:r>
          </a:p>
        </p:txBody>
      </p:sp>
      <p:sp>
        <p:nvSpPr>
          <p:cNvPr id="23" name="TextBox 22"/>
          <p:cNvSpPr txBox="1"/>
          <p:nvPr/>
        </p:nvSpPr>
        <p:spPr>
          <a:xfrm>
            <a:off x="7543800" y="4648200"/>
            <a:ext cx="381000" cy="523220"/>
          </a:xfrm>
          <a:prstGeom prst="rect">
            <a:avLst/>
          </a:prstGeom>
          <a:noFill/>
        </p:spPr>
        <p:txBody>
          <a:bodyPr wrap="square" rtlCol="0">
            <a:spAutoFit/>
          </a:bodyPr>
          <a:lstStyle/>
          <a:p>
            <a:r>
              <a:rPr lang="en-US" sz="2800" i="1" dirty="0"/>
              <a:t>z</a:t>
            </a:r>
          </a:p>
        </p:txBody>
      </p:sp>
      <p:sp>
        <p:nvSpPr>
          <p:cNvPr id="24" name="TextBox 23"/>
          <p:cNvSpPr txBox="1"/>
          <p:nvPr/>
        </p:nvSpPr>
        <p:spPr>
          <a:xfrm>
            <a:off x="3048000" y="1600200"/>
            <a:ext cx="762000" cy="523220"/>
          </a:xfrm>
          <a:prstGeom prst="rect">
            <a:avLst/>
          </a:prstGeom>
          <a:noFill/>
          <a:ln>
            <a:solidFill>
              <a:srgbClr val="FF0000"/>
            </a:solidFill>
          </a:ln>
        </p:spPr>
        <p:txBody>
          <a:bodyPr wrap="square" rtlCol="0">
            <a:spAutoFit/>
          </a:bodyPr>
          <a:lstStyle/>
          <a:p>
            <a:r>
              <a:rPr lang="en-US" sz="2800" i="1" dirty="0"/>
              <a:t>R</a:t>
            </a:r>
            <a:r>
              <a:rPr lang="en-US" sz="2800" baseline="-25000" dirty="0">
                <a:latin typeface="Cambria Math" pitchFamily="18" charset="0"/>
                <a:ea typeface="Cambria Math" pitchFamily="18" charset="0"/>
              </a:rPr>
              <a:t>1</a:t>
            </a:r>
          </a:p>
        </p:txBody>
      </p:sp>
      <p:sp>
        <p:nvSpPr>
          <p:cNvPr id="25" name="TextBox 24"/>
          <p:cNvSpPr txBox="1"/>
          <p:nvPr/>
        </p:nvSpPr>
        <p:spPr>
          <a:xfrm>
            <a:off x="5486400" y="1600200"/>
            <a:ext cx="762000" cy="523220"/>
          </a:xfrm>
          <a:prstGeom prst="rect">
            <a:avLst/>
          </a:prstGeom>
          <a:noFill/>
          <a:ln>
            <a:solidFill>
              <a:srgbClr val="FFC000"/>
            </a:solidFill>
          </a:ln>
        </p:spPr>
        <p:txBody>
          <a:bodyPr wrap="square" rtlCol="0">
            <a:spAutoFit/>
          </a:bodyPr>
          <a:lstStyle/>
          <a:p>
            <a:r>
              <a:rPr lang="en-US" sz="2800" i="1" dirty="0"/>
              <a:t>R</a:t>
            </a:r>
            <a:r>
              <a:rPr lang="en-US" sz="2800" baseline="-25000" dirty="0">
                <a:latin typeface="Cambria Math" pitchFamily="18" charset="0"/>
                <a:ea typeface="Cambria Math" pitchFamily="18" charset="0"/>
              </a:rPr>
              <a:t>2</a:t>
            </a:r>
          </a:p>
        </p:txBody>
      </p:sp>
      <p:cxnSp>
        <p:nvCxnSpPr>
          <p:cNvPr id="27" name="Straight Arrow Connector 26"/>
          <p:cNvCxnSpPr/>
          <p:nvPr/>
        </p:nvCxnSpPr>
        <p:spPr>
          <a:xfrm flipV="1">
            <a:off x="2743200" y="2438400"/>
            <a:ext cx="1676400" cy="914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6200000" flipH="1">
            <a:off x="2628900" y="2705100"/>
            <a:ext cx="2057400" cy="1981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105400" y="2057400"/>
            <a:ext cx="1371600" cy="990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029200" y="2286000"/>
            <a:ext cx="1600200" cy="45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4724400" y="2819400"/>
            <a:ext cx="2209800" cy="1600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981200" y="5638800"/>
            <a:ext cx="4724400" cy="584775"/>
          </a:xfrm>
          <a:prstGeom prst="rect">
            <a:avLst/>
          </a:prstGeom>
          <a:noFill/>
        </p:spPr>
        <p:txBody>
          <a:bodyPr wrap="square" rtlCol="0">
            <a:spAutoFit/>
          </a:bodyPr>
          <a:lstStyle/>
          <a:p>
            <a:r>
              <a:rPr lang="en-US" b="1" dirty="0"/>
              <a:t> </a:t>
            </a:r>
            <a:r>
              <a:rPr lang="en-US" sz="3200" i="1" dirty="0"/>
              <a:t>R</a:t>
            </a:r>
            <a:r>
              <a:rPr lang="en-US" sz="3200" baseline="-25000" dirty="0">
                <a:latin typeface="Cambria Math" pitchFamily="18" charset="0"/>
                <a:ea typeface="Cambria Math" pitchFamily="18" charset="0"/>
              </a:rPr>
              <a:t>1</a:t>
            </a:r>
            <a:r>
              <a:rPr lang="en-US" sz="3200" b="1" dirty="0">
                <a:latin typeface="Cambria Math"/>
                <a:ea typeface="Cambria Math"/>
              </a:rPr>
              <a:t>∘</a:t>
            </a:r>
            <a:r>
              <a:rPr lang="en-US" sz="3200" dirty="0"/>
              <a:t> </a:t>
            </a:r>
            <a:r>
              <a:rPr lang="en-US" sz="3200" i="1" dirty="0"/>
              <a:t>R</a:t>
            </a:r>
            <a:r>
              <a:rPr lang="en-US" sz="3200" baseline="-25000" dirty="0">
                <a:latin typeface="Cambria Math" pitchFamily="18" charset="0"/>
                <a:ea typeface="Cambria Math" pitchFamily="18" charset="0"/>
              </a:rPr>
              <a:t>2</a:t>
            </a:r>
            <a:r>
              <a:rPr lang="en-US" sz="3200" b="1" baseline="-25000" dirty="0"/>
              <a:t>  </a:t>
            </a:r>
            <a:r>
              <a:rPr lang="en-US" sz="3200" b="1" dirty="0"/>
              <a:t>= </a:t>
            </a:r>
            <a:r>
              <a:rPr lang="en-US" sz="3200" dirty="0"/>
              <a:t>{(</a:t>
            </a:r>
            <a:r>
              <a:rPr lang="en-US" sz="3200" i="1" dirty="0" err="1"/>
              <a:t>b</a:t>
            </a:r>
            <a:r>
              <a:rPr lang="en-US" sz="3200" dirty="0" err="1"/>
              <a:t>,</a:t>
            </a:r>
            <a:r>
              <a:rPr lang="en-US" sz="3200" i="1" dirty="0" err="1"/>
              <a:t>D</a:t>
            </a:r>
            <a:r>
              <a:rPr lang="en-US" sz="3200" dirty="0"/>
              <a:t>),(</a:t>
            </a:r>
            <a:r>
              <a:rPr lang="en-US" sz="3200" i="1" dirty="0" err="1"/>
              <a:t>b</a:t>
            </a:r>
            <a:r>
              <a:rPr lang="en-US" sz="3200" dirty="0" err="1"/>
              <a:t>,</a:t>
            </a:r>
            <a:r>
              <a:rPr lang="en-US" sz="3200" i="1" dirty="0" err="1"/>
              <a:t>B</a:t>
            </a:r>
            <a:r>
              <a:rPr lang="en-US" sz="3200" dirty="0"/>
              <a:t>)}</a:t>
            </a:r>
          </a:p>
        </p:txBody>
      </p:sp>
      <p:sp>
        <p:nvSpPr>
          <p:cNvPr id="34" name="Right Brace 33"/>
          <p:cNvSpPr/>
          <p:nvPr/>
        </p:nvSpPr>
        <p:spPr>
          <a:xfrm>
            <a:off x="5105400" y="1676400"/>
            <a:ext cx="609600" cy="37338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e 35"/>
          <p:cNvSpPr/>
          <p:nvPr/>
        </p:nvSpPr>
        <p:spPr>
          <a:xfrm>
            <a:off x="914400" y="1600200"/>
            <a:ext cx="533400" cy="3810000"/>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ight Brace 36"/>
          <p:cNvSpPr/>
          <p:nvPr/>
        </p:nvSpPr>
        <p:spPr>
          <a:xfrm>
            <a:off x="8229600" y="1752600"/>
            <a:ext cx="609600" cy="3657600"/>
          </a:xfrm>
          <a:prstGeom prst="righ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Left Brace 38"/>
          <p:cNvSpPr/>
          <p:nvPr/>
        </p:nvSpPr>
        <p:spPr>
          <a:xfrm>
            <a:off x="3733800" y="1676400"/>
            <a:ext cx="609600" cy="3733800"/>
          </a:xfrm>
          <a:prstGeom prst="lef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TextBox 39"/>
          <p:cNvSpPr txBox="1"/>
          <p:nvPr/>
        </p:nvSpPr>
        <p:spPr>
          <a:xfrm>
            <a:off x="4114800" y="2819400"/>
            <a:ext cx="381000" cy="523220"/>
          </a:xfrm>
          <a:prstGeom prst="rect">
            <a:avLst/>
          </a:prstGeom>
          <a:noFill/>
        </p:spPr>
        <p:txBody>
          <a:bodyPr wrap="square" rtlCol="0">
            <a:spAutoFit/>
          </a:bodyPr>
          <a:lstStyle/>
          <a:p>
            <a:r>
              <a:rPr lang="en-US" sz="2800" i="1" dirty="0"/>
              <a:t>n</a:t>
            </a:r>
          </a:p>
        </p:txBody>
      </p:sp>
      <p:sp>
        <p:nvSpPr>
          <p:cNvPr id="41" name="TextBox 40"/>
          <p:cNvSpPr txBox="1"/>
          <p:nvPr/>
        </p:nvSpPr>
        <p:spPr>
          <a:xfrm>
            <a:off x="4114800" y="1752600"/>
            <a:ext cx="381000" cy="523220"/>
          </a:xfrm>
          <a:prstGeom prst="rect">
            <a:avLst/>
          </a:prstGeom>
          <a:noFill/>
        </p:spPr>
        <p:txBody>
          <a:bodyPr wrap="square" rtlCol="0">
            <a:spAutoFit/>
          </a:bodyPr>
          <a:lstStyle/>
          <a:p>
            <a:r>
              <a:rPr lang="en-US" sz="2800" i="1" dirty="0"/>
              <a:t>m</a:t>
            </a:r>
          </a:p>
        </p:txBody>
      </p:sp>
      <p:sp>
        <p:nvSpPr>
          <p:cNvPr id="42" name="TextBox 41"/>
          <p:cNvSpPr txBox="1"/>
          <p:nvPr/>
        </p:nvSpPr>
        <p:spPr>
          <a:xfrm>
            <a:off x="4114800" y="3581400"/>
            <a:ext cx="381000" cy="523220"/>
          </a:xfrm>
          <a:prstGeom prst="rect">
            <a:avLst/>
          </a:prstGeom>
          <a:noFill/>
        </p:spPr>
        <p:txBody>
          <a:bodyPr wrap="square" rtlCol="0">
            <a:spAutoFit/>
          </a:bodyPr>
          <a:lstStyle/>
          <a:p>
            <a:r>
              <a:rPr lang="en-US" sz="2800" i="1" dirty="0"/>
              <a:t>o</a:t>
            </a:r>
          </a:p>
        </p:txBody>
      </p:sp>
      <p:sp>
        <p:nvSpPr>
          <p:cNvPr id="43" name="TextBox 42"/>
          <p:cNvSpPr txBox="1"/>
          <p:nvPr/>
        </p:nvSpPr>
        <p:spPr>
          <a:xfrm>
            <a:off x="4191000" y="4648200"/>
            <a:ext cx="381000" cy="523220"/>
          </a:xfrm>
          <a:prstGeom prst="rect">
            <a:avLst/>
          </a:prstGeom>
          <a:noFill/>
        </p:spPr>
        <p:txBody>
          <a:bodyPr wrap="square" rtlCol="0">
            <a:spAutoFit/>
          </a:bodyPr>
          <a:lstStyle/>
          <a:p>
            <a:r>
              <a:rPr lang="en-US" sz="2800" i="1" dirty="0"/>
              <a:t>p</a:t>
            </a:r>
          </a:p>
        </p:txBody>
      </p:sp>
    </p:spTree>
    <p:extLst>
      <p:ext uri="{BB962C8B-B14F-4D97-AF65-F5344CB8AC3E}">
        <p14:creationId xmlns:p14="http://schemas.microsoft.com/office/powerpoint/2010/main" val="270080973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Complete Bipartite Graphs</a:t>
            </a:r>
          </a:p>
        </p:txBody>
      </p:sp>
      <p:sp>
        <p:nvSpPr>
          <p:cNvPr id="3" name="Content Placeholder 2"/>
          <p:cNvSpPr>
            <a:spLocks noGrp="1"/>
          </p:cNvSpPr>
          <p:nvPr>
            <p:ph idx="1"/>
          </p:nvPr>
        </p:nvSpPr>
        <p:spPr>
          <a:xfrm>
            <a:off x="152400" y="914400"/>
            <a:ext cx="8686800" cy="5410200"/>
          </a:xfrm>
        </p:spPr>
        <p:txBody>
          <a:bodyPr>
            <a:normAutofit/>
          </a:bodyPr>
          <a:lstStyle/>
          <a:p>
            <a:pPr indent="0">
              <a:buNone/>
            </a:pPr>
            <a:r>
              <a:rPr lang="en-US" sz="2400" b="1" dirty="0"/>
              <a:t>Definition:</a:t>
            </a:r>
            <a:r>
              <a:rPr lang="en-US" sz="2400" dirty="0"/>
              <a:t>  A </a:t>
            </a:r>
            <a:r>
              <a:rPr lang="en-US" sz="2400" i="1" dirty="0"/>
              <a:t>complete bipartite graph </a:t>
            </a:r>
            <a:r>
              <a:rPr lang="en-US" sz="2400" i="1" dirty="0" err="1"/>
              <a:t>K</a:t>
            </a:r>
            <a:r>
              <a:rPr lang="en-US" sz="2400" i="1" baseline="-25000" dirty="0" err="1"/>
              <a:t>m,n</a:t>
            </a:r>
            <a:r>
              <a:rPr lang="en-US" sz="2400" dirty="0"/>
              <a:t> is a graph that has its vertex set partitioned into two subsets </a:t>
            </a:r>
            <a:r>
              <a:rPr lang="en-US" sz="2400" i="1" dirty="0"/>
              <a:t>V</a:t>
            </a:r>
            <a:r>
              <a:rPr lang="en-US" sz="2400" baseline="-25000" dirty="0">
                <a:latin typeface="Cambria Math" pitchFamily="18" charset="0"/>
                <a:ea typeface="Cambria Math" pitchFamily="18" charset="0"/>
              </a:rPr>
              <a:t>1</a:t>
            </a:r>
            <a:r>
              <a:rPr lang="en-US" sz="2400" dirty="0"/>
              <a:t> of size </a:t>
            </a:r>
            <a:r>
              <a:rPr lang="en-US" sz="2400" i="1" dirty="0"/>
              <a:t>m</a:t>
            </a:r>
            <a:r>
              <a:rPr lang="en-US" sz="2400" dirty="0"/>
              <a:t> and </a:t>
            </a:r>
            <a:r>
              <a:rPr lang="en-US" sz="2400" i="1" dirty="0"/>
              <a:t>V</a:t>
            </a:r>
            <a:r>
              <a:rPr lang="en-US" sz="2400" baseline="-25000" dirty="0">
                <a:latin typeface="Cambria Math" pitchFamily="18" charset="0"/>
                <a:ea typeface="Cambria Math" pitchFamily="18" charset="0"/>
              </a:rPr>
              <a:t>2</a:t>
            </a:r>
            <a:r>
              <a:rPr lang="en-US" sz="2400" dirty="0"/>
              <a:t> of size </a:t>
            </a:r>
            <a:r>
              <a:rPr lang="en-US" sz="2400" i="1" dirty="0"/>
              <a:t>n</a:t>
            </a:r>
            <a:r>
              <a:rPr lang="en-US" sz="2400" dirty="0"/>
              <a:t> such that there is an edge from every vertex in </a:t>
            </a:r>
            <a:r>
              <a:rPr lang="en-US" sz="2400" i="1" dirty="0"/>
              <a:t>V</a:t>
            </a:r>
            <a:r>
              <a:rPr lang="en-US" sz="2400" baseline="-25000" dirty="0">
                <a:latin typeface="Cambria Math" pitchFamily="18" charset="0"/>
                <a:ea typeface="Cambria Math" pitchFamily="18" charset="0"/>
              </a:rPr>
              <a:t>1</a:t>
            </a:r>
            <a:r>
              <a:rPr lang="en-US" sz="2400" dirty="0"/>
              <a:t> to every vertex in </a:t>
            </a:r>
            <a:r>
              <a:rPr lang="en-US" sz="2400" i="1" dirty="0"/>
              <a:t>V</a:t>
            </a:r>
            <a:r>
              <a:rPr lang="en-US" sz="2400" baseline="-25000" dirty="0">
                <a:latin typeface="Cambria Math" pitchFamily="18" charset="0"/>
                <a:ea typeface="Cambria Math" pitchFamily="18" charset="0"/>
              </a:rPr>
              <a:t>2</a:t>
            </a:r>
            <a:r>
              <a:rPr lang="en-US" sz="2400" i="1" dirty="0"/>
              <a:t>.</a:t>
            </a:r>
          </a:p>
          <a:p>
            <a:pPr indent="0">
              <a:buNone/>
            </a:pPr>
            <a:r>
              <a:rPr lang="en-US" sz="2400" b="1" dirty="0"/>
              <a:t>Example</a:t>
            </a:r>
            <a:r>
              <a:rPr lang="en-US" sz="2400" dirty="0"/>
              <a:t>: We display four complete bipartite graphs here.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799" y="3276600"/>
            <a:ext cx="8534401" cy="3352800"/>
          </a:xfrm>
          <a:prstGeom prst="rect">
            <a:avLst/>
          </a:prstGeom>
        </p:spPr>
      </p:pic>
    </p:spTree>
    <p:extLst>
      <p:ext uri="{BB962C8B-B14F-4D97-AF65-F5344CB8AC3E}">
        <p14:creationId xmlns:p14="http://schemas.microsoft.com/office/powerpoint/2010/main" val="227294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New Graphs from Old </a:t>
            </a:r>
          </a:p>
        </p:txBody>
      </p:sp>
      <p:sp>
        <p:nvSpPr>
          <p:cNvPr id="3" name="Content Placeholder 2"/>
          <p:cNvSpPr>
            <a:spLocks noGrp="1"/>
          </p:cNvSpPr>
          <p:nvPr>
            <p:ph idx="1"/>
          </p:nvPr>
        </p:nvSpPr>
        <p:spPr>
          <a:xfrm>
            <a:off x="152400" y="1013130"/>
            <a:ext cx="8762999" cy="5844869"/>
          </a:xfrm>
        </p:spPr>
        <p:txBody>
          <a:bodyPr>
            <a:normAutofit fontScale="92500" lnSpcReduction="20000"/>
          </a:bodyPr>
          <a:lstStyle/>
          <a:p>
            <a:pPr indent="0">
              <a:buNone/>
            </a:pPr>
            <a:r>
              <a:rPr lang="en-US" sz="2400" b="1" dirty="0"/>
              <a:t>Definition: </a:t>
            </a:r>
            <a:r>
              <a:rPr lang="en-US" sz="2400" dirty="0"/>
              <a:t>A </a:t>
            </a:r>
            <a:r>
              <a:rPr lang="en-US" sz="2400" i="1" dirty="0" err="1"/>
              <a:t>subgraph</a:t>
            </a:r>
            <a:r>
              <a:rPr lang="en-US" sz="2400" i="1" dirty="0"/>
              <a:t> of a graph  G</a:t>
            </a:r>
            <a:r>
              <a:rPr lang="en-US" sz="2400" dirty="0"/>
              <a:t> = (</a:t>
            </a:r>
            <a:r>
              <a:rPr lang="en-US" sz="2400" i="1" dirty="0"/>
              <a:t>V</a:t>
            </a:r>
            <a:r>
              <a:rPr lang="en-US" sz="2400" dirty="0"/>
              <a:t>,</a:t>
            </a:r>
            <a:r>
              <a:rPr lang="en-US" sz="2400" i="1" dirty="0"/>
              <a:t>E</a:t>
            </a:r>
            <a:r>
              <a:rPr lang="en-US" sz="2400" dirty="0"/>
              <a:t>)  is a graph (</a:t>
            </a:r>
            <a:r>
              <a:rPr lang="en-US" sz="2400" i="1" dirty="0"/>
              <a:t>W</a:t>
            </a:r>
            <a:r>
              <a:rPr lang="en-US" sz="2400" dirty="0"/>
              <a:t>,</a:t>
            </a:r>
            <a:r>
              <a:rPr lang="en-US" sz="2400" i="1" dirty="0"/>
              <a:t>F</a:t>
            </a:r>
            <a:r>
              <a:rPr lang="en-US" sz="2400" dirty="0"/>
              <a:t>),  where  </a:t>
            </a:r>
            <a:r>
              <a:rPr lang="en-US" sz="2400" i="1" dirty="0"/>
              <a:t>W</a:t>
            </a:r>
            <a:r>
              <a:rPr lang="en-US" sz="2400" dirty="0"/>
              <a:t> </a:t>
            </a:r>
            <a:r>
              <a:rPr lang="en-US" sz="2400" dirty="0">
                <a:latin typeface="Cambria Math"/>
                <a:ea typeface="Cambria Math"/>
              </a:rPr>
              <a:t>⊂ </a:t>
            </a:r>
            <a:r>
              <a:rPr lang="en-US" sz="2400" i="1" dirty="0">
                <a:ea typeface="Cambria Math"/>
              </a:rPr>
              <a:t>V</a:t>
            </a:r>
            <a:r>
              <a:rPr lang="en-US" sz="2400" dirty="0">
                <a:latin typeface="Cambria Math"/>
                <a:ea typeface="Cambria Math"/>
              </a:rPr>
              <a:t> and </a:t>
            </a:r>
            <a:r>
              <a:rPr lang="en-US" sz="2400" i="1" dirty="0">
                <a:ea typeface="Cambria Math"/>
              </a:rPr>
              <a:t>F</a:t>
            </a:r>
            <a:r>
              <a:rPr lang="en-US" sz="2400" dirty="0">
                <a:latin typeface="Cambria Math"/>
                <a:ea typeface="Cambria Math"/>
              </a:rPr>
              <a:t> ⊂ </a:t>
            </a:r>
            <a:r>
              <a:rPr lang="en-US" sz="2400" i="1" dirty="0">
                <a:ea typeface="Cambria Math"/>
              </a:rPr>
              <a:t>E</a:t>
            </a:r>
            <a:r>
              <a:rPr lang="en-US" sz="2400" dirty="0">
                <a:latin typeface="Cambria Math"/>
                <a:ea typeface="Cambria Math"/>
              </a:rPr>
              <a:t>. A </a:t>
            </a:r>
            <a:r>
              <a:rPr lang="en-US" sz="2400" dirty="0" err="1">
                <a:latin typeface="Cambria Math"/>
                <a:ea typeface="Cambria Math"/>
              </a:rPr>
              <a:t>subgraph</a:t>
            </a:r>
            <a:r>
              <a:rPr lang="en-US" sz="2400" dirty="0">
                <a:latin typeface="Cambria Math"/>
                <a:ea typeface="Cambria Math"/>
              </a:rPr>
              <a:t> </a:t>
            </a:r>
            <a:r>
              <a:rPr lang="en-US" sz="2400" i="1" dirty="0">
                <a:ea typeface="Cambria Math"/>
              </a:rPr>
              <a:t>H</a:t>
            </a:r>
            <a:r>
              <a:rPr lang="en-US" sz="2400" dirty="0">
                <a:latin typeface="Cambria Math"/>
                <a:ea typeface="Cambria Math"/>
              </a:rPr>
              <a:t> of </a:t>
            </a:r>
            <a:r>
              <a:rPr lang="en-US" sz="2400" i="1" dirty="0">
                <a:ea typeface="Cambria Math"/>
              </a:rPr>
              <a:t>G</a:t>
            </a:r>
            <a:r>
              <a:rPr lang="en-US" sz="2400" dirty="0">
                <a:latin typeface="Cambria Math"/>
                <a:ea typeface="Cambria Math"/>
              </a:rPr>
              <a:t> is a proper </a:t>
            </a:r>
            <a:r>
              <a:rPr lang="en-US" sz="2400" dirty="0" err="1">
                <a:latin typeface="Cambria Math"/>
                <a:ea typeface="Cambria Math"/>
              </a:rPr>
              <a:t>subgraph</a:t>
            </a:r>
            <a:r>
              <a:rPr lang="en-US" sz="2400" dirty="0">
                <a:latin typeface="Cambria Math"/>
                <a:ea typeface="Cambria Math"/>
              </a:rPr>
              <a:t> of </a:t>
            </a:r>
            <a:r>
              <a:rPr lang="en-US" sz="2400" i="1" dirty="0">
                <a:ea typeface="Cambria Math"/>
              </a:rPr>
              <a:t>G</a:t>
            </a:r>
            <a:r>
              <a:rPr lang="en-US" sz="2400" dirty="0">
                <a:latin typeface="Cambria Math"/>
                <a:ea typeface="Cambria Math"/>
              </a:rPr>
              <a:t> if </a:t>
            </a:r>
            <a:r>
              <a:rPr lang="en-US" sz="2400" i="1" dirty="0">
                <a:ea typeface="Cambria Math"/>
              </a:rPr>
              <a:t>H</a:t>
            </a:r>
            <a:r>
              <a:rPr lang="en-US" sz="2400" dirty="0">
                <a:latin typeface="Cambria Math"/>
                <a:ea typeface="Cambria Math"/>
              </a:rPr>
              <a:t> </a:t>
            </a:r>
            <a:r>
              <a:rPr lang="en-US" sz="2400" i="1" dirty="0">
                <a:ea typeface="Cambria Math"/>
              </a:rPr>
              <a:t>≠ G.</a:t>
            </a:r>
          </a:p>
          <a:p>
            <a:pPr indent="0">
              <a:buNone/>
            </a:pPr>
            <a:r>
              <a:rPr lang="en-US" sz="2400" b="1" dirty="0">
                <a:ea typeface="Cambria Math"/>
              </a:rPr>
              <a:t>Example</a:t>
            </a:r>
            <a:r>
              <a:rPr lang="en-US" sz="2400" dirty="0">
                <a:ea typeface="Cambria Math"/>
              </a:rPr>
              <a:t>: </a:t>
            </a:r>
            <a:r>
              <a:rPr lang="en-US" sz="2400" dirty="0"/>
              <a:t>Here we show </a:t>
            </a:r>
            <a:r>
              <a:rPr lang="en-US" sz="2400" i="1" dirty="0"/>
              <a:t>K</a:t>
            </a:r>
            <a:r>
              <a:rPr lang="en-US" sz="2400" baseline="-25000" dirty="0">
                <a:latin typeface="Cambria" pitchFamily="18" charset="0"/>
              </a:rPr>
              <a:t>5</a:t>
            </a:r>
            <a:r>
              <a:rPr lang="en-US" sz="2400" b="1" dirty="0"/>
              <a:t> </a:t>
            </a:r>
            <a:r>
              <a:rPr lang="en-US" sz="2400" dirty="0"/>
              <a:t>and one of its subgraphs.</a:t>
            </a:r>
            <a:endParaRPr lang="en-US" sz="2400" b="1" dirty="0"/>
          </a:p>
          <a:p>
            <a:pPr indent="0">
              <a:buNone/>
            </a:pPr>
            <a:endParaRPr lang="en-US" b="1" dirty="0"/>
          </a:p>
          <a:p>
            <a:pPr indent="0">
              <a:buNone/>
            </a:pPr>
            <a:endParaRPr lang="en-US" b="1" dirty="0"/>
          </a:p>
          <a:p>
            <a:pPr indent="0">
              <a:buNone/>
            </a:pPr>
            <a:endParaRPr lang="en-US" b="1" dirty="0"/>
          </a:p>
          <a:p>
            <a:pPr indent="0">
              <a:buNone/>
            </a:pPr>
            <a:endParaRPr lang="en-US" b="1" dirty="0"/>
          </a:p>
          <a:p>
            <a:pPr indent="0">
              <a:buNone/>
            </a:pPr>
            <a:r>
              <a:rPr lang="en-US" b="1" dirty="0"/>
              <a:t>Definition:  </a:t>
            </a:r>
            <a:r>
              <a:rPr lang="en-US" dirty="0"/>
              <a:t>Let </a:t>
            </a:r>
            <a:r>
              <a:rPr lang="en-US" i="1" dirty="0"/>
              <a:t>G</a:t>
            </a:r>
            <a:r>
              <a:rPr lang="en-US" dirty="0"/>
              <a:t> = (</a:t>
            </a:r>
            <a:r>
              <a:rPr lang="en-US" i="1" dirty="0"/>
              <a:t>V</a:t>
            </a:r>
            <a:r>
              <a:rPr lang="en-US" dirty="0"/>
              <a:t>, </a:t>
            </a:r>
            <a:r>
              <a:rPr lang="en-US" i="1" dirty="0"/>
              <a:t>E</a:t>
            </a:r>
            <a:r>
              <a:rPr lang="en-US" dirty="0"/>
              <a:t>) be a simple graph.  The  </a:t>
            </a:r>
            <a:r>
              <a:rPr lang="en-US" i="1" dirty="0"/>
              <a:t>subgraph induced  </a:t>
            </a:r>
            <a:r>
              <a:rPr lang="en-US" dirty="0"/>
              <a:t>by a subset </a:t>
            </a:r>
            <a:r>
              <a:rPr lang="en-US" i="1" dirty="0"/>
              <a:t>W</a:t>
            </a:r>
            <a:r>
              <a:rPr lang="en-US" dirty="0"/>
              <a:t>  of the vertex set </a:t>
            </a:r>
            <a:r>
              <a:rPr lang="en-US" i="1" dirty="0"/>
              <a:t>V</a:t>
            </a:r>
            <a:r>
              <a:rPr lang="en-US" dirty="0"/>
              <a:t> is the graph </a:t>
            </a:r>
            <a:r>
              <a:rPr lang="en-US" i="1" dirty="0"/>
              <a:t> </a:t>
            </a:r>
            <a:r>
              <a:rPr lang="en-US" dirty="0"/>
              <a:t> (</a:t>
            </a:r>
            <a:r>
              <a:rPr lang="en-US" i="1" dirty="0"/>
              <a:t>W</a:t>
            </a:r>
            <a:r>
              <a:rPr lang="en-US" dirty="0"/>
              <a:t>,</a:t>
            </a:r>
            <a:r>
              <a:rPr lang="en-US" i="1" dirty="0"/>
              <a:t>F</a:t>
            </a:r>
            <a:r>
              <a:rPr lang="en-US" dirty="0"/>
              <a:t>),  where  the edge set </a:t>
            </a:r>
            <a:r>
              <a:rPr lang="en-US" i="1" dirty="0">
                <a:ea typeface="Cambria Math"/>
              </a:rPr>
              <a:t>F  </a:t>
            </a:r>
            <a:r>
              <a:rPr lang="en-US" dirty="0">
                <a:ea typeface="Cambria Math"/>
              </a:rPr>
              <a:t>contains an edge in </a:t>
            </a:r>
            <a:r>
              <a:rPr lang="en-US" i="1" dirty="0">
                <a:ea typeface="Cambria Math"/>
              </a:rPr>
              <a:t>E </a:t>
            </a:r>
            <a:r>
              <a:rPr lang="en-US" dirty="0">
                <a:ea typeface="Cambria Math"/>
              </a:rPr>
              <a:t>if and only if both endpoints are in </a:t>
            </a:r>
            <a:r>
              <a:rPr lang="en-US" i="1" dirty="0">
                <a:ea typeface="Cambria Math"/>
              </a:rPr>
              <a:t>W. </a:t>
            </a:r>
            <a:endParaRPr lang="en-US" b="1" dirty="0"/>
          </a:p>
          <a:p>
            <a:pPr indent="0">
              <a:buNone/>
            </a:pPr>
            <a:r>
              <a:rPr lang="en-US" b="1" dirty="0">
                <a:ea typeface="Cambria Math"/>
              </a:rPr>
              <a:t>Example</a:t>
            </a:r>
            <a:r>
              <a:rPr lang="en-US" dirty="0">
                <a:ea typeface="Cambria Math"/>
              </a:rPr>
              <a:t>: Here we show </a:t>
            </a:r>
            <a:r>
              <a:rPr lang="en-US" dirty="0"/>
              <a:t> </a:t>
            </a:r>
            <a:r>
              <a:rPr lang="en-US" i="1" dirty="0"/>
              <a:t>K</a:t>
            </a:r>
            <a:r>
              <a:rPr lang="en-US" baseline="-25000" dirty="0">
                <a:latin typeface="Cambria" pitchFamily="18" charset="0"/>
              </a:rPr>
              <a:t>5  </a:t>
            </a:r>
            <a:r>
              <a:rPr lang="en-US" dirty="0">
                <a:latin typeface="Cambria" pitchFamily="18" charset="0"/>
              </a:rPr>
              <a:t>and the subgraph induced by </a:t>
            </a:r>
            <a:r>
              <a:rPr lang="en-US" i="1" dirty="0"/>
              <a:t>W</a:t>
            </a:r>
            <a:r>
              <a:rPr lang="en-US" dirty="0">
                <a:latin typeface="Cambria" pitchFamily="18" charset="0"/>
              </a:rPr>
              <a:t> = {</a:t>
            </a:r>
            <a:r>
              <a:rPr lang="en-US" i="1" dirty="0" err="1"/>
              <a:t>a,b,c,e</a:t>
            </a:r>
            <a:r>
              <a:rPr lang="en-US" dirty="0">
                <a:latin typeface="Cambria" pitchFamily="18" charset="0"/>
              </a:rPr>
              <a:t>}</a:t>
            </a:r>
            <a:r>
              <a:rPr lang="en-US" sz="2900" dirty="0"/>
              <a:t>.</a:t>
            </a:r>
          </a:p>
          <a:p>
            <a:pPr indent="0">
              <a:buNone/>
            </a:pPr>
            <a:endParaRPr lang="en-US" b="1" dirty="0"/>
          </a:p>
          <a:p>
            <a:pPr indent="0">
              <a:buNone/>
            </a:pPr>
            <a:endParaRPr lang="en-US" dirty="0"/>
          </a:p>
          <a:p>
            <a:pPr>
              <a:buNone/>
            </a:pPr>
            <a:r>
              <a:rPr lang="en-US" b="1"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2438400"/>
            <a:ext cx="7467599" cy="1143000"/>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5585130"/>
            <a:ext cx="7924800" cy="1272870"/>
          </a:xfrm>
          <a:prstGeom prst="rect">
            <a:avLst/>
          </a:prstGeom>
        </p:spPr>
      </p:pic>
      <p:cxnSp>
        <p:nvCxnSpPr>
          <p:cNvPr id="8" name="Straight Connector 7"/>
          <p:cNvCxnSpPr/>
          <p:nvPr/>
        </p:nvCxnSpPr>
        <p:spPr>
          <a:xfrm flipH="1" flipV="1">
            <a:off x="5029200" y="6172200"/>
            <a:ext cx="236220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11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New Graphs from Old (</a:t>
            </a:r>
            <a:r>
              <a:rPr lang="en-US" i="1" dirty="0"/>
              <a:t>continued</a:t>
            </a:r>
            <a:r>
              <a:rPr lang="en-US" dirty="0"/>
              <a:t>)</a:t>
            </a:r>
          </a:p>
        </p:txBody>
      </p:sp>
      <p:sp>
        <p:nvSpPr>
          <p:cNvPr id="3" name="Content Placeholder 2"/>
          <p:cNvSpPr>
            <a:spLocks noGrp="1"/>
          </p:cNvSpPr>
          <p:nvPr>
            <p:ph idx="1"/>
          </p:nvPr>
        </p:nvSpPr>
        <p:spPr>
          <a:xfrm>
            <a:off x="0" y="1219200"/>
            <a:ext cx="8991600" cy="5105400"/>
          </a:xfrm>
        </p:spPr>
        <p:txBody>
          <a:bodyPr/>
          <a:lstStyle/>
          <a:p>
            <a:pPr indent="0">
              <a:buNone/>
            </a:pPr>
            <a:r>
              <a:rPr lang="en-US" b="1" dirty="0"/>
              <a:t>Definition</a:t>
            </a:r>
            <a:r>
              <a:rPr lang="en-US" dirty="0"/>
              <a:t>: The </a:t>
            </a:r>
            <a:r>
              <a:rPr lang="en-US" i="1" dirty="0"/>
              <a:t>union</a:t>
            </a:r>
            <a:r>
              <a:rPr lang="en-US" dirty="0"/>
              <a:t> of two simple graphs  </a:t>
            </a:r>
            <a:r>
              <a:rPr lang="en-US" i="1" dirty="0"/>
              <a:t>G</a:t>
            </a:r>
            <a:r>
              <a:rPr lang="en-US" baseline="-25000" dirty="0">
                <a:latin typeface="Cambria" pitchFamily="18" charset="0"/>
              </a:rPr>
              <a:t>1</a:t>
            </a:r>
            <a:r>
              <a:rPr lang="en-US" i="1" dirty="0"/>
              <a:t> = </a:t>
            </a:r>
            <a:r>
              <a:rPr lang="en-US" dirty="0"/>
              <a:t>(</a:t>
            </a:r>
            <a:r>
              <a:rPr lang="en-US" i="1" dirty="0"/>
              <a:t>V</a:t>
            </a:r>
            <a:r>
              <a:rPr lang="en-US" baseline="-25000" dirty="0">
                <a:latin typeface="Cambria" pitchFamily="18" charset="0"/>
              </a:rPr>
              <a:t>1</a:t>
            </a:r>
            <a:r>
              <a:rPr lang="en-US" i="1" dirty="0"/>
              <a:t>, E</a:t>
            </a:r>
            <a:r>
              <a:rPr lang="en-US" baseline="-25000" dirty="0">
                <a:latin typeface="Cambria" pitchFamily="18" charset="0"/>
              </a:rPr>
              <a:t>1</a:t>
            </a:r>
            <a:r>
              <a:rPr lang="en-US" dirty="0"/>
              <a:t>)</a:t>
            </a:r>
            <a:r>
              <a:rPr lang="en-US" i="1" dirty="0"/>
              <a:t> </a:t>
            </a:r>
            <a:r>
              <a:rPr lang="en-US" dirty="0"/>
              <a:t>and </a:t>
            </a:r>
            <a:r>
              <a:rPr lang="en-US" i="1" dirty="0"/>
              <a:t>G</a:t>
            </a:r>
            <a:r>
              <a:rPr lang="en-US" baseline="-25000" dirty="0">
                <a:latin typeface="Cambria" pitchFamily="18" charset="0"/>
              </a:rPr>
              <a:t>2</a:t>
            </a:r>
            <a:r>
              <a:rPr lang="en-US" i="1" dirty="0"/>
              <a:t> = </a:t>
            </a:r>
            <a:r>
              <a:rPr lang="en-US" dirty="0"/>
              <a:t>(</a:t>
            </a:r>
            <a:r>
              <a:rPr lang="en-US" i="1" dirty="0"/>
              <a:t>V</a:t>
            </a:r>
            <a:r>
              <a:rPr lang="en-US" baseline="-25000" dirty="0">
                <a:latin typeface="Cambria" pitchFamily="18" charset="0"/>
              </a:rPr>
              <a:t>2</a:t>
            </a:r>
            <a:r>
              <a:rPr lang="en-US" i="1" dirty="0"/>
              <a:t>, E</a:t>
            </a:r>
            <a:r>
              <a:rPr lang="en-US" baseline="-25000" dirty="0">
                <a:latin typeface="Cambria" pitchFamily="18" charset="0"/>
              </a:rPr>
              <a:t>2</a:t>
            </a:r>
            <a:r>
              <a:rPr lang="en-US" dirty="0"/>
              <a:t>)</a:t>
            </a:r>
            <a:r>
              <a:rPr lang="en-US" i="1" dirty="0"/>
              <a:t> </a:t>
            </a:r>
            <a:r>
              <a:rPr lang="en-US" dirty="0"/>
              <a:t>is the simple graph with vertex set </a:t>
            </a:r>
            <a:r>
              <a:rPr lang="en-US" i="1" dirty="0"/>
              <a:t>V</a:t>
            </a:r>
            <a:r>
              <a:rPr lang="en-US" baseline="-25000" dirty="0">
                <a:latin typeface="Cambria" pitchFamily="18" charset="0"/>
              </a:rPr>
              <a:t>1</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V</a:t>
            </a:r>
            <a:r>
              <a:rPr lang="en-US" baseline="-25000" dirty="0">
                <a:latin typeface="Cambria Math"/>
                <a:ea typeface="Cambria Math"/>
              </a:rPr>
              <a:t>2</a:t>
            </a:r>
            <a:r>
              <a:rPr lang="en-US" i="1" dirty="0">
                <a:latin typeface="Cambria Math"/>
                <a:ea typeface="Cambria Math"/>
              </a:rPr>
              <a:t> </a:t>
            </a:r>
            <a:r>
              <a:rPr lang="en-US" dirty="0">
                <a:ea typeface="Cambria Math"/>
              </a:rPr>
              <a:t>and edge set </a:t>
            </a:r>
            <a:r>
              <a:rPr lang="en-US" i="1" dirty="0">
                <a:ea typeface="Cambria Math"/>
              </a:rPr>
              <a:t>E</a:t>
            </a:r>
            <a:r>
              <a:rPr lang="en-US" baseline="-25000" dirty="0">
                <a:latin typeface="Cambria Math"/>
                <a:ea typeface="Cambria Math"/>
              </a:rPr>
              <a:t>1</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E</a:t>
            </a:r>
            <a:r>
              <a:rPr lang="en-US" baseline="-25000" dirty="0">
                <a:latin typeface="Cambria Math"/>
                <a:ea typeface="Cambria Math"/>
              </a:rPr>
              <a:t>2</a:t>
            </a:r>
            <a:r>
              <a:rPr lang="en-US" dirty="0">
                <a:latin typeface="Cambria Math"/>
                <a:ea typeface="Cambria Math"/>
              </a:rPr>
              <a:t>. </a:t>
            </a:r>
            <a:r>
              <a:rPr lang="en-US" dirty="0">
                <a:ea typeface="Cambria Math"/>
              </a:rPr>
              <a:t>The union of</a:t>
            </a:r>
            <a:r>
              <a:rPr lang="en-US" dirty="0">
                <a:latin typeface="Cambria Math"/>
                <a:ea typeface="Cambria Math"/>
              </a:rPr>
              <a:t> </a:t>
            </a:r>
            <a:r>
              <a:rPr lang="en-US" i="1" dirty="0">
                <a:ea typeface="Cambria Math"/>
              </a:rPr>
              <a:t>G</a:t>
            </a:r>
            <a:r>
              <a:rPr lang="en-US" baseline="-25000" dirty="0">
                <a:latin typeface="Cambria Math"/>
                <a:ea typeface="Cambria Math"/>
              </a:rPr>
              <a:t>1</a:t>
            </a:r>
            <a:r>
              <a:rPr lang="en-US" dirty="0">
                <a:latin typeface="Cambria Math"/>
                <a:ea typeface="Cambria Math"/>
              </a:rPr>
              <a:t> </a:t>
            </a:r>
            <a:r>
              <a:rPr lang="en-US" dirty="0">
                <a:ea typeface="Cambria Math"/>
              </a:rPr>
              <a:t>and</a:t>
            </a:r>
            <a:r>
              <a:rPr lang="en-US" dirty="0">
                <a:latin typeface="Cambria Math"/>
                <a:ea typeface="Cambria Math"/>
              </a:rPr>
              <a:t> </a:t>
            </a:r>
            <a:r>
              <a:rPr lang="en-US" i="1" dirty="0">
                <a:ea typeface="Cambria Math"/>
              </a:rPr>
              <a:t>G</a:t>
            </a:r>
            <a:r>
              <a:rPr lang="en-US" baseline="-25000" dirty="0">
                <a:latin typeface="Cambria Math"/>
                <a:ea typeface="Cambria Math"/>
              </a:rPr>
              <a:t>2</a:t>
            </a:r>
            <a:r>
              <a:rPr lang="en-US" i="1" dirty="0">
                <a:latin typeface="Cambria Math"/>
                <a:ea typeface="Cambria Math"/>
              </a:rPr>
              <a:t> </a:t>
            </a:r>
            <a:r>
              <a:rPr lang="en-US" dirty="0">
                <a:ea typeface="Cambria Math"/>
              </a:rPr>
              <a:t>is denoted by </a:t>
            </a:r>
            <a:r>
              <a:rPr lang="en-US" i="1" dirty="0">
                <a:ea typeface="Cambria Math"/>
              </a:rPr>
              <a:t>G</a:t>
            </a:r>
            <a:r>
              <a:rPr lang="en-US" baseline="-25000" dirty="0">
                <a:latin typeface="Cambria Math"/>
                <a:ea typeface="Cambria Math"/>
              </a:rPr>
              <a:t>1</a:t>
            </a:r>
            <a:r>
              <a:rPr lang="en-US" i="1" dirty="0">
                <a:latin typeface="Cambria Math"/>
                <a:ea typeface="Cambria Math"/>
              </a:rPr>
              <a:t> </a:t>
            </a:r>
            <a:r>
              <a:rPr lang="en-US" dirty="0">
                <a:latin typeface="Cambria Math"/>
                <a:ea typeface="Cambria Math"/>
              </a:rPr>
              <a:t>⋃ </a:t>
            </a:r>
            <a:r>
              <a:rPr lang="en-US" i="1" dirty="0">
                <a:ea typeface="Cambria Math"/>
              </a:rPr>
              <a:t>G</a:t>
            </a:r>
            <a:r>
              <a:rPr lang="en-US" baseline="-25000" dirty="0">
                <a:latin typeface="Cambria Math"/>
                <a:ea typeface="Cambria Math"/>
              </a:rPr>
              <a:t>2</a:t>
            </a:r>
            <a:r>
              <a:rPr lang="en-US" dirty="0">
                <a:latin typeface="Cambria Math"/>
                <a:ea typeface="Cambria Math"/>
              </a:rPr>
              <a:t>.</a:t>
            </a:r>
          </a:p>
          <a:p>
            <a:pPr indent="0">
              <a:buNone/>
            </a:pPr>
            <a:r>
              <a:rPr lang="en-US" b="1" dirty="0">
                <a:ea typeface="Cambria Math"/>
              </a:rPr>
              <a:t>Example</a:t>
            </a:r>
            <a:r>
              <a:rPr lang="en-US" dirty="0">
                <a:latin typeface="Cambria Math"/>
                <a:ea typeface="Cambria Math"/>
              </a:rPr>
              <a:t>:</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376" y="3429000"/>
            <a:ext cx="8458200" cy="2895600"/>
          </a:xfrm>
          <a:prstGeom prst="rect">
            <a:avLst/>
          </a:prstGeom>
        </p:spPr>
      </p:pic>
    </p:spTree>
    <p:extLst>
      <p:ext uri="{BB962C8B-B14F-4D97-AF65-F5344CB8AC3E}">
        <p14:creationId xmlns:p14="http://schemas.microsoft.com/office/powerpoint/2010/main" val="424084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Representing Graphs and Graph Isomorphism</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10.3</a:t>
            </a:r>
          </a:p>
        </p:txBody>
      </p:sp>
    </p:spTree>
    <p:extLst>
      <p:ext uri="{BB962C8B-B14F-4D97-AF65-F5344CB8AC3E}">
        <p14:creationId xmlns:p14="http://schemas.microsoft.com/office/powerpoint/2010/main" val="16102632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Adjacency Lists</a:t>
            </a:r>
          </a:p>
          <a:p>
            <a:r>
              <a:rPr lang="en-US" dirty="0"/>
              <a:t>Adjacency Matrices</a:t>
            </a:r>
          </a:p>
          <a:p>
            <a:r>
              <a:rPr lang="en-US" dirty="0"/>
              <a:t>Incidence Matrices</a:t>
            </a:r>
          </a:p>
          <a:p>
            <a:r>
              <a:rPr lang="en-US" dirty="0"/>
              <a:t>Isomorphism </a:t>
            </a:r>
            <a:r>
              <a:rPr lang="en-US"/>
              <a:t>of Graphs</a:t>
            </a:r>
            <a:endParaRPr lang="en-US" dirty="0"/>
          </a:p>
        </p:txBody>
      </p:sp>
    </p:spTree>
    <p:extLst>
      <p:ext uri="{BB962C8B-B14F-4D97-AF65-F5344CB8AC3E}">
        <p14:creationId xmlns:p14="http://schemas.microsoft.com/office/powerpoint/2010/main" val="9183837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9"/>
            <a:ext cx="8229600" cy="76724"/>
          </a:xfrm>
        </p:spPr>
        <p:txBody>
          <a:bodyPr>
            <a:noAutofit/>
          </a:bodyPr>
          <a:lstStyle/>
          <a:p>
            <a:r>
              <a:rPr lang="en-US" sz="4000" dirty="0"/>
              <a:t>Representing Graphs: Adjacency Lists</a:t>
            </a:r>
          </a:p>
        </p:txBody>
      </p:sp>
      <p:sp>
        <p:nvSpPr>
          <p:cNvPr id="3" name="Content Placeholder 2"/>
          <p:cNvSpPr>
            <a:spLocks noGrp="1"/>
          </p:cNvSpPr>
          <p:nvPr>
            <p:ph idx="1"/>
          </p:nvPr>
        </p:nvSpPr>
        <p:spPr>
          <a:xfrm>
            <a:off x="-152400" y="990600"/>
            <a:ext cx="9067800" cy="5715000"/>
          </a:xfrm>
        </p:spPr>
        <p:txBody>
          <a:bodyPr/>
          <a:lstStyle/>
          <a:p>
            <a:pPr indent="0">
              <a:buNone/>
            </a:pPr>
            <a:r>
              <a:rPr lang="en-US" sz="2400" b="1" dirty="0"/>
              <a:t>Definition</a:t>
            </a:r>
            <a:r>
              <a:rPr lang="en-US" sz="2400" dirty="0"/>
              <a:t>: An </a:t>
            </a:r>
            <a:r>
              <a:rPr lang="en-US" sz="2400" i="1" dirty="0"/>
              <a:t>adjacency list </a:t>
            </a:r>
            <a:r>
              <a:rPr lang="en-US" sz="2400" dirty="0"/>
              <a:t>can be used to represent a graph with no multiple edges by specifying the vertices that are adjacent to each vertex of the graph.</a:t>
            </a:r>
          </a:p>
          <a:p>
            <a:pPr indent="0">
              <a:buNone/>
            </a:pPr>
            <a:endParaRPr lang="en-US" dirty="0"/>
          </a:p>
          <a:p>
            <a:pPr indent="0">
              <a:buNone/>
            </a:pPr>
            <a:endParaRPr lang="en-US" dirty="0"/>
          </a:p>
          <a:p>
            <a:pPr indent="0">
              <a:buNone/>
            </a:pPr>
            <a:endParaRPr lang="en-US" dirty="0"/>
          </a:p>
          <a:p>
            <a:pPr indent="0">
              <a:buNone/>
            </a:pPr>
            <a:endParaRPr lang="en-US" dirty="0"/>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2192558"/>
            <a:ext cx="4191000" cy="184604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3386" y="4122680"/>
            <a:ext cx="6512814" cy="2735320"/>
          </a:xfrm>
          <a:prstGeom prst="rect">
            <a:avLst/>
          </a:prstGeom>
        </p:spPr>
      </p:pic>
      <p:sp>
        <p:nvSpPr>
          <p:cNvPr id="4" name="TextBox 3"/>
          <p:cNvSpPr txBox="1"/>
          <p:nvPr/>
        </p:nvSpPr>
        <p:spPr>
          <a:xfrm>
            <a:off x="307086" y="2341602"/>
            <a:ext cx="1752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324049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244" y="399273"/>
            <a:ext cx="8229600" cy="502457"/>
          </a:xfrm>
        </p:spPr>
        <p:txBody>
          <a:bodyPr>
            <a:noAutofit/>
          </a:bodyPr>
          <a:lstStyle/>
          <a:p>
            <a:r>
              <a:rPr lang="en-US" sz="3200" dirty="0"/>
              <a:t>Representing Graphs: Adjacency Lists</a:t>
            </a:r>
          </a:p>
        </p:txBody>
      </p:sp>
      <p:sp>
        <p:nvSpPr>
          <p:cNvPr id="3" name="Content Placeholder 2"/>
          <p:cNvSpPr>
            <a:spLocks noGrp="1"/>
          </p:cNvSpPr>
          <p:nvPr>
            <p:ph idx="1"/>
          </p:nvPr>
        </p:nvSpPr>
        <p:spPr>
          <a:xfrm>
            <a:off x="408086" y="1733579"/>
            <a:ext cx="8229600" cy="4655029"/>
          </a:xfrm>
        </p:spPr>
        <p:txBody>
          <a:bodyPr/>
          <a:lstStyle/>
          <a:p>
            <a:pPr indent="0">
              <a:buNone/>
            </a:pPr>
            <a:endParaRPr lang="en-US" dirty="0"/>
          </a:p>
          <a:p>
            <a:pPr indent="0">
              <a:buNone/>
            </a:pPr>
            <a:endParaRPr lang="en-US" dirty="0"/>
          </a:p>
          <a:p>
            <a:pPr indent="0">
              <a:buNone/>
            </a:pPr>
            <a:endParaRPr lang="en-US" dirty="0"/>
          </a:p>
          <a:p>
            <a:pPr marL="0" indent="0">
              <a:buNone/>
            </a:pPr>
            <a:endParaRPr lang="en-US" dirty="0"/>
          </a:p>
        </p:txBody>
      </p:sp>
      <p:sp>
        <p:nvSpPr>
          <p:cNvPr id="4" name="TextBox 3"/>
          <p:cNvSpPr txBox="1"/>
          <p:nvPr/>
        </p:nvSpPr>
        <p:spPr>
          <a:xfrm>
            <a:off x="408086" y="1371600"/>
            <a:ext cx="20835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990600"/>
            <a:ext cx="5615844" cy="2362200"/>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44" y="3562379"/>
            <a:ext cx="8001000" cy="3188208"/>
          </a:xfrm>
          <a:prstGeom prst="rect">
            <a:avLst/>
          </a:prstGeom>
        </p:spPr>
      </p:pic>
    </p:spTree>
    <p:extLst>
      <p:ext uri="{BB962C8B-B14F-4D97-AF65-F5344CB8AC3E}">
        <p14:creationId xmlns:p14="http://schemas.microsoft.com/office/powerpoint/2010/main" val="133610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Representation of Graphs: Adjacency Matrices</a:t>
            </a:r>
          </a:p>
        </p:txBody>
      </p:sp>
      <p:sp>
        <p:nvSpPr>
          <p:cNvPr id="3" name="Content Placeholder 2"/>
          <p:cNvSpPr>
            <a:spLocks noGrp="1"/>
          </p:cNvSpPr>
          <p:nvPr>
            <p:ph idx="1"/>
          </p:nvPr>
        </p:nvSpPr>
        <p:spPr/>
        <p:txBody>
          <a:bodyPr/>
          <a:lstStyle/>
          <a:p>
            <a:pPr indent="0">
              <a:buNone/>
            </a:pPr>
            <a:r>
              <a:rPr lang="en-US" b="1" dirty="0"/>
              <a:t>Definition</a:t>
            </a:r>
            <a:r>
              <a:rPr lang="en-US" dirty="0"/>
              <a:t>: Suppose that </a:t>
            </a:r>
            <a:r>
              <a:rPr lang="en-US" i="1" dirty="0"/>
              <a:t>G</a:t>
            </a:r>
            <a:r>
              <a:rPr lang="en-US" dirty="0"/>
              <a:t> = (</a:t>
            </a:r>
            <a:r>
              <a:rPr lang="en-US" i="1" dirty="0"/>
              <a:t>V</a:t>
            </a:r>
            <a:r>
              <a:rPr lang="en-US" dirty="0"/>
              <a:t>, </a:t>
            </a:r>
            <a:r>
              <a:rPr lang="en-US" i="1" dirty="0"/>
              <a:t>E</a:t>
            </a:r>
            <a:r>
              <a:rPr lang="en-US" dirty="0"/>
              <a:t>) is a simple graph where |</a:t>
            </a:r>
            <a:r>
              <a:rPr lang="en-US" i="1" dirty="0"/>
              <a:t>V</a:t>
            </a:r>
            <a:r>
              <a:rPr lang="en-US" dirty="0"/>
              <a:t>| = </a:t>
            </a:r>
            <a:r>
              <a:rPr lang="en-US" i="1" dirty="0"/>
              <a:t>n</a:t>
            </a:r>
            <a:r>
              <a:rPr lang="en-US" dirty="0"/>
              <a:t>. Arbitrarily list the vertices of </a:t>
            </a:r>
            <a:r>
              <a:rPr lang="en-US" i="1" dirty="0"/>
              <a:t>G</a:t>
            </a:r>
            <a:r>
              <a:rPr lang="en-US" dirty="0"/>
              <a:t> as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 </a:t>
            </a:r>
            <a:r>
              <a:rPr lang="en-US" i="1" dirty="0" err="1"/>
              <a:t>v</a:t>
            </a:r>
            <a:r>
              <a:rPr lang="en-US" i="1" baseline="-25000" dirty="0" err="1"/>
              <a:t>n</a:t>
            </a:r>
            <a:r>
              <a:rPr lang="en-US" dirty="0"/>
              <a:t>.  The </a:t>
            </a:r>
            <a:r>
              <a:rPr lang="en-US" i="1" dirty="0"/>
              <a:t>adjacency matrix </a:t>
            </a:r>
            <a:r>
              <a:rPr lang="en-US" dirty="0"/>
              <a:t> </a:t>
            </a:r>
            <a:r>
              <a:rPr lang="en-US" b="1" dirty="0"/>
              <a:t>A</a:t>
            </a:r>
            <a:r>
              <a:rPr lang="en-US" i="1" baseline="-25000" dirty="0"/>
              <a:t>G</a:t>
            </a:r>
            <a:r>
              <a:rPr lang="en-US" dirty="0"/>
              <a:t> of </a:t>
            </a:r>
            <a:r>
              <a:rPr lang="en-US" i="1" dirty="0"/>
              <a:t>G</a:t>
            </a:r>
            <a:r>
              <a:rPr lang="en-US" dirty="0"/>
              <a:t>, with respect to the listing of vertices, is the </a:t>
            </a:r>
            <a:r>
              <a:rPr lang="en-US" i="1" dirty="0"/>
              <a:t>n ×</a:t>
            </a:r>
            <a:r>
              <a:rPr lang="en-US" dirty="0"/>
              <a:t> </a:t>
            </a:r>
            <a:r>
              <a:rPr lang="en-US" i="1" dirty="0"/>
              <a:t>n</a:t>
            </a:r>
            <a:r>
              <a:rPr lang="en-US" dirty="0"/>
              <a:t> zero-one matrix with </a:t>
            </a:r>
            <a:r>
              <a:rPr lang="en-US" dirty="0">
                <a:latin typeface="Cambria Math" pitchFamily="18" charset="0"/>
                <a:ea typeface="Cambria Math" pitchFamily="18" charset="0"/>
              </a:rPr>
              <a:t>1</a:t>
            </a:r>
            <a:r>
              <a:rPr lang="en-US" dirty="0"/>
              <a:t> as its (</a:t>
            </a:r>
            <a:r>
              <a:rPr lang="en-US" i="1" dirty="0" err="1"/>
              <a:t>i</a:t>
            </a:r>
            <a:r>
              <a:rPr lang="en-US" dirty="0"/>
              <a:t>, </a:t>
            </a:r>
            <a:r>
              <a:rPr lang="en-US" i="1" dirty="0"/>
              <a:t>j</a:t>
            </a:r>
            <a:r>
              <a:rPr lang="en-US" dirty="0"/>
              <a:t>)</a:t>
            </a:r>
            <a:r>
              <a:rPr lang="en-US" dirty="0" err="1"/>
              <a:t>th</a:t>
            </a:r>
            <a:r>
              <a:rPr lang="en-US" dirty="0"/>
              <a:t> entry when </a:t>
            </a:r>
            <a:r>
              <a:rPr lang="en-US" i="1" dirty="0"/>
              <a:t>v</a:t>
            </a:r>
            <a:r>
              <a:rPr lang="en-US" i="1" baseline="-25000" dirty="0"/>
              <a:t>i</a:t>
            </a:r>
            <a:r>
              <a:rPr lang="en-US" i="1" dirty="0"/>
              <a:t> </a:t>
            </a:r>
            <a:r>
              <a:rPr lang="en-US" dirty="0"/>
              <a:t>and </a:t>
            </a:r>
            <a:r>
              <a:rPr lang="en-US" i="1" dirty="0" err="1"/>
              <a:t>v</a:t>
            </a:r>
            <a:r>
              <a:rPr lang="en-US" i="1" baseline="-25000" dirty="0" err="1"/>
              <a:t>j</a:t>
            </a:r>
            <a:r>
              <a:rPr lang="en-US" dirty="0"/>
              <a:t> are adjacent, and </a:t>
            </a:r>
            <a:r>
              <a:rPr lang="en-US" dirty="0">
                <a:latin typeface="Cambria Math" pitchFamily="18" charset="0"/>
                <a:ea typeface="Cambria Math" pitchFamily="18" charset="0"/>
              </a:rPr>
              <a:t>0</a:t>
            </a:r>
            <a:r>
              <a:rPr lang="en-US" dirty="0"/>
              <a:t> as its (</a:t>
            </a:r>
            <a:r>
              <a:rPr lang="en-US" i="1" dirty="0" err="1"/>
              <a:t>i</a:t>
            </a:r>
            <a:r>
              <a:rPr lang="en-US" dirty="0"/>
              <a:t>, </a:t>
            </a:r>
            <a:r>
              <a:rPr lang="en-US" i="1" dirty="0"/>
              <a:t>j</a:t>
            </a:r>
            <a:r>
              <a:rPr lang="en-US" dirty="0"/>
              <a:t>)</a:t>
            </a:r>
            <a:r>
              <a:rPr lang="en-US" dirty="0" err="1"/>
              <a:t>th</a:t>
            </a:r>
            <a:r>
              <a:rPr lang="en-US" dirty="0"/>
              <a:t> entry when they are not adjacent.</a:t>
            </a:r>
          </a:p>
          <a:p>
            <a:pPr lvl="1"/>
            <a:r>
              <a:rPr lang="en-US" dirty="0"/>
              <a:t>In other words, if the graphs adjacency matrix is                </a:t>
            </a:r>
            <a:r>
              <a:rPr lang="en-US" b="1" dirty="0"/>
              <a:t>A</a:t>
            </a:r>
            <a:r>
              <a:rPr lang="en-US" i="1" baseline="-25000" dirty="0"/>
              <a:t>G </a:t>
            </a:r>
            <a:r>
              <a:rPr lang="en-US" dirty="0"/>
              <a:t>= [</a:t>
            </a:r>
            <a:r>
              <a:rPr lang="en-US" i="1" dirty="0" err="1"/>
              <a:t>a</a:t>
            </a:r>
            <a:r>
              <a:rPr lang="en-US" i="1" baseline="-25000" dirty="0" err="1"/>
              <a:t>ij</a:t>
            </a:r>
            <a:r>
              <a:rPr lang="en-US" dirty="0"/>
              <a:t>], then</a:t>
            </a:r>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743200" y="5638800"/>
            <a:ext cx="4217670" cy="609600"/>
          </a:xfrm>
          <a:prstGeom prst="rect">
            <a:avLst/>
          </a:prstGeom>
        </p:spPr>
      </p:pic>
    </p:spTree>
    <p:extLst>
      <p:ext uri="{BB962C8B-B14F-4D97-AF65-F5344CB8AC3E}">
        <p14:creationId xmlns:p14="http://schemas.microsoft.com/office/powerpoint/2010/main" val="34296470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79648"/>
          </a:xfrm>
        </p:spPr>
        <p:txBody>
          <a:bodyPr>
            <a:normAutofit fontScale="90000"/>
          </a:bodyPr>
          <a:lstStyle/>
          <a:p>
            <a:r>
              <a:rPr lang="en-US" dirty="0"/>
              <a:t>Adjacency Matrices (</a:t>
            </a:r>
            <a:r>
              <a:rPr lang="en-US" i="1" dirty="0"/>
              <a:t>continued</a:t>
            </a:r>
            <a:r>
              <a:rPr lang="en-US" dirty="0"/>
              <a:t>)</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52401" y="1949994"/>
            <a:ext cx="2133599" cy="1402806"/>
          </a:xfr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1" y="3678972"/>
            <a:ext cx="2133599" cy="1553640"/>
          </a:xfrm>
          <a:prstGeom prst="rect">
            <a:avLst/>
          </a:prstGeom>
        </p:spPr>
      </p:pic>
      <p:sp>
        <p:nvSpPr>
          <p:cNvPr id="3" name="TextBox 2"/>
          <p:cNvSpPr txBox="1"/>
          <p:nvPr/>
        </p:nvSpPr>
        <p:spPr>
          <a:xfrm>
            <a:off x="302524" y="1332199"/>
            <a:ext cx="12063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03531" y="2104571"/>
            <a:ext cx="1282669" cy="1248229"/>
          </a:xfrm>
          <a:prstGeom prst="rect">
            <a:avLst/>
          </a:prstGeom>
        </p:spPr>
      </p:pic>
      <p:sp>
        <p:nvSpPr>
          <p:cNvPr id="10" name="TextBox 9"/>
          <p:cNvSpPr txBox="1"/>
          <p:nvPr/>
        </p:nvSpPr>
        <p:spPr>
          <a:xfrm>
            <a:off x="4248025" y="2318399"/>
            <a:ext cx="16764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ordering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 of  vertices is</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d</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3" name="Picture 1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16041" y="3758988"/>
            <a:ext cx="1333884" cy="1473625"/>
          </a:xfrm>
          <a:prstGeom prst="rect">
            <a:avLst/>
          </a:prstGeom>
        </p:spPr>
      </p:pic>
      <p:sp>
        <p:nvSpPr>
          <p:cNvPr id="12" name="TextBox 11"/>
          <p:cNvSpPr txBox="1"/>
          <p:nvPr/>
        </p:nvSpPr>
        <p:spPr>
          <a:xfrm>
            <a:off x="4203731" y="3839517"/>
            <a:ext cx="143506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ordering of  vertices is</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d</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15" name="TextBox 14"/>
          <p:cNvSpPr txBox="1"/>
          <p:nvPr/>
        </p:nvSpPr>
        <p:spPr>
          <a:xfrm>
            <a:off x="619612" y="5638800"/>
            <a:ext cx="80671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Note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adjacency matrix of a simple graph is symmetric, i.e.,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ij</a:t>
            </a:r>
            <a:r>
              <a:rPr kumimoji="0" lang="en-US" sz="1800" b="0" i="0" u="none" strike="noStrike" kern="1200" cap="none" spc="0" normalizeH="0" baseline="-25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ji</a:t>
            </a:r>
            <a:r>
              <a:rPr kumimoji="0" lang="en-US" sz="1800" b="0" i="1" u="none" strike="noStrike" kern="1200" cap="none" spc="0" normalizeH="0" baseline="-25000" noProof="0" dirty="0">
                <a:ln>
                  <a:noFill/>
                </a:ln>
                <a:solidFill>
                  <a:prstClr val="black"/>
                </a:solidFill>
                <a:effectLst/>
                <a:uLnTx/>
                <a:uFillTx/>
                <a:latin typeface="Constanti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Also,</a:t>
            </a:r>
            <a:r>
              <a:rPr kumimoji="0" lang="en-US" sz="1800" b="0" i="0" u="none" strike="noStrike" kern="1200" cap="none" spc="0" normalizeH="0" baseline="-25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since there are no loops, each diagonal  entry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ij</a:t>
            </a:r>
            <a:r>
              <a:rPr kumimoji="0" lang="en-US" sz="1800" b="0" i="0" u="none" strike="noStrike" kern="1200" cap="none" spc="0" normalizeH="0" baseline="0" noProof="0" dirty="0">
                <a:ln>
                  <a:noFill/>
                </a:ln>
                <a:solidFill>
                  <a:prstClr val="black"/>
                </a:solidFill>
                <a:effectLst/>
                <a:uLnTx/>
                <a:uFillTx/>
                <a:latin typeface="Constantia"/>
                <a:ea typeface="+mn-ea"/>
                <a:cs typeface="+mn-cs"/>
              </a:rPr>
              <a:t>  for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i</a:t>
            </a:r>
            <a:r>
              <a:rPr kumimoji="0" lang="en-US" sz="1800" b="0" i="0" u="none" strike="noStrike" kern="1200" cap="none" spc="0" normalizeH="0" baseline="0" noProof="0" dirty="0">
                <a:ln>
                  <a:noFill/>
                </a:ln>
                <a:solidFill>
                  <a:prstClr val="black"/>
                </a:solidFill>
                <a:effectLst/>
                <a:uLnTx/>
                <a:uFillTx/>
                <a:latin typeface="Constantia"/>
                <a:ea typeface="+mn-ea"/>
                <a:cs typeface="+mn-cs"/>
              </a:rPr>
              <a:t> =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3</a:t>
            </a:r>
            <a:r>
              <a:rPr kumimoji="0" lang="en-US" sz="1800" b="0" i="0" u="none" strike="noStrike" kern="1200" cap="none" spc="0" normalizeH="0" baseline="0" noProof="0" dirty="0">
                <a:ln>
                  <a:noFill/>
                </a:ln>
                <a:solidFill>
                  <a:prstClr val="black"/>
                </a:solidFill>
                <a:effectLst/>
                <a:uLnTx/>
                <a:uFillTx/>
                <a:latin typeface="Constantia"/>
                <a:ea typeface="+mn-ea"/>
                <a:cs typeface="+mn-cs"/>
              </a:rPr>
              <a:t>, …, </a:t>
            </a:r>
            <a:r>
              <a:rPr kumimoji="0" lang="en-US" sz="1800" b="0" i="1" u="none" strike="noStrike" kern="1200" cap="none" spc="0" normalizeH="0" baseline="0" noProof="0" dirty="0">
                <a:ln>
                  <a:noFill/>
                </a:ln>
                <a:solidFill>
                  <a:prstClr val="black"/>
                </a:solidFill>
                <a:effectLst/>
                <a:uLnTx/>
                <a:uFillTx/>
                <a:latin typeface="Constantia"/>
                <a:ea typeface="+mn-ea"/>
                <a:cs typeface="+mn-cs"/>
              </a:rPr>
              <a:t>n</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0</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endParaRPr kumimoji="0" lang="en-US" sz="1800" b="0" i="0" u="none" strike="noStrike" kern="1200" cap="none" spc="0" normalizeH="0" baseline="-25000" noProof="0" dirty="0">
              <a:ln>
                <a:noFill/>
              </a:ln>
              <a:solidFill>
                <a:prstClr val="black"/>
              </a:solidFill>
              <a:effectLst/>
              <a:uLnTx/>
              <a:uFillTx/>
              <a:latin typeface="Constantia"/>
              <a:ea typeface="+mn-ea"/>
              <a:cs typeface="+mn-cs"/>
            </a:endParaRPr>
          </a:p>
        </p:txBody>
      </p:sp>
      <p:sp>
        <p:nvSpPr>
          <p:cNvPr id="18" name="TextBox 17"/>
          <p:cNvSpPr txBox="1"/>
          <p:nvPr/>
        </p:nvSpPr>
        <p:spPr>
          <a:xfrm>
            <a:off x="6019801" y="1219200"/>
            <a:ext cx="3073240" cy="4093428"/>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When a graph is sparse, that is, it has few edges relatively to the total number of possible edges, it is much more efficient to  represent the graph using an adjacency list than an adjacency matrix.  But for a dense graph, which includes a high percentage of possible edges, an adjacency matrix is preferable.</a:t>
            </a:r>
          </a:p>
        </p:txBody>
      </p:sp>
    </p:spTree>
    <p:extLst>
      <p:ext uri="{BB962C8B-B14F-4D97-AF65-F5344CB8AC3E}">
        <p14:creationId xmlns:p14="http://schemas.microsoft.com/office/powerpoint/2010/main" val="172987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p:bldP spid="18"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Adjacency Matrices (</a:t>
            </a:r>
            <a:r>
              <a:rPr lang="en-US" i="1" dirty="0"/>
              <a:t>continued</a:t>
            </a:r>
            <a:r>
              <a:rPr lang="en-US" dirty="0"/>
              <a:t>)</a:t>
            </a:r>
          </a:p>
        </p:txBody>
      </p:sp>
      <p:sp>
        <p:nvSpPr>
          <p:cNvPr id="3" name="Content Placeholder 2"/>
          <p:cNvSpPr>
            <a:spLocks noGrp="1"/>
          </p:cNvSpPr>
          <p:nvPr>
            <p:ph idx="1"/>
          </p:nvPr>
        </p:nvSpPr>
        <p:spPr>
          <a:xfrm>
            <a:off x="228600" y="704087"/>
            <a:ext cx="8763000" cy="6138201"/>
          </a:xfrm>
        </p:spPr>
        <p:txBody>
          <a:bodyPr>
            <a:normAutofit/>
          </a:bodyPr>
          <a:lstStyle/>
          <a:p>
            <a:r>
              <a:rPr lang="en-US" sz="2400" dirty="0"/>
              <a:t>Adjacency matrices can also be used to represent graphs with loops and multiple edges.</a:t>
            </a:r>
          </a:p>
          <a:p>
            <a:r>
              <a:rPr lang="en-US" sz="2400" dirty="0"/>
              <a:t>A loop at the vertex vi is represented by a 1 at the (</a:t>
            </a:r>
            <a:r>
              <a:rPr lang="en-US" sz="2400" dirty="0" err="1"/>
              <a:t>i</a:t>
            </a:r>
            <a:r>
              <a:rPr lang="en-US" sz="2400" dirty="0"/>
              <a:t>, j)</a:t>
            </a:r>
            <a:r>
              <a:rPr lang="en-US" sz="2400" dirty="0" err="1"/>
              <a:t>th</a:t>
            </a:r>
            <a:r>
              <a:rPr lang="en-US" sz="2400" dirty="0"/>
              <a:t> position of the matrix. </a:t>
            </a:r>
          </a:p>
          <a:p>
            <a:r>
              <a:rPr lang="en-US" sz="2400" dirty="0"/>
              <a:t>When multiple edges connect the same pair of vertices vi and </a:t>
            </a:r>
            <a:r>
              <a:rPr lang="en-US" sz="2400" dirty="0" err="1"/>
              <a:t>vj</a:t>
            </a:r>
            <a:r>
              <a:rPr lang="en-US" sz="2400" dirty="0"/>
              <a:t>, (or if multiple loops are present at the same vertex), the (</a:t>
            </a:r>
            <a:r>
              <a:rPr lang="en-US" sz="2400" dirty="0" err="1"/>
              <a:t>i</a:t>
            </a:r>
            <a:r>
              <a:rPr lang="en-US" sz="2400" dirty="0"/>
              <a:t>, j)</a:t>
            </a:r>
            <a:r>
              <a:rPr lang="en-US" sz="2400" dirty="0" err="1"/>
              <a:t>th</a:t>
            </a:r>
            <a:r>
              <a:rPr lang="en-US" sz="2400" dirty="0"/>
              <a:t> entry equals the number of edges connecting the pair of vertices. </a:t>
            </a:r>
          </a:p>
          <a:p>
            <a:r>
              <a:rPr lang="en-US" sz="2400" dirty="0"/>
              <a:t>Example: We give the adjacency matrix  of the pseudograph shown here using the ordering of vertices a, b, c, d. </a:t>
            </a:r>
          </a:p>
        </p:txBody>
      </p:sp>
      <p:pic>
        <p:nvPicPr>
          <p:cNvPr id="4" name="Picture 3"/>
          <p:cNvPicPr>
            <a:picLocks noChangeAspect="1"/>
          </p:cNvPicPr>
          <p:nvPr/>
        </p:nvPicPr>
        <p:blipFill>
          <a:blip r:embed="rId2"/>
          <a:stretch>
            <a:fillRect/>
          </a:stretch>
        </p:blipFill>
        <p:spPr>
          <a:xfrm>
            <a:off x="457200" y="4648200"/>
            <a:ext cx="7848600" cy="2194089"/>
          </a:xfrm>
          <a:prstGeom prst="rect">
            <a:avLst/>
          </a:prstGeom>
        </p:spPr>
      </p:pic>
    </p:spTree>
    <p:extLst>
      <p:ext uri="{BB962C8B-B14F-4D97-AF65-F5344CB8AC3E}">
        <p14:creationId xmlns:p14="http://schemas.microsoft.com/office/powerpoint/2010/main" val="208481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Representing Relations</a:t>
            </a:r>
          </a:p>
        </p:txBody>
      </p:sp>
      <p:sp>
        <p:nvSpPr>
          <p:cNvPr id="3" name="Subtitle 2"/>
          <p:cNvSpPr>
            <a:spLocks noGrp="1"/>
          </p:cNvSpPr>
          <p:nvPr>
            <p:ph type="subTitle" idx="1"/>
          </p:nvPr>
        </p:nvSpPr>
        <p:spPr/>
        <p:txBody>
          <a:bodyPr/>
          <a:lstStyle/>
          <a:p>
            <a:r>
              <a:rPr lang="en-US" dirty="0"/>
              <a:t>Section 9.3</a:t>
            </a:r>
          </a:p>
        </p:txBody>
      </p:sp>
    </p:spTree>
    <p:extLst>
      <p:ext uri="{BB962C8B-B14F-4D97-AF65-F5344CB8AC3E}">
        <p14:creationId xmlns:p14="http://schemas.microsoft.com/office/powerpoint/2010/main" val="2099541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Adjacency Matrices (</a:t>
            </a:r>
            <a:r>
              <a:rPr lang="en-US" i="1" dirty="0"/>
              <a:t>continued</a:t>
            </a:r>
            <a:r>
              <a:rPr lang="en-US" dirty="0"/>
              <a:t>)</a:t>
            </a:r>
          </a:p>
        </p:txBody>
      </p:sp>
      <p:sp>
        <p:nvSpPr>
          <p:cNvPr id="3" name="Content Placeholder 2"/>
          <p:cNvSpPr>
            <a:spLocks noGrp="1"/>
          </p:cNvSpPr>
          <p:nvPr>
            <p:ph idx="1"/>
          </p:nvPr>
        </p:nvSpPr>
        <p:spPr/>
        <p:txBody>
          <a:bodyPr>
            <a:normAutofit lnSpcReduction="10000"/>
          </a:bodyPr>
          <a:lstStyle/>
          <a:p>
            <a:r>
              <a:rPr lang="en-US" dirty="0"/>
              <a:t>Adjacency matrices can also be used to represent directed graphs. The matrix for a directed graph  </a:t>
            </a:r>
            <a:r>
              <a:rPr lang="en-US" i="1" dirty="0"/>
              <a:t>G</a:t>
            </a:r>
            <a:r>
              <a:rPr lang="en-US" dirty="0"/>
              <a:t> = (</a:t>
            </a:r>
            <a:r>
              <a:rPr lang="en-US" i="1" dirty="0"/>
              <a:t>V</a:t>
            </a:r>
            <a:r>
              <a:rPr lang="en-US" dirty="0"/>
              <a:t>, </a:t>
            </a:r>
            <a:r>
              <a:rPr lang="en-US" i="1" dirty="0"/>
              <a:t>E</a:t>
            </a:r>
            <a:r>
              <a:rPr lang="en-US" dirty="0"/>
              <a:t>) has a </a:t>
            </a:r>
            <a:r>
              <a:rPr lang="en-US" dirty="0">
                <a:latin typeface="Cambria Math" pitchFamily="18" charset="0"/>
                <a:ea typeface="Cambria Math" pitchFamily="18" charset="0"/>
              </a:rPr>
              <a:t>1</a:t>
            </a:r>
            <a:r>
              <a:rPr lang="en-US" dirty="0"/>
              <a:t> in its (</a:t>
            </a:r>
            <a:r>
              <a:rPr lang="en-US" i="1" dirty="0" err="1"/>
              <a:t>i</a:t>
            </a:r>
            <a:r>
              <a:rPr lang="en-US" dirty="0"/>
              <a:t>, </a:t>
            </a:r>
            <a:r>
              <a:rPr lang="en-US" i="1" dirty="0"/>
              <a:t>j</a:t>
            </a:r>
            <a:r>
              <a:rPr lang="en-US" dirty="0"/>
              <a:t>)</a:t>
            </a:r>
            <a:r>
              <a:rPr lang="en-US" dirty="0" err="1"/>
              <a:t>th</a:t>
            </a:r>
            <a:r>
              <a:rPr lang="en-US" dirty="0"/>
              <a:t> position if there is an edge from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where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a:t>
            </a:r>
            <a:r>
              <a:rPr lang="en-US" i="1" dirty="0" err="1"/>
              <a:t>v</a:t>
            </a:r>
            <a:r>
              <a:rPr lang="en-US" i="1" baseline="-25000" dirty="0" err="1">
                <a:latin typeface="Cambria Math" pitchFamily="18" charset="0"/>
                <a:ea typeface="Cambria Math" pitchFamily="18" charset="0"/>
              </a:rPr>
              <a:t>n</a:t>
            </a:r>
            <a:r>
              <a:rPr lang="en-US" dirty="0"/>
              <a:t> is a  list of the vertices.</a:t>
            </a:r>
          </a:p>
          <a:p>
            <a:pPr marL="640080" lvl="2" indent="-365760"/>
            <a:r>
              <a:rPr lang="en-US" dirty="0"/>
              <a:t>In other words, if the graphs adjacency matrix is  </a:t>
            </a:r>
            <a:r>
              <a:rPr lang="en-US" b="1" dirty="0"/>
              <a:t>A</a:t>
            </a:r>
            <a:r>
              <a:rPr lang="en-US" i="1" baseline="-25000" dirty="0"/>
              <a:t>G</a:t>
            </a:r>
            <a:r>
              <a:rPr lang="en-US" dirty="0"/>
              <a:t> = [</a:t>
            </a:r>
            <a:r>
              <a:rPr lang="en-US" i="1" dirty="0" err="1"/>
              <a:t>a</a:t>
            </a:r>
            <a:r>
              <a:rPr lang="en-US" i="1" baseline="-25000" dirty="0" err="1"/>
              <a:t>ij</a:t>
            </a:r>
            <a:r>
              <a:rPr lang="en-US" dirty="0"/>
              <a:t>], then</a:t>
            </a:r>
          </a:p>
          <a:p>
            <a:pPr marL="640080" lvl="2" indent="-365760"/>
            <a:endParaRPr lang="en-US" dirty="0"/>
          </a:p>
          <a:p>
            <a:pPr marL="640080" lvl="2" indent="-365760"/>
            <a:endParaRPr lang="en-US" dirty="0"/>
          </a:p>
          <a:p>
            <a:pPr marL="640080" lvl="2" indent="-365760"/>
            <a:r>
              <a:rPr lang="en-US" dirty="0"/>
              <a:t>The adjacency matrix for a directed graph does not have to be symmetric, because there may not be an edge from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when there is an edge from </a:t>
            </a:r>
            <a:r>
              <a:rPr lang="en-US" i="1" dirty="0" err="1"/>
              <a:t>v</a:t>
            </a:r>
            <a:r>
              <a:rPr lang="en-US" i="1" baseline="-25000" dirty="0" err="1"/>
              <a:t>j</a:t>
            </a:r>
            <a:r>
              <a:rPr lang="en-US" i="1" dirty="0"/>
              <a:t> </a:t>
            </a:r>
            <a:r>
              <a:rPr lang="en-US" dirty="0"/>
              <a:t>to </a:t>
            </a:r>
            <a:r>
              <a:rPr lang="en-US" i="1" dirty="0"/>
              <a:t>v</a:t>
            </a:r>
            <a:r>
              <a:rPr lang="en-US" i="1" baseline="-25000" dirty="0"/>
              <a:t>i</a:t>
            </a:r>
            <a:r>
              <a:rPr lang="en-US" dirty="0"/>
              <a:t>. </a:t>
            </a:r>
          </a:p>
          <a:p>
            <a:pPr marL="640080" lvl="2" indent="-365760"/>
            <a:r>
              <a:rPr lang="en-US" dirty="0"/>
              <a:t>To represent directed </a:t>
            </a:r>
            <a:r>
              <a:rPr lang="en-US" dirty="0" err="1"/>
              <a:t>multigraphs</a:t>
            </a:r>
            <a:r>
              <a:rPr lang="en-US" dirty="0"/>
              <a:t>, the value of </a:t>
            </a:r>
            <a:r>
              <a:rPr lang="en-US" i="1" dirty="0" err="1"/>
              <a:t>a</a:t>
            </a:r>
            <a:r>
              <a:rPr lang="en-US" i="1" baseline="-25000" dirty="0" err="1"/>
              <a:t>ij</a:t>
            </a:r>
            <a:r>
              <a:rPr lang="en-US" dirty="0"/>
              <a:t> is the number of edges connecting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a:t>
            </a:r>
          </a:p>
          <a:p>
            <a:pPr marL="0" indent="0">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981200" y="3886200"/>
            <a:ext cx="4217670" cy="609600"/>
          </a:xfrm>
          <a:prstGeom prst="rect">
            <a:avLst/>
          </a:prstGeom>
        </p:spPr>
      </p:pic>
    </p:spTree>
    <p:extLst>
      <p:ext uri="{BB962C8B-B14F-4D97-AF65-F5344CB8AC3E}">
        <p14:creationId xmlns:p14="http://schemas.microsoft.com/office/powerpoint/2010/main" val="404690679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Representation of Graphs: Incidence Matrices</a:t>
            </a:r>
          </a:p>
        </p:txBody>
      </p:sp>
      <p:sp>
        <p:nvSpPr>
          <p:cNvPr id="3" name="Content Placeholder 2"/>
          <p:cNvSpPr>
            <a:spLocks noGrp="1"/>
          </p:cNvSpPr>
          <p:nvPr>
            <p:ph idx="1"/>
          </p:nvPr>
        </p:nvSpPr>
        <p:spPr/>
        <p:txBody>
          <a:bodyPr/>
          <a:lstStyle/>
          <a:p>
            <a:pPr indent="0">
              <a:buNone/>
            </a:pPr>
            <a:r>
              <a:rPr lang="en-US" b="1" dirty="0"/>
              <a:t>Definition</a:t>
            </a:r>
            <a:r>
              <a:rPr lang="en-US" dirty="0"/>
              <a:t>: Let  </a:t>
            </a:r>
            <a:r>
              <a:rPr lang="en-US" i="1" dirty="0"/>
              <a:t>G</a:t>
            </a:r>
            <a:r>
              <a:rPr lang="en-US" dirty="0"/>
              <a:t> = (</a:t>
            </a:r>
            <a:r>
              <a:rPr lang="en-US" i="1" dirty="0"/>
              <a:t>V</a:t>
            </a:r>
            <a:r>
              <a:rPr lang="en-US" dirty="0"/>
              <a:t>, </a:t>
            </a:r>
            <a:r>
              <a:rPr lang="en-US" i="1" dirty="0"/>
              <a:t>E</a:t>
            </a:r>
            <a:r>
              <a:rPr lang="en-US" dirty="0"/>
              <a:t>) be an undirected graph with vertices where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a:t>
            </a:r>
            <a:r>
              <a:rPr lang="en-US" i="1" dirty="0" err="1"/>
              <a:t>v</a:t>
            </a:r>
            <a:r>
              <a:rPr lang="en-US" i="1" baseline="-25000" dirty="0" err="1">
                <a:latin typeface="Cambria Math" pitchFamily="18" charset="0"/>
                <a:ea typeface="Cambria Math" pitchFamily="18" charset="0"/>
              </a:rPr>
              <a:t>n</a:t>
            </a:r>
            <a:r>
              <a:rPr lang="en-US" dirty="0"/>
              <a:t>  and edges                        </a:t>
            </a:r>
            <a:r>
              <a:rPr lang="en-US" i="1" dirty="0"/>
              <a:t>e</a:t>
            </a:r>
            <a:r>
              <a:rPr lang="en-US" baseline="-25000" dirty="0">
                <a:latin typeface="Cambria Math" pitchFamily="18" charset="0"/>
                <a:ea typeface="Cambria Math" pitchFamily="18" charset="0"/>
              </a:rPr>
              <a:t>1</a:t>
            </a:r>
            <a:r>
              <a:rPr lang="en-US" dirty="0"/>
              <a:t>, </a:t>
            </a:r>
            <a:r>
              <a:rPr lang="en-US" i="1" dirty="0"/>
              <a:t>e</a:t>
            </a:r>
            <a:r>
              <a:rPr lang="en-US" baseline="-25000" dirty="0">
                <a:latin typeface="Cambria Math" pitchFamily="18" charset="0"/>
                <a:ea typeface="Cambria Math" pitchFamily="18" charset="0"/>
              </a:rPr>
              <a:t>2</a:t>
            </a:r>
            <a:r>
              <a:rPr lang="en-US" dirty="0"/>
              <a:t>, … </a:t>
            </a:r>
            <a:r>
              <a:rPr lang="en-US" i="1" dirty="0" err="1"/>
              <a:t>e</a:t>
            </a:r>
            <a:r>
              <a:rPr lang="en-US" i="1" baseline="-25000" dirty="0" err="1">
                <a:latin typeface="Cambria Math" pitchFamily="18" charset="0"/>
                <a:ea typeface="Cambria Math" pitchFamily="18" charset="0"/>
              </a:rPr>
              <a:t>m</a:t>
            </a:r>
            <a:r>
              <a:rPr lang="en-US" dirty="0"/>
              <a:t>.  The incidence matrix with respect to the ordering of </a:t>
            </a:r>
            <a:r>
              <a:rPr lang="en-US" i="1" dirty="0"/>
              <a:t>V</a:t>
            </a:r>
            <a:r>
              <a:rPr lang="en-US" dirty="0"/>
              <a:t> and </a:t>
            </a:r>
            <a:r>
              <a:rPr lang="en-US" i="1" dirty="0"/>
              <a:t>E </a:t>
            </a:r>
            <a:r>
              <a:rPr lang="en-US" dirty="0"/>
              <a:t>is the</a:t>
            </a:r>
            <a:r>
              <a:rPr lang="en-US" i="1" dirty="0"/>
              <a:t> n ×</a:t>
            </a:r>
            <a:r>
              <a:rPr lang="en-US" dirty="0"/>
              <a:t> </a:t>
            </a:r>
            <a:r>
              <a:rPr lang="en-US" i="1" dirty="0"/>
              <a:t>m</a:t>
            </a:r>
            <a:r>
              <a:rPr lang="en-US" dirty="0"/>
              <a:t>  matrix </a:t>
            </a:r>
            <a:r>
              <a:rPr lang="en-US" b="1" dirty="0"/>
              <a:t>M</a:t>
            </a:r>
            <a:r>
              <a:rPr lang="en-US" dirty="0"/>
              <a:t> = [</a:t>
            </a:r>
            <a:r>
              <a:rPr lang="en-US" i="1" dirty="0" err="1"/>
              <a:t>m</a:t>
            </a:r>
            <a:r>
              <a:rPr lang="en-US" i="1" baseline="-25000" dirty="0" err="1"/>
              <a:t>ij</a:t>
            </a:r>
            <a:r>
              <a:rPr lang="en-US" dirty="0"/>
              <a:t>], where</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415210" y="3962400"/>
            <a:ext cx="5084445" cy="609600"/>
          </a:xfrm>
          <a:prstGeom prst="rect">
            <a:avLst/>
          </a:prstGeom>
        </p:spPr>
      </p:pic>
    </p:spTree>
    <p:extLst>
      <p:ext uri="{BB962C8B-B14F-4D97-AF65-F5344CB8AC3E}">
        <p14:creationId xmlns:p14="http://schemas.microsoft.com/office/powerpoint/2010/main" val="29245166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Incidence Matrices (</a:t>
            </a:r>
            <a:r>
              <a:rPr lang="en-US" i="1" dirty="0"/>
              <a:t>continued</a:t>
            </a:r>
            <a:r>
              <a:rPr lang="en-US" dirty="0"/>
              <a:t>)</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99" y="1144414"/>
            <a:ext cx="3048001" cy="2737545"/>
          </a:xfrm>
          <a:prstGeom prst="rect">
            <a:avLst/>
          </a:prstGeom>
        </p:spPr>
      </p:pic>
      <p:pic>
        <p:nvPicPr>
          <p:cNvPr id="7" name="Content Placeholder 6"/>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28600" y="4484132"/>
            <a:ext cx="3795458" cy="2373868"/>
          </a:xfrm>
        </p:spPr>
      </p:pic>
      <p:sp>
        <p:nvSpPr>
          <p:cNvPr id="6" name="TextBox 5"/>
          <p:cNvSpPr txBox="1"/>
          <p:nvPr/>
        </p:nvSpPr>
        <p:spPr>
          <a:xfrm>
            <a:off x="386094" y="861536"/>
            <a:ext cx="6019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Simple Graph and Incidence Matrix</a:t>
            </a:r>
          </a:p>
        </p:txBody>
      </p:sp>
      <p:pic>
        <p:nvPicPr>
          <p:cNvPr id="3" name="Picture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61484" y="1547336"/>
            <a:ext cx="2663890" cy="2174796"/>
          </a:xfrm>
          <a:prstGeom prst="rect">
            <a:avLst/>
          </a:prstGeom>
        </p:spPr>
      </p:pic>
      <p:sp>
        <p:nvSpPr>
          <p:cNvPr id="4" name="TextBox 3"/>
          <p:cNvSpPr txBox="1"/>
          <p:nvPr/>
        </p:nvSpPr>
        <p:spPr>
          <a:xfrm>
            <a:off x="7162800" y="1254205"/>
            <a:ext cx="17526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rows going from top to bottom represent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5</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and the columns going from left to right represent 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6</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9" name="TextBox 8"/>
          <p:cNvSpPr txBox="1"/>
          <p:nvPr/>
        </p:nvSpPr>
        <p:spPr>
          <a:xfrm>
            <a:off x="457200" y="4114800"/>
            <a:ext cx="6019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Pseudograph and Incidence Matrix</a:t>
            </a:r>
          </a:p>
        </p:txBody>
      </p:sp>
      <p:sp>
        <p:nvSpPr>
          <p:cNvPr id="10" name="TextBox 9"/>
          <p:cNvSpPr txBox="1"/>
          <p:nvPr/>
        </p:nvSpPr>
        <p:spPr>
          <a:xfrm>
            <a:off x="7162800" y="4283839"/>
            <a:ext cx="190500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rows going from top to bottom represent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5</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and the columns going from left to right represent 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8</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61484" y="4828655"/>
            <a:ext cx="2663890" cy="1777409"/>
          </a:xfrm>
          <a:prstGeom prst="rect">
            <a:avLst/>
          </a:prstGeom>
        </p:spPr>
      </p:pic>
    </p:spTree>
    <p:extLst>
      <p:ext uri="{BB962C8B-B14F-4D97-AF65-F5344CB8AC3E}">
        <p14:creationId xmlns:p14="http://schemas.microsoft.com/office/powerpoint/2010/main" val="198873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Isomorphism of Graphs</a:t>
            </a:r>
          </a:p>
        </p:txBody>
      </p:sp>
      <p:sp>
        <p:nvSpPr>
          <p:cNvPr id="3" name="Content Placeholder 2"/>
          <p:cNvSpPr>
            <a:spLocks noGrp="1"/>
          </p:cNvSpPr>
          <p:nvPr>
            <p:ph idx="1"/>
          </p:nvPr>
        </p:nvSpPr>
        <p:spPr/>
        <p:txBody>
          <a:bodyPr/>
          <a:lstStyle/>
          <a:p>
            <a:pPr indent="0">
              <a:buNone/>
            </a:pPr>
            <a:r>
              <a:rPr lang="en-US" b="1" dirty="0"/>
              <a:t>Definition</a:t>
            </a:r>
            <a:r>
              <a:rPr lang="en-US" dirty="0"/>
              <a:t>: The simple graphs </a:t>
            </a:r>
            <a:r>
              <a:rPr lang="en-US" i="1" dirty="0"/>
              <a:t>G</a:t>
            </a:r>
            <a:r>
              <a:rPr lang="en-US" baseline="-25000" dirty="0">
                <a:latin typeface="Cambria Math" pitchFamily="18" charset="0"/>
                <a:ea typeface="Cambria Math" pitchFamily="18" charset="0"/>
              </a:rPr>
              <a:t>1</a:t>
            </a:r>
            <a:r>
              <a:rPr lang="en-US" i="1" dirty="0"/>
              <a:t> = </a:t>
            </a:r>
            <a:r>
              <a:rPr lang="en-US" dirty="0"/>
              <a:t>(</a:t>
            </a:r>
            <a:r>
              <a:rPr lang="en-US" i="1" dirty="0"/>
              <a:t>V</a:t>
            </a:r>
            <a:r>
              <a:rPr lang="en-US" baseline="-25000" dirty="0">
                <a:latin typeface="Cambria Math" pitchFamily="18" charset="0"/>
                <a:ea typeface="Cambria Math" pitchFamily="18" charset="0"/>
              </a:rPr>
              <a:t>1</a:t>
            </a:r>
            <a:r>
              <a:rPr lang="en-US" i="1" dirty="0"/>
              <a:t>, E</a:t>
            </a:r>
            <a:r>
              <a:rPr lang="en-US" baseline="-25000" dirty="0">
                <a:latin typeface="Cambria Math" pitchFamily="18" charset="0"/>
                <a:ea typeface="Cambria Math" pitchFamily="18" charset="0"/>
              </a:rPr>
              <a:t>1</a:t>
            </a:r>
            <a:r>
              <a:rPr lang="en-US" dirty="0"/>
              <a:t>)</a:t>
            </a:r>
            <a:r>
              <a:rPr lang="en-US" i="1" dirty="0"/>
              <a:t> </a:t>
            </a:r>
            <a:r>
              <a:rPr lang="en-US" dirty="0"/>
              <a:t>and             </a:t>
            </a:r>
            <a:r>
              <a:rPr lang="en-US" i="1" dirty="0"/>
              <a:t>G</a:t>
            </a:r>
            <a:r>
              <a:rPr lang="en-US" baseline="-25000" dirty="0">
                <a:latin typeface="Cambria Math" pitchFamily="18" charset="0"/>
                <a:ea typeface="Cambria Math" pitchFamily="18" charset="0"/>
              </a:rPr>
              <a:t>2</a:t>
            </a:r>
            <a:r>
              <a:rPr lang="en-US" i="1" dirty="0"/>
              <a:t> = </a:t>
            </a:r>
            <a:r>
              <a:rPr lang="en-US" dirty="0"/>
              <a:t>(</a:t>
            </a:r>
            <a:r>
              <a:rPr lang="en-US" i="1" dirty="0"/>
              <a:t>V</a:t>
            </a:r>
            <a:r>
              <a:rPr lang="en-US" baseline="-25000" dirty="0">
                <a:latin typeface="Cambria Math" pitchFamily="18" charset="0"/>
                <a:ea typeface="Cambria Math" pitchFamily="18" charset="0"/>
              </a:rPr>
              <a:t>2</a:t>
            </a:r>
            <a:r>
              <a:rPr lang="en-US" i="1" dirty="0"/>
              <a:t>, E</a:t>
            </a:r>
            <a:r>
              <a:rPr lang="en-US" baseline="-25000" dirty="0">
                <a:latin typeface="Cambria Math" pitchFamily="18" charset="0"/>
                <a:ea typeface="Cambria Math" pitchFamily="18" charset="0"/>
              </a:rPr>
              <a:t>2</a:t>
            </a:r>
            <a:r>
              <a:rPr lang="en-US" dirty="0"/>
              <a:t>)</a:t>
            </a:r>
            <a:r>
              <a:rPr lang="en-US" i="1" dirty="0"/>
              <a:t> </a:t>
            </a:r>
            <a:r>
              <a:rPr lang="en-US" dirty="0"/>
              <a:t>are </a:t>
            </a:r>
            <a:r>
              <a:rPr lang="en-US" i="1" dirty="0"/>
              <a:t>isomorphic</a:t>
            </a:r>
            <a:r>
              <a:rPr lang="en-US" dirty="0"/>
              <a:t> if there is a one-to-one and onto function </a:t>
            </a:r>
            <a:r>
              <a:rPr lang="en-US" i="1" dirty="0"/>
              <a:t>f</a:t>
            </a:r>
            <a:r>
              <a:rPr lang="en-US" dirty="0"/>
              <a:t> from </a:t>
            </a:r>
            <a:r>
              <a:rPr lang="en-US" i="1" dirty="0"/>
              <a:t>V</a:t>
            </a:r>
            <a:r>
              <a:rPr lang="en-US" baseline="-25000" dirty="0">
                <a:latin typeface="Cambria Math" pitchFamily="18" charset="0"/>
                <a:ea typeface="Cambria Math" pitchFamily="18" charset="0"/>
              </a:rPr>
              <a:t>1</a:t>
            </a:r>
            <a:r>
              <a:rPr lang="en-US" i="1" dirty="0"/>
              <a:t> </a:t>
            </a:r>
            <a:r>
              <a:rPr lang="en-US" dirty="0"/>
              <a:t>to </a:t>
            </a:r>
            <a:r>
              <a:rPr lang="en-US" i="1" dirty="0"/>
              <a:t>V</a:t>
            </a:r>
            <a:r>
              <a:rPr lang="en-US" baseline="-25000" dirty="0">
                <a:latin typeface="Cambria Math" pitchFamily="18" charset="0"/>
                <a:ea typeface="Cambria Math" pitchFamily="18" charset="0"/>
              </a:rPr>
              <a:t>2</a:t>
            </a:r>
            <a:r>
              <a:rPr lang="en-US" dirty="0"/>
              <a:t> with the property that </a:t>
            </a:r>
            <a:r>
              <a:rPr lang="en-US" i="1" dirty="0"/>
              <a:t>a</a:t>
            </a:r>
            <a:r>
              <a:rPr lang="en-US" dirty="0"/>
              <a:t> and </a:t>
            </a:r>
            <a:r>
              <a:rPr lang="en-US" i="1" dirty="0"/>
              <a:t>b</a:t>
            </a:r>
            <a:r>
              <a:rPr lang="en-US" dirty="0"/>
              <a:t> are adjacent in </a:t>
            </a:r>
            <a:r>
              <a:rPr lang="en-US" i="1" dirty="0"/>
              <a:t>G</a:t>
            </a:r>
            <a:r>
              <a:rPr lang="en-US" baseline="-25000" dirty="0">
                <a:latin typeface="Cambria Math" pitchFamily="18" charset="0"/>
                <a:ea typeface="Cambria Math" pitchFamily="18" charset="0"/>
              </a:rPr>
              <a:t>1</a:t>
            </a:r>
            <a:r>
              <a:rPr lang="en-US" i="1" dirty="0"/>
              <a:t> </a:t>
            </a:r>
            <a:r>
              <a:rPr lang="en-US" dirty="0"/>
              <a:t>if and only if </a:t>
            </a:r>
            <a:r>
              <a:rPr lang="en-US" i="1" dirty="0"/>
              <a:t>f</a:t>
            </a:r>
            <a:r>
              <a:rPr lang="en-US" dirty="0"/>
              <a:t>(</a:t>
            </a:r>
            <a:r>
              <a:rPr lang="en-US" i="1" dirty="0"/>
              <a:t>a</a:t>
            </a:r>
            <a:r>
              <a:rPr lang="en-US" dirty="0"/>
              <a:t>) and </a:t>
            </a:r>
            <a:r>
              <a:rPr lang="en-US" i="1" dirty="0"/>
              <a:t>f</a:t>
            </a:r>
            <a:r>
              <a:rPr lang="en-US" dirty="0"/>
              <a:t>(</a:t>
            </a:r>
            <a:r>
              <a:rPr lang="en-US" i="1" dirty="0"/>
              <a:t>b</a:t>
            </a:r>
            <a:r>
              <a:rPr lang="en-US" dirty="0"/>
              <a:t>) are adjacent in </a:t>
            </a:r>
            <a:r>
              <a:rPr lang="en-US" i="1" dirty="0"/>
              <a:t>G</a:t>
            </a:r>
            <a:r>
              <a:rPr lang="en-US" baseline="-25000" dirty="0">
                <a:latin typeface="Cambria Math" pitchFamily="18" charset="0"/>
                <a:ea typeface="Cambria Math" pitchFamily="18" charset="0"/>
              </a:rPr>
              <a:t>2</a:t>
            </a:r>
            <a:r>
              <a:rPr lang="en-US" i="1" dirty="0"/>
              <a:t> , </a:t>
            </a:r>
            <a:r>
              <a:rPr lang="en-US" dirty="0"/>
              <a:t>for all </a:t>
            </a:r>
            <a:r>
              <a:rPr lang="en-US" i="1" dirty="0"/>
              <a:t>a</a:t>
            </a:r>
            <a:r>
              <a:rPr lang="en-US" dirty="0"/>
              <a:t> and </a:t>
            </a:r>
            <a:r>
              <a:rPr lang="en-US" i="1" dirty="0"/>
              <a:t>b</a:t>
            </a:r>
            <a:r>
              <a:rPr lang="en-US" dirty="0"/>
              <a:t> in </a:t>
            </a:r>
            <a:r>
              <a:rPr lang="en-US" i="1" dirty="0"/>
              <a:t>V</a:t>
            </a:r>
            <a:r>
              <a:rPr lang="en-US" baseline="-25000" dirty="0">
                <a:latin typeface="Cambria Math" pitchFamily="18" charset="0"/>
                <a:ea typeface="Cambria Math" pitchFamily="18" charset="0"/>
              </a:rPr>
              <a:t>1</a:t>
            </a:r>
            <a:r>
              <a:rPr lang="en-US" i="1" dirty="0"/>
              <a:t> . </a:t>
            </a:r>
            <a:r>
              <a:rPr lang="en-US" dirty="0"/>
              <a:t>Such a function </a:t>
            </a:r>
            <a:r>
              <a:rPr lang="en-US" i="1" dirty="0"/>
              <a:t>f </a:t>
            </a:r>
            <a:r>
              <a:rPr lang="en-US" dirty="0"/>
              <a:t>is called an </a:t>
            </a:r>
            <a:r>
              <a:rPr lang="en-US" i="1" dirty="0"/>
              <a:t>isomorphism. </a:t>
            </a:r>
            <a:r>
              <a:rPr lang="en-US" dirty="0"/>
              <a:t>Two simple graphs that are not isomorphic are called </a:t>
            </a:r>
            <a:r>
              <a:rPr lang="en-US" i="1" dirty="0"/>
              <a:t>nonisomorphic</a:t>
            </a:r>
            <a:r>
              <a:rPr lang="en-US" dirty="0"/>
              <a:t>.</a:t>
            </a:r>
          </a:p>
        </p:txBody>
      </p:sp>
    </p:spTree>
    <p:extLst>
      <p:ext uri="{BB962C8B-B14F-4D97-AF65-F5344CB8AC3E}">
        <p14:creationId xmlns:p14="http://schemas.microsoft.com/office/powerpoint/2010/main" val="21423419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591312"/>
          </a:xfrm>
        </p:spPr>
        <p:txBody>
          <a:bodyPr>
            <a:noAutofit/>
          </a:bodyPr>
          <a:lstStyle/>
          <a:p>
            <a:r>
              <a:rPr lang="en-US" sz="4000" b="1" dirty="0"/>
              <a:t>ISOMORPHIC INVARIANT</a:t>
            </a:r>
            <a:endParaRPr lang="en-US" sz="4000" dirty="0"/>
          </a:p>
        </p:txBody>
      </p:sp>
      <p:sp>
        <p:nvSpPr>
          <p:cNvPr id="3" name="Content Placeholder 2"/>
          <p:cNvSpPr>
            <a:spLocks noGrp="1"/>
          </p:cNvSpPr>
          <p:nvPr>
            <p:ph idx="1"/>
          </p:nvPr>
        </p:nvSpPr>
        <p:spPr>
          <a:xfrm>
            <a:off x="0" y="819912"/>
            <a:ext cx="8991600" cy="6013067"/>
          </a:xfrm>
        </p:spPr>
        <p:txBody>
          <a:bodyPr>
            <a:normAutofit fontScale="85000" lnSpcReduction="10000"/>
          </a:bodyPr>
          <a:lstStyle/>
          <a:p>
            <a:r>
              <a:rPr lang="en-US" dirty="0"/>
              <a:t>A property P is called an isomorphic invariant if, and only if, given any graphs G and G’,</a:t>
            </a:r>
          </a:p>
          <a:p>
            <a:r>
              <a:rPr lang="en-US" dirty="0"/>
              <a:t>If G has property P and G’ is isomorphic to G, then G’ has property P.</a:t>
            </a:r>
          </a:p>
          <a:p>
            <a:pPr marL="0" indent="0">
              <a:buNone/>
            </a:pPr>
            <a:r>
              <a:rPr lang="en-US" b="1" u="sng" dirty="0"/>
              <a:t>THEOREM OF ISOMORPHIC INVARIANT</a:t>
            </a:r>
          </a:p>
          <a:p>
            <a:pPr marL="0" indent="0">
              <a:buNone/>
            </a:pPr>
            <a:r>
              <a:rPr lang="en-US" dirty="0"/>
              <a:t>Each of the following properties is an invariant for graph isomorphism, where n, m and k are all non-negative integers, if the graph:</a:t>
            </a:r>
          </a:p>
          <a:p>
            <a:pPr marL="0" indent="0">
              <a:buNone/>
            </a:pPr>
            <a:r>
              <a:rPr lang="en-US" dirty="0"/>
              <a:t>1. has n vertices.</a:t>
            </a:r>
          </a:p>
          <a:p>
            <a:pPr marL="0" indent="0">
              <a:buNone/>
            </a:pPr>
            <a:r>
              <a:rPr lang="en-US" dirty="0"/>
              <a:t>2. has m edges.</a:t>
            </a:r>
          </a:p>
          <a:p>
            <a:pPr marL="0" indent="0">
              <a:buNone/>
            </a:pPr>
            <a:r>
              <a:rPr lang="en-US" dirty="0"/>
              <a:t>3. has a vertex of degree k.</a:t>
            </a:r>
          </a:p>
          <a:p>
            <a:pPr marL="0" indent="0">
              <a:buNone/>
            </a:pPr>
            <a:r>
              <a:rPr lang="en-US" dirty="0"/>
              <a:t>4. has m vertices of degree k.</a:t>
            </a:r>
          </a:p>
          <a:p>
            <a:pPr marL="0" indent="0">
              <a:buNone/>
            </a:pPr>
            <a:r>
              <a:rPr lang="en-US" dirty="0"/>
              <a:t>5. has a circuit of length k.</a:t>
            </a:r>
          </a:p>
          <a:p>
            <a:pPr marL="0" indent="0">
              <a:buNone/>
            </a:pPr>
            <a:r>
              <a:rPr lang="en-US" dirty="0"/>
              <a:t>6. has a simple circuit of length k.</a:t>
            </a:r>
          </a:p>
          <a:p>
            <a:pPr marL="0" indent="0">
              <a:buNone/>
            </a:pPr>
            <a:r>
              <a:rPr lang="en-US" dirty="0"/>
              <a:t>7. has m simple circuits of length k.</a:t>
            </a:r>
          </a:p>
          <a:p>
            <a:pPr marL="0" indent="0">
              <a:buNone/>
            </a:pPr>
            <a:r>
              <a:rPr lang="en-US" dirty="0"/>
              <a:t>8. is connected.</a:t>
            </a:r>
          </a:p>
          <a:p>
            <a:pPr marL="0" indent="0">
              <a:buNone/>
            </a:pPr>
            <a:r>
              <a:rPr lang="en-US" dirty="0"/>
              <a:t>9. has an Euler circuit.</a:t>
            </a:r>
          </a:p>
          <a:p>
            <a:pPr marL="0" indent="0">
              <a:buNone/>
            </a:pPr>
            <a:r>
              <a:rPr lang="en-US" dirty="0"/>
              <a:t>10. has a Hamiltonian circuit.</a:t>
            </a:r>
          </a:p>
        </p:txBody>
      </p:sp>
    </p:spTree>
    <p:extLst>
      <p:ext uri="{BB962C8B-B14F-4D97-AF65-F5344CB8AC3E}">
        <p14:creationId xmlns:p14="http://schemas.microsoft.com/office/powerpoint/2010/main" val="283128060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32232"/>
            <a:ext cx="8229600" cy="591312"/>
          </a:xfrm>
        </p:spPr>
        <p:txBody>
          <a:bodyPr>
            <a:normAutofit fontScale="90000"/>
          </a:bodyPr>
          <a:lstStyle/>
          <a:p>
            <a:r>
              <a:rPr lang="en-US" dirty="0"/>
              <a:t>Isomorphism of Graphs (</a:t>
            </a:r>
            <a:r>
              <a:rPr lang="en-US" i="1" dirty="0"/>
              <a:t>cont.</a:t>
            </a:r>
            <a:r>
              <a:rPr lang="en-US" dirty="0"/>
              <a:t>)</a:t>
            </a:r>
          </a:p>
        </p:txBody>
      </p:sp>
      <p:sp>
        <p:nvSpPr>
          <p:cNvPr id="3" name="Content Placeholder 2"/>
          <p:cNvSpPr>
            <a:spLocks noGrp="1"/>
          </p:cNvSpPr>
          <p:nvPr>
            <p:ph idx="1"/>
          </p:nvPr>
        </p:nvSpPr>
        <p:spPr>
          <a:xfrm>
            <a:off x="-76200" y="923544"/>
            <a:ext cx="8991600" cy="5934456"/>
          </a:xfrm>
        </p:spPr>
        <p:txBody>
          <a:bodyPr>
            <a:normAutofit/>
          </a:bodyPr>
          <a:lstStyle/>
          <a:p>
            <a:pPr indent="0">
              <a:buNone/>
            </a:pPr>
            <a:r>
              <a:rPr lang="en-US" b="1" dirty="0"/>
              <a:t>Example</a:t>
            </a:r>
            <a:r>
              <a:rPr lang="en-US" dirty="0"/>
              <a:t>: Show that the graphs </a:t>
            </a:r>
            <a:r>
              <a:rPr lang="en-US" i="1" dirty="0"/>
              <a:t>G</a:t>
            </a:r>
            <a:r>
              <a:rPr lang="en-US" dirty="0"/>
              <a:t> =(</a:t>
            </a:r>
            <a:r>
              <a:rPr lang="en-US" i="1" dirty="0"/>
              <a:t>V</a:t>
            </a:r>
            <a:r>
              <a:rPr lang="en-US" dirty="0"/>
              <a:t>, </a:t>
            </a:r>
            <a:r>
              <a:rPr lang="en-US" i="1" dirty="0"/>
              <a:t>E</a:t>
            </a:r>
            <a:r>
              <a:rPr lang="en-US" dirty="0"/>
              <a:t>) and                           </a:t>
            </a:r>
            <a:r>
              <a:rPr lang="en-US" i="1" dirty="0"/>
              <a:t>H</a:t>
            </a:r>
            <a:r>
              <a:rPr lang="en-US" dirty="0"/>
              <a:t> = (</a:t>
            </a:r>
            <a:r>
              <a:rPr lang="en-US" i="1" dirty="0"/>
              <a:t>W</a:t>
            </a:r>
            <a:r>
              <a:rPr lang="en-US" dirty="0"/>
              <a:t>, </a:t>
            </a:r>
            <a:r>
              <a:rPr lang="en-US" i="1" dirty="0"/>
              <a:t>F</a:t>
            </a:r>
            <a:r>
              <a:rPr lang="en-US" dirty="0"/>
              <a:t>) are isomorphic.</a:t>
            </a:r>
          </a:p>
          <a:p>
            <a:pPr indent="0">
              <a:spcBef>
                <a:spcPts val="0"/>
              </a:spcBef>
              <a:buNone/>
            </a:pPr>
            <a:endParaRPr lang="en-US" dirty="0"/>
          </a:p>
          <a:p>
            <a:pPr indent="0">
              <a:spcBef>
                <a:spcPts val="0"/>
              </a:spcBef>
              <a:buNone/>
            </a:pPr>
            <a:r>
              <a:rPr lang="en-US" b="1" dirty="0"/>
              <a:t>Solution</a:t>
            </a:r>
            <a:r>
              <a:rPr lang="en-US" dirty="0"/>
              <a:t>: The function </a:t>
            </a:r>
            <a:r>
              <a:rPr lang="en-US" i="1" dirty="0"/>
              <a:t>f</a:t>
            </a:r>
            <a:r>
              <a:rPr lang="en-US" dirty="0"/>
              <a:t> with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and </a:t>
            </a: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is a one-to-one </a:t>
            </a:r>
          </a:p>
          <a:p>
            <a:pPr indent="0">
              <a:spcBef>
                <a:spcPts val="0"/>
              </a:spcBef>
              <a:buNone/>
            </a:pPr>
            <a:r>
              <a:rPr lang="en-US" dirty="0"/>
              <a:t>correspondence between </a:t>
            </a:r>
            <a:r>
              <a:rPr lang="en-US" i="1" dirty="0"/>
              <a:t>V</a:t>
            </a:r>
            <a:r>
              <a:rPr lang="en-US" dirty="0"/>
              <a:t> and </a:t>
            </a:r>
            <a:r>
              <a:rPr lang="en-US" i="1" dirty="0"/>
              <a:t>W</a:t>
            </a:r>
            <a:r>
              <a:rPr lang="en-US" dirty="0"/>
              <a:t>. </a:t>
            </a:r>
          </a:p>
          <a:p>
            <a:pPr indent="0">
              <a:spcBef>
                <a:spcPts val="0"/>
              </a:spcBef>
              <a:buNone/>
            </a:pPr>
            <a:r>
              <a:rPr lang="en-US" dirty="0"/>
              <a:t>Note that adjacent vertices in </a:t>
            </a:r>
            <a:r>
              <a:rPr lang="en-US" i="1" dirty="0"/>
              <a:t>G</a:t>
            </a:r>
            <a:r>
              <a:rPr lang="en-US" dirty="0"/>
              <a:t> are</a:t>
            </a:r>
          </a:p>
          <a:p>
            <a:pPr indent="0">
              <a:spcBef>
                <a:spcPts val="0"/>
              </a:spcBef>
              <a:buNone/>
            </a:pPr>
            <a:r>
              <a:rPr lang="en-US" dirty="0"/>
              <a:t> </a:t>
            </a:r>
            <a:r>
              <a:rPr lang="en-US" i="1" dirty="0"/>
              <a:t>u</a:t>
            </a:r>
            <a:r>
              <a:rPr lang="en-US" baseline="-25000" dirty="0">
                <a:latin typeface="Cambria Math" pitchFamily="18" charset="0"/>
                <a:ea typeface="Cambria Math" pitchFamily="18" charset="0"/>
              </a:rPr>
              <a:t>1</a:t>
            </a:r>
            <a:r>
              <a:rPr lang="en-US" dirty="0"/>
              <a:t> and </a:t>
            </a:r>
            <a:r>
              <a:rPr lang="en-US" i="1" dirty="0"/>
              <a:t>u</a:t>
            </a:r>
            <a:r>
              <a:rPr lang="en-US" baseline="-25000" dirty="0">
                <a:latin typeface="Cambria Math" pitchFamily="18" charset="0"/>
                <a:ea typeface="Cambria Math" pitchFamily="18" charset="0"/>
              </a:rPr>
              <a:t>2</a:t>
            </a:r>
            <a:r>
              <a:rPr lang="en-US" dirty="0"/>
              <a:t>, </a:t>
            </a:r>
            <a:r>
              <a:rPr lang="en-US" i="1" dirty="0"/>
              <a:t>u</a:t>
            </a:r>
            <a:r>
              <a:rPr lang="en-US" baseline="-25000" dirty="0">
                <a:latin typeface="Cambria Math" pitchFamily="18" charset="0"/>
                <a:ea typeface="Cambria Math" pitchFamily="18" charset="0"/>
              </a:rPr>
              <a:t>1</a:t>
            </a:r>
            <a:r>
              <a:rPr lang="en-US" dirty="0"/>
              <a:t> and </a:t>
            </a:r>
            <a:r>
              <a:rPr lang="en-US" i="1" dirty="0"/>
              <a:t>u</a:t>
            </a:r>
            <a:r>
              <a:rPr lang="en-US" baseline="-25000" dirty="0">
                <a:latin typeface="Cambria Math" pitchFamily="18" charset="0"/>
                <a:ea typeface="Cambria Math" pitchFamily="18" charset="0"/>
              </a:rPr>
              <a:t>3</a:t>
            </a:r>
            <a:r>
              <a:rPr lang="en-US" dirty="0"/>
              <a:t>, </a:t>
            </a:r>
            <a:r>
              <a:rPr lang="en-US" i="1" dirty="0"/>
              <a:t>u</a:t>
            </a:r>
            <a:r>
              <a:rPr lang="en-US" baseline="-25000" dirty="0">
                <a:latin typeface="Cambria Math" pitchFamily="18" charset="0"/>
                <a:ea typeface="Cambria Math" pitchFamily="18" charset="0"/>
              </a:rPr>
              <a:t>2</a:t>
            </a:r>
            <a:r>
              <a:rPr lang="en-US" dirty="0"/>
              <a:t> and </a:t>
            </a:r>
            <a:r>
              <a:rPr lang="en-US" i="1" dirty="0"/>
              <a:t>u</a:t>
            </a:r>
            <a:r>
              <a:rPr lang="en-US" baseline="-25000" dirty="0">
                <a:latin typeface="Cambria Math" pitchFamily="18" charset="0"/>
                <a:ea typeface="Cambria Math" pitchFamily="18" charset="0"/>
              </a:rPr>
              <a:t>4</a:t>
            </a:r>
            <a:r>
              <a:rPr lang="en-US" dirty="0"/>
              <a:t>, </a:t>
            </a:r>
          </a:p>
          <a:p>
            <a:pPr indent="0">
              <a:spcBef>
                <a:spcPts val="0"/>
              </a:spcBef>
              <a:buNone/>
            </a:pPr>
            <a:r>
              <a:rPr lang="en-US" dirty="0"/>
              <a:t>and </a:t>
            </a:r>
            <a:r>
              <a:rPr lang="en-US" i="1" dirty="0"/>
              <a:t>u</a:t>
            </a:r>
            <a:r>
              <a:rPr lang="en-US" baseline="-25000" dirty="0">
                <a:latin typeface="Cambria Math" pitchFamily="18" charset="0"/>
                <a:ea typeface="Cambria Math" pitchFamily="18" charset="0"/>
              </a:rPr>
              <a:t>3</a:t>
            </a:r>
            <a:r>
              <a:rPr lang="en-US" dirty="0"/>
              <a:t> and </a:t>
            </a:r>
            <a:r>
              <a:rPr lang="en-US" i="1" dirty="0"/>
              <a:t>u</a:t>
            </a:r>
            <a:r>
              <a:rPr lang="en-US" baseline="-25000" dirty="0">
                <a:latin typeface="Cambria Math" pitchFamily="18" charset="0"/>
                <a:ea typeface="Cambria Math" pitchFamily="18" charset="0"/>
              </a:rPr>
              <a:t>4</a:t>
            </a:r>
            <a:r>
              <a:rPr lang="en-US" dirty="0"/>
              <a:t>. Each of the pairs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 and </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 </a:t>
            </a:r>
          </a:p>
          <a:p>
            <a:pPr indent="0">
              <a:spcBef>
                <a:spcPts val="0"/>
              </a:spcBef>
              <a:buNone/>
            </a:pPr>
            <a:r>
              <a:rPr lang="en-US" dirty="0"/>
              <a:t>and</a:t>
            </a:r>
            <a:r>
              <a:rPr lang="en-US" i="1" dirty="0"/>
              <a:t> 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 </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and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 and </a:t>
            </a:r>
            <a:r>
              <a:rPr lang="en-US" i="1" dirty="0"/>
              <a:t>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and</a:t>
            </a:r>
          </a:p>
          <a:p>
            <a:pPr indent="0">
              <a:spcBef>
                <a:spcPts val="0"/>
              </a:spcBef>
              <a:buNone/>
            </a:pP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consists of two adjacent vertices in </a:t>
            </a:r>
            <a:r>
              <a:rPr lang="en-US" i="1" dirty="0"/>
              <a:t>H</a:t>
            </a:r>
            <a:r>
              <a:rPr lang="en-US" dirty="0"/>
              <a:t>.</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1514856"/>
            <a:ext cx="3200400" cy="4123944"/>
          </a:xfrm>
          <a:prstGeom prst="rect">
            <a:avLst/>
          </a:prstGeom>
        </p:spPr>
      </p:pic>
    </p:spTree>
    <p:extLst>
      <p:ext uri="{BB962C8B-B14F-4D97-AF65-F5344CB8AC3E}">
        <p14:creationId xmlns:p14="http://schemas.microsoft.com/office/powerpoint/2010/main" val="7333739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Isomorphism of Graphs (</a:t>
            </a:r>
            <a:r>
              <a:rPr lang="en-US" i="1" dirty="0"/>
              <a:t>cont.</a:t>
            </a:r>
            <a:r>
              <a:rPr lang="en-US" dirty="0"/>
              <a:t>)</a:t>
            </a:r>
          </a:p>
        </p:txBody>
      </p:sp>
      <p:sp>
        <p:nvSpPr>
          <p:cNvPr id="3" name="Content Placeholder 2"/>
          <p:cNvSpPr>
            <a:spLocks noGrp="1"/>
          </p:cNvSpPr>
          <p:nvPr>
            <p:ph idx="1"/>
          </p:nvPr>
        </p:nvSpPr>
        <p:spPr>
          <a:xfrm>
            <a:off x="457200" y="990600"/>
            <a:ext cx="8229600" cy="5715000"/>
          </a:xfrm>
        </p:spPr>
        <p:txBody>
          <a:bodyPr>
            <a:normAutofit fontScale="92500" lnSpcReduction="10000"/>
          </a:bodyPr>
          <a:lstStyle/>
          <a:p>
            <a:r>
              <a:rPr lang="en-US" dirty="0"/>
              <a:t>It is difficult to determine whether two simple graphs are isomorphic using brute force because there are </a:t>
            </a:r>
            <a:r>
              <a:rPr lang="en-US" i="1" dirty="0"/>
              <a:t>n</a:t>
            </a:r>
            <a:r>
              <a:rPr lang="en-US" dirty="0"/>
              <a:t>! possible one-to-one correspondences between the vertex sets of two simple graphs with </a:t>
            </a:r>
            <a:r>
              <a:rPr lang="en-US" i="1" dirty="0"/>
              <a:t>n</a:t>
            </a:r>
            <a:r>
              <a:rPr lang="en-US" dirty="0"/>
              <a:t> vertices. </a:t>
            </a:r>
          </a:p>
          <a:p>
            <a:r>
              <a:rPr lang="en-US" dirty="0"/>
              <a:t>The best algorithms for determining weather two graphs are isomorphic have exponential worst case complexity in terms of the number of vertices of the graphs.</a:t>
            </a:r>
          </a:p>
          <a:p>
            <a:r>
              <a:rPr lang="en-US" dirty="0"/>
              <a:t>Sometimes it is not hard to show that two graphs are not isomorphic. We can do so by finding a property, preserved by isomorphism, that only one of the two graphs has. Such a property is called </a:t>
            </a:r>
            <a:r>
              <a:rPr lang="en-US" i="1" dirty="0"/>
              <a:t>graph invariant</a:t>
            </a:r>
            <a:r>
              <a:rPr lang="en-US" dirty="0"/>
              <a:t>. </a:t>
            </a:r>
          </a:p>
          <a:p>
            <a:r>
              <a:rPr lang="en-US" dirty="0"/>
              <a:t>There are many different useful graph invariants that can be used to distinguish nonisomorphic graphs, such as the number of vertices, number of edges, and degree sequence (list of the degrees of the vertices in </a:t>
            </a:r>
            <a:r>
              <a:rPr lang="en-US" dirty="0" err="1"/>
              <a:t>nonincreasing</a:t>
            </a:r>
            <a:r>
              <a:rPr lang="en-US" dirty="0"/>
              <a:t> order).  We will encounter others in later sections of this chapter.</a:t>
            </a:r>
          </a:p>
        </p:txBody>
      </p:sp>
    </p:spTree>
    <p:extLst>
      <p:ext uri="{BB962C8B-B14F-4D97-AF65-F5344CB8AC3E}">
        <p14:creationId xmlns:p14="http://schemas.microsoft.com/office/powerpoint/2010/main" val="348239183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Isomorphism of Graphs (</a:t>
            </a:r>
            <a:r>
              <a:rPr lang="en-US" i="1" dirty="0"/>
              <a:t>cont.</a:t>
            </a:r>
            <a:r>
              <a:rPr lang="en-US" dirty="0"/>
              <a:t>)</a:t>
            </a:r>
          </a:p>
        </p:txBody>
      </p:sp>
      <p:sp>
        <p:nvSpPr>
          <p:cNvPr id="3" name="Content Placeholder 2"/>
          <p:cNvSpPr>
            <a:spLocks noGrp="1"/>
          </p:cNvSpPr>
          <p:nvPr>
            <p:ph idx="1"/>
          </p:nvPr>
        </p:nvSpPr>
        <p:spPr>
          <a:xfrm>
            <a:off x="152399" y="838200"/>
            <a:ext cx="8904617" cy="5867400"/>
          </a:xfrm>
        </p:spPr>
        <p:txBody>
          <a:bodyPr>
            <a:normAutofit fontScale="62500" lnSpcReduction="20000"/>
          </a:bodyPr>
          <a:lstStyle/>
          <a:p>
            <a:pPr indent="0">
              <a:buNone/>
            </a:pPr>
            <a:r>
              <a:rPr lang="en-US" sz="3600" b="1" dirty="0"/>
              <a:t>Example</a:t>
            </a:r>
            <a:r>
              <a:rPr lang="en-US" sz="3600" dirty="0"/>
              <a:t>: Determine whether these two graphs are isomorphic.</a:t>
            </a:r>
          </a:p>
          <a:p>
            <a:pPr indent="0">
              <a:buNone/>
            </a:pPr>
            <a:endParaRPr lang="en-US" dirty="0"/>
          </a:p>
          <a:p>
            <a:pPr indent="0">
              <a:buNone/>
            </a:pPr>
            <a:endParaRPr lang="en-US" dirty="0"/>
          </a:p>
          <a:p>
            <a:pPr indent="0">
              <a:spcBef>
                <a:spcPts val="0"/>
              </a:spcBef>
              <a:buNone/>
            </a:pPr>
            <a:endParaRPr lang="en-US" b="1" dirty="0"/>
          </a:p>
          <a:p>
            <a:pPr indent="0">
              <a:spcBef>
                <a:spcPts val="0"/>
              </a:spcBef>
              <a:buNone/>
            </a:pPr>
            <a:endParaRPr lang="en-US" b="1" dirty="0"/>
          </a:p>
          <a:p>
            <a:pPr indent="0">
              <a:spcBef>
                <a:spcPts val="0"/>
              </a:spcBef>
              <a:buNone/>
            </a:pPr>
            <a:endParaRPr lang="en-US" b="1" dirty="0"/>
          </a:p>
          <a:p>
            <a:pPr indent="0">
              <a:spcBef>
                <a:spcPts val="0"/>
              </a:spcBef>
              <a:buNone/>
            </a:pPr>
            <a:endParaRPr lang="en-US" b="1" dirty="0"/>
          </a:p>
          <a:p>
            <a:pPr indent="0">
              <a:spcBef>
                <a:spcPts val="0"/>
              </a:spcBef>
              <a:buNone/>
            </a:pPr>
            <a:endParaRPr lang="en-US" b="1" dirty="0"/>
          </a:p>
          <a:p>
            <a:pPr indent="0">
              <a:spcBef>
                <a:spcPts val="0"/>
              </a:spcBef>
              <a:buNone/>
            </a:pPr>
            <a:endParaRPr lang="en-US" sz="2900" b="1" dirty="0"/>
          </a:p>
          <a:p>
            <a:pPr indent="0">
              <a:spcBef>
                <a:spcPts val="0"/>
              </a:spcBef>
              <a:buNone/>
            </a:pPr>
            <a:endParaRPr lang="en-US" sz="2900" b="1" dirty="0"/>
          </a:p>
          <a:p>
            <a:pPr indent="0">
              <a:spcBef>
                <a:spcPts val="0"/>
              </a:spcBef>
              <a:buNone/>
            </a:pPr>
            <a:r>
              <a:rPr lang="en-US" sz="2900" b="1" dirty="0"/>
              <a:t>Solution</a:t>
            </a:r>
            <a:r>
              <a:rPr lang="en-US" sz="2900" dirty="0"/>
              <a:t>:  Both graphs have eight vertices and ten edges.</a:t>
            </a:r>
          </a:p>
          <a:p>
            <a:pPr indent="0">
              <a:spcBef>
                <a:spcPts val="0"/>
              </a:spcBef>
              <a:buNone/>
            </a:pPr>
            <a:r>
              <a:rPr lang="en-US" sz="2900" dirty="0"/>
              <a:t>They also both have four vertices of degree two and four of degree three. </a:t>
            </a:r>
          </a:p>
          <a:p>
            <a:pPr indent="0">
              <a:spcBef>
                <a:spcPts val="0"/>
              </a:spcBef>
              <a:buNone/>
            </a:pPr>
            <a:endParaRPr lang="en-US" sz="2900" dirty="0"/>
          </a:p>
          <a:p>
            <a:pPr indent="0">
              <a:spcBef>
                <a:spcPts val="0"/>
              </a:spcBef>
              <a:buNone/>
            </a:pPr>
            <a:r>
              <a:rPr lang="en-US" sz="2900" dirty="0"/>
              <a:t>However, </a:t>
            </a:r>
            <a:r>
              <a:rPr lang="en-US" sz="2900" i="1" dirty="0"/>
              <a:t>G</a:t>
            </a:r>
            <a:r>
              <a:rPr lang="en-US" sz="2900" dirty="0"/>
              <a:t> and </a:t>
            </a:r>
            <a:r>
              <a:rPr lang="en-US" sz="2900" i="1" dirty="0"/>
              <a:t>H</a:t>
            </a:r>
            <a:r>
              <a:rPr lang="en-US" sz="2900" dirty="0"/>
              <a:t> are not isomorphic. Note that since </a:t>
            </a:r>
            <a:r>
              <a:rPr lang="en-US" sz="2900" i="1" dirty="0" err="1"/>
              <a:t>deg</a:t>
            </a:r>
            <a:r>
              <a:rPr lang="en-US" sz="2900" dirty="0"/>
              <a:t>(</a:t>
            </a:r>
            <a:r>
              <a:rPr lang="en-US" sz="2900" i="1" dirty="0"/>
              <a:t>a</a:t>
            </a:r>
            <a:r>
              <a:rPr lang="en-US" sz="2900" dirty="0"/>
              <a:t>) = </a:t>
            </a:r>
            <a:r>
              <a:rPr lang="en-US" sz="2900" dirty="0">
                <a:latin typeface="Cambria Math" pitchFamily="18" charset="0"/>
                <a:ea typeface="Cambria Math" pitchFamily="18" charset="0"/>
              </a:rPr>
              <a:t>2</a:t>
            </a:r>
            <a:r>
              <a:rPr lang="en-US" sz="2900" dirty="0"/>
              <a:t> in </a:t>
            </a:r>
            <a:r>
              <a:rPr lang="en-US" sz="2900" i="1" dirty="0"/>
              <a:t>G</a:t>
            </a:r>
            <a:r>
              <a:rPr lang="en-US" sz="2900" dirty="0"/>
              <a:t>, </a:t>
            </a:r>
            <a:r>
              <a:rPr lang="en-US" sz="2900" i="1" dirty="0"/>
              <a:t>a</a:t>
            </a:r>
            <a:r>
              <a:rPr lang="en-US" sz="2900" dirty="0"/>
              <a:t> must correspond to </a:t>
            </a:r>
            <a:r>
              <a:rPr lang="en-US" sz="2900" i="1" dirty="0"/>
              <a:t>t</a:t>
            </a:r>
            <a:r>
              <a:rPr lang="en-US" sz="2900" dirty="0"/>
              <a:t>, </a:t>
            </a:r>
            <a:r>
              <a:rPr lang="en-US" sz="2900" i="1" dirty="0"/>
              <a:t>u</a:t>
            </a:r>
            <a:r>
              <a:rPr lang="en-US" sz="2900" dirty="0"/>
              <a:t>, </a:t>
            </a:r>
            <a:r>
              <a:rPr lang="en-US" sz="2900" i="1" dirty="0"/>
              <a:t>x</a:t>
            </a:r>
            <a:r>
              <a:rPr lang="en-US" sz="2900" dirty="0"/>
              <a:t>, or </a:t>
            </a:r>
            <a:r>
              <a:rPr lang="en-US" sz="2900" i="1" dirty="0"/>
              <a:t>y</a:t>
            </a:r>
            <a:r>
              <a:rPr lang="en-US" sz="2900" dirty="0"/>
              <a:t> in H, because these are the vertices of degree </a:t>
            </a:r>
            <a:r>
              <a:rPr lang="en-US" sz="2900" dirty="0">
                <a:latin typeface="Cambria Math" pitchFamily="18" charset="0"/>
                <a:ea typeface="Cambria Math" pitchFamily="18" charset="0"/>
              </a:rPr>
              <a:t>2</a:t>
            </a:r>
            <a:r>
              <a:rPr lang="en-US" sz="2900" dirty="0"/>
              <a:t>. But each of these vertices is adjacent to another vertex of degree two in </a:t>
            </a:r>
            <a:r>
              <a:rPr lang="en-US" sz="2900" i="1" dirty="0"/>
              <a:t>H</a:t>
            </a:r>
            <a:r>
              <a:rPr lang="en-US" sz="2900" dirty="0"/>
              <a:t>, which is not true for </a:t>
            </a:r>
            <a:r>
              <a:rPr lang="en-US" sz="2900" i="1" dirty="0"/>
              <a:t>a</a:t>
            </a:r>
            <a:r>
              <a:rPr lang="en-US" sz="2900" dirty="0"/>
              <a:t> in </a:t>
            </a:r>
            <a:r>
              <a:rPr lang="en-US" sz="2900" i="1" dirty="0"/>
              <a:t>G</a:t>
            </a:r>
            <a:r>
              <a:rPr lang="en-US" sz="2900" dirty="0"/>
              <a:t>.</a:t>
            </a:r>
          </a:p>
          <a:p>
            <a:pPr indent="0">
              <a:spcBef>
                <a:spcPts val="0"/>
              </a:spcBef>
              <a:buNone/>
            </a:pPr>
            <a:endParaRPr lang="en-US" sz="2900" dirty="0"/>
          </a:p>
          <a:p>
            <a:pPr indent="0">
              <a:spcBef>
                <a:spcPts val="0"/>
              </a:spcBef>
              <a:buNone/>
            </a:pPr>
            <a:r>
              <a:rPr lang="en-US" sz="2900" dirty="0"/>
              <a:t>Alternatively, note that the subgraphs of </a:t>
            </a:r>
            <a:r>
              <a:rPr lang="en-US" sz="2900" i="1" dirty="0"/>
              <a:t>G</a:t>
            </a:r>
            <a:r>
              <a:rPr lang="en-US" sz="2900" dirty="0"/>
              <a:t> and </a:t>
            </a:r>
            <a:r>
              <a:rPr lang="en-US" sz="2900" i="1" dirty="0"/>
              <a:t>H</a:t>
            </a:r>
            <a:r>
              <a:rPr lang="en-US" sz="2900" dirty="0"/>
              <a:t> </a:t>
            </a:r>
          </a:p>
          <a:p>
            <a:pPr indent="0">
              <a:spcBef>
                <a:spcPts val="0"/>
              </a:spcBef>
              <a:buNone/>
            </a:pPr>
            <a:r>
              <a:rPr lang="en-US" sz="2900" dirty="0"/>
              <a:t>made up of vertices of  degree three and the edges</a:t>
            </a:r>
          </a:p>
          <a:p>
            <a:pPr indent="0">
              <a:spcBef>
                <a:spcPts val="0"/>
              </a:spcBef>
              <a:buNone/>
            </a:pPr>
            <a:r>
              <a:rPr lang="en-US" sz="2900" dirty="0"/>
              <a:t>connecting them must be isomorphic. </a:t>
            </a:r>
          </a:p>
          <a:p>
            <a:pPr indent="0">
              <a:spcBef>
                <a:spcPts val="0"/>
              </a:spcBef>
              <a:buNone/>
            </a:pPr>
            <a:r>
              <a:rPr lang="en-US" sz="2900" dirty="0"/>
              <a:t>But the subgraphs, as shown at the right, </a:t>
            </a:r>
          </a:p>
          <a:p>
            <a:pPr indent="0">
              <a:spcBef>
                <a:spcPts val="0"/>
              </a:spcBef>
              <a:buNone/>
            </a:pPr>
            <a:r>
              <a:rPr lang="en-US" sz="2900" dirty="0"/>
              <a:t>are not isomorphic.  </a:t>
            </a:r>
            <a:endParaRPr lang="en-US" sz="2900" i="1" dirty="0"/>
          </a:p>
          <a:p>
            <a:pPr indent="0">
              <a:spcBef>
                <a:spcPts val="0"/>
              </a:spcBef>
              <a:buNone/>
            </a:pPr>
            <a:r>
              <a:rPr lang="en-US" sz="2900" dirty="0"/>
              <a:t> </a:t>
            </a:r>
          </a:p>
          <a:p>
            <a:pPr indent="0">
              <a:spcBef>
                <a:spcPts val="0"/>
              </a:spcBef>
              <a:buNone/>
            </a:pPr>
            <a:endParaRPr lang="en-US" dirty="0"/>
          </a:p>
          <a:p>
            <a:pPr indent="0">
              <a:spcBef>
                <a:spcPts val="0"/>
              </a:spcBef>
              <a:buNone/>
            </a:pPr>
            <a:r>
              <a:rPr lang="en-US" dirty="0"/>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19200"/>
            <a:ext cx="8904617" cy="170723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0" y="4572000"/>
            <a:ext cx="3429000" cy="1982724"/>
          </a:xfrm>
          <a:prstGeom prst="rect">
            <a:avLst/>
          </a:prstGeom>
        </p:spPr>
      </p:pic>
    </p:spTree>
    <p:extLst>
      <p:ext uri="{BB962C8B-B14F-4D97-AF65-F5344CB8AC3E}">
        <p14:creationId xmlns:p14="http://schemas.microsoft.com/office/powerpoint/2010/main" val="37367353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Isomorphism of Graphs (</a:t>
            </a:r>
            <a:r>
              <a:rPr lang="en-US" i="1" dirty="0"/>
              <a:t>cont.</a:t>
            </a:r>
            <a:r>
              <a:rPr lang="en-US" dirty="0"/>
              <a:t>)</a:t>
            </a:r>
          </a:p>
        </p:txBody>
      </p:sp>
      <p:sp>
        <p:nvSpPr>
          <p:cNvPr id="3" name="Content Placeholder 2"/>
          <p:cNvSpPr>
            <a:spLocks noGrp="1"/>
          </p:cNvSpPr>
          <p:nvPr>
            <p:ph idx="1"/>
          </p:nvPr>
        </p:nvSpPr>
        <p:spPr>
          <a:xfrm>
            <a:off x="304800" y="838200"/>
            <a:ext cx="8382000" cy="6019800"/>
          </a:xfrm>
        </p:spPr>
        <p:txBody>
          <a:bodyPr>
            <a:normAutofit fontScale="40000" lnSpcReduction="20000"/>
          </a:bodyPr>
          <a:lstStyle/>
          <a:p>
            <a:pPr indent="0">
              <a:buNone/>
            </a:pPr>
            <a:r>
              <a:rPr lang="en-US" sz="4500" b="1" dirty="0"/>
              <a:t>Example</a:t>
            </a:r>
            <a:r>
              <a:rPr lang="en-US" sz="4500" dirty="0"/>
              <a:t>: Determine whether these two graphs are isomorphic.</a:t>
            </a:r>
          </a:p>
          <a:p>
            <a:pPr indent="0">
              <a:buNone/>
            </a:pPr>
            <a:endParaRPr lang="en-US" sz="3400" dirty="0"/>
          </a:p>
          <a:p>
            <a:pPr indent="0">
              <a:buNone/>
            </a:pPr>
            <a:endParaRPr lang="en-US" sz="3400" dirty="0"/>
          </a:p>
          <a:p>
            <a:pPr indent="0">
              <a:buNone/>
            </a:pPr>
            <a:endParaRPr lang="en-US" sz="3400"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4500" b="1" dirty="0"/>
          </a:p>
          <a:p>
            <a:pPr indent="0">
              <a:spcBef>
                <a:spcPts val="0"/>
              </a:spcBef>
              <a:buNone/>
            </a:pPr>
            <a:endParaRPr lang="en-US" sz="4500" b="1" dirty="0"/>
          </a:p>
          <a:p>
            <a:pPr indent="0">
              <a:spcBef>
                <a:spcPts val="0"/>
              </a:spcBef>
              <a:buNone/>
            </a:pPr>
            <a:endParaRPr lang="en-US" sz="4500" b="1" dirty="0"/>
          </a:p>
          <a:p>
            <a:pPr indent="0">
              <a:spcBef>
                <a:spcPts val="0"/>
              </a:spcBef>
              <a:buNone/>
            </a:pPr>
            <a:r>
              <a:rPr lang="en-US" sz="4500" b="1" dirty="0"/>
              <a:t>Solution</a:t>
            </a:r>
            <a:r>
              <a:rPr lang="en-US" sz="4500" dirty="0"/>
              <a:t>:  Both graphs have six vertices and seven edges.</a:t>
            </a:r>
          </a:p>
          <a:p>
            <a:pPr indent="0">
              <a:spcBef>
                <a:spcPts val="0"/>
              </a:spcBef>
              <a:buNone/>
            </a:pPr>
            <a:r>
              <a:rPr lang="en-US" sz="4500" dirty="0"/>
              <a:t>They also both have four vertices of degree two and two of degree three. </a:t>
            </a:r>
          </a:p>
          <a:p>
            <a:pPr indent="0">
              <a:spcBef>
                <a:spcPts val="0"/>
              </a:spcBef>
              <a:buNone/>
            </a:pPr>
            <a:r>
              <a:rPr lang="en-US" sz="4500" dirty="0"/>
              <a:t>The </a:t>
            </a:r>
            <a:r>
              <a:rPr lang="en-US" sz="4500" dirty="0" err="1"/>
              <a:t>subgraphs</a:t>
            </a:r>
            <a:r>
              <a:rPr lang="en-US" sz="4500" dirty="0"/>
              <a:t> of </a:t>
            </a:r>
            <a:r>
              <a:rPr lang="en-US" sz="4500" i="1" dirty="0"/>
              <a:t>G</a:t>
            </a:r>
            <a:r>
              <a:rPr lang="en-US" sz="4500" dirty="0"/>
              <a:t> and </a:t>
            </a:r>
            <a:r>
              <a:rPr lang="en-US" sz="4500" i="1" dirty="0"/>
              <a:t>H</a:t>
            </a:r>
            <a:r>
              <a:rPr lang="en-US" sz="4500" dirty="0"/>
              <a:t> consisting of all the vertices of degree two and the edges connecting them are isomorphic. So, it is reasonable to try to find an isomorphism </a:t>
            </a:r>
            <a:r>
              <a:rPr lang="en-US" sz="4500" i="1" dirty="0"/>
              <a:t>f</a:t>
            </a:r>
            <a:r>
              <a:rPr lang="en-US" sz="4500" dirty="0"/>
              <a:t>. </a:t>
            </a:r>
          </a:p>
          <a:p>
            <a:pPr indent="0">
              <a:spcBef>
                <a:spcPts val="0"/>
              </a:spcBef>
              <a:buNone/>
            </a:pPr>
            <a:endParaRPr lang="en-US" sz="4500" dirty="0"/>
          </a:p>
          <a:p>
            <a:pPr indent="0">
              <a:buNone/>
            </a:pPr>
            <a:r>
              <a:rPr lang="en-US" sz="4500" dirty="0"/>
              <a:t>We define an injection </a:t>
            </a:r>
            <a:r>
              <a:rPr lang="en-US" sz="4500" i="1" dirty="0"/>
              <a:t>f </a:t>
            </a:r>
            <a:r>
              <a:rPr lang="en-US" sz="4500" dirty="0"/>
              <a:t>from the vertices of </a:t>
            </a:r>
            <a:r>
              <a:rPr lang="en-US" sz="4500" i="1" dirty="0"/>
              <a:t>G </a:t>
            </a:r>
            <a:r>
              <a:rPr lang="en-US" sz="4500" dirty="0"/>
              <a:t>to the vertices of </a:t>
            </a:r>
            <a:r>
              <a:rPr lang="en-US" sz="4500" i="1" dirty="0"/>
              <a:t>H</a:t>
            </a:r>
            <a:r>
              <a:rPr lang="en-US" sz="4500" dirty="0"/>
              <a:t> that preserves the degree of vertices.   We will determine whether it is an isomorphism.</a:t>
            </a:r>
          </a:p>
          <a:p>
            <a:pPr indent="0">
              <a:buNone/>
            </a:pPr>
            <a:endParaRPr lang="en-US" sz="4500" dirty="0"/>
          </a:p>
          <a:p>
            <a:pPr indent="0">
              <a:spcBef>
                <a:spcPts val="0"/>
              </a:spcBef>
              <a:buNone/>
            </a:pPr>
            <a:r>
              <a:rPr lang="en-US" sz="4500" dirty="0"/>
              <a:t>The function </a:t>
            </a:r>
            <a:r>
              <a:rPr lang="en-US" sz="4500" i="1" dirty="0"/>
              <a:t>f</a:t>
            </a:r>
            <a:r>
              <a:rPr lang="en-US" sz="4500" dirty="0"/>
              <a:t> with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1</a:t>
            </a:r>
            <a:r>
              <a:rPr lang="en-US" sz="4500" dirty="0"/>
              <a:t>) = </a:t>
            </a:r>
            <a:r>
              <a:rPr lang="en-US" sz="4500" i="1" dirty="0"/>
              <a:t>v</a:t>
            </a:r>
            <a:r>
              <a:rPr lang="en-US" sz="4500" baseline="-25000" dirty="0">
                <a:latin typeface="Cambria Math" pitchFamily="18" charset="0"/>
                <a:ea typeface="Cambria Math" pitchFamily="18" charset="0"/>
              </a:rPr>
              <a:t>6</a:t>
            </a:r>
            <a:r>
              <a:rPr lang="en-US" sz="4500" dirty="0"/>
              <a:t>,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2</a:t>
            </a:r>
            <a:r>
              <a:rPr lang="en-US" sz="4500" dirty="0"/>
              <a:t>) = </a:t>
            </a:r>
            <a:r>
              <a:rPr lang="en-US" sz="4500" i="1" dirty="0"/>
              <a:t>v</a:t>
            </a:r>
            <a:r>
              <a:rPr lang="en-US" sz="4500" baseline="-25000" dirty="0">
                <a:latin typeface="Cambria Math" pitchFamily="18" charset="0"/>
                <a:ea typeface="Cambria Math" pitchFamily="18" charset="0"/>
              </a:rPr>
              <a:t>3</a:t>
            </a:r>
            <a:r>
              <a:rPr lang="en-US" sz="4500" dirty="0"/>
              <a:t>,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3</a:t>
            </a:r>
            <a:r>
              <a:rPr lang="en-US" sz="4500" dirty="0"/>
              <a:t>) = </a:t>
            </a:r>
            <a:r>
              <a:rPr lang="en-US" sz="4500" i="1" dirty="0"/>
              <a:t>v</a:t>
            </a:r>
            <a:r>
              <a:rPr lang="en-US" sz="4500" baseline="-25000" dirty="0">
                <a:latin typeface="Cambria Math" pitchFamily="18" charset="0"/>
                <a:ea typeface="Cambria Math" pitchFamily="18" charset="0"/>
              </a:rPr>
              <a:t>4</a:t>
            </a:r>
            <a:r>
              <a:rPr lang="en-US" sz="4500" dirty="0"/>
              <a:t>, and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4</a:t>
            </a:r>
            <a:r>
              <a:rPr lang="en-US" sz="4500" dirty="0"/>
              <a:t>) = </a:t>
            </a:r>
            <a:r>
              <a:rPr lang="en-US" sz="4500" i="1" dirty="0"/>
              <a:t>v</a:t>
            </a:r>
            <a:r>
              <a:rPr lang="en-US" sz="4500" baseline="-25000" dirty="0">
                <a:latin typeface="Cambria Math" pitchFamily="18" charset="0"/>
                <a:ea typeface="Cambria Math" pitchFamily="18" charset="0"/>
              </a:rPr>
              <a:t>5</a:t>
            </a:r>
            <a:r>
              <a:rPr lang="en-US" sz="4500" dirty="0"/>
              <a:t> ,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5</a:t>
            </a:r>
            <a:r>
              <a:rPr lang="en-US" sz="4500" dirty="0"/>
              <a:t>) = </a:t>
            </a:r>
            <a:r>
              <a:rPr lang="en-US" sz="4500" i="1" dirty="0"/>
              <a:t>v</a:t>
            </a:r>
            <a:r>
              <a:rPr lang="en-US" sz="4500" baseline="-25000" dirty="0">
                <a:latin typeface="Cambria Math" pitchFamily="18" charset="0"/>
                <a:ea typeface="Cambria Math" pitchFamily="18" charset="0"/>
              </a:rPr>
              <a:t>1</a:t>
            </a:r>
            <a:r>
              <a:rPr lang="en-US" sz="4500" dirty="0"/>
              <a:t>, and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6</a:t>
            </a:r>
            <a:r>
              <a:rPr lang="en-US" sz="4500" dirty="0"/>
              <a:t>) = </a:t>
            </a:r>
            <a:r>
              <a:rPr lang="en-US" sz="4500" i="1" dirty="0"/>
              <a:t>v</a:t>
            </a:r>
            <a:r>
              <a:rPr lang="en-US" sz="4500" baseline="-25000" dirty="0">
                <a:latin typeface="Cambria Math" pitchFamily="18" charset="0"/>
                <a:ea typeface="Cambria Math" pitchFamily="18" charset="0"/>
              </a:rPr>
              <a:t>2</a:t>
            </a:r>
            <a:r>
              <a:rPr lang="en-US" sz="4500" dirty="0"/>
              <a:t>  is a one-to-one correspondence between </a:t>
            </a:r>
            <a:r>
              <a:rPr lang="en-US" sz="4500" i="1" dirty="0"/>
              <a:t>G</a:t>
            </a:r>
            <a:r>
              <a:rPr lang="en-US" sz="4500" dirty="0"/>
              <a:t> and </a:t>
            </a:r>
            <a:r>
              <a:rPr lang="en-US" sz="4500" i="1" dirty="0"/>
              <a:t>H</a:t>
            </a:r>
            <a:r>
              <a:rPr lang="en-US" sz="4500" dirty="0"/>
              <a:t>. Showing that this correspondence preserves edges is straightforward, so we will omit the details here.  Because </a:t>
            </a:r>
            <a:r>
              <a:rPr lang="en-US" sz="4500" i="1" dirty="0"/>
              <a:t>f</a:t>
            </a:r>
            <a:r>
              <a:rPr lang="en-US" sz="4500" dirty="0"/>
              <a:t> is an isomorphism, it follows that </a:t>
            </a:r>
            <a:r>
              <a:rPr lang="en-US" sz="4500" i="1" dirty="0"/>
              <a:t>G</a:t>
            </a:r>
            <a:r>
              <a:rPr lang="en-US" sz="4500" dirty="0"/>
              <a:t> and </a:t>
            </a:r>
            <a:r>
              <a:rPr lang="en-US" sz="4500" i="1" dirty="0"/>
              <a:t>H</a:t>
            </a:r>
            <a:r>
              <a:rPr lang="en-US" sz="4500" dirty="0"/>
              <a:t> are isomorphic graphs.</a:t>
            </a:r>
          </a:p>
          <a:p>
            <a:pPr indent="0">
              <a:spcBef>
                <a:spcPts val="0"/>
              </a:spcBef>
              <a:buNone/>
            </a:pPr>
            <a:endParaRPr lang="en-US" sz="3400" dirty="0"/>
          </a:p>
          <a:p>
            <a:pPr indent="0">
              <a:spcBef>
                <a:spcPts val="0"/>
              </a:spcBef>
              <a:buNone/>
            </a:pPr>
            <a:endParaRPr lang="en-US" sz="45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40324"/>
            <a:ext cx="8839200" cy="1676400"/>
          </a:xfrm>
          <a:prstGeom prst="rect">
            <a:avLst/>
          </a:prstGeom>
        </p:spPr>
      </p:pic>
    </p:spTree>
    <p:extLst>
      <p:ext uri="{BB962C8B-B14F-4D97-AF65-F5344CB8AC3E}">
        <p14:creationId xmlns:p14="http://schemas.microsoft.com/office/powerpoint/2010/main" val="111511747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Algorithms for Graph Isomorphism</a:t>
            </a:r>
          </a:p>
        </p:txBody>
      </p:sp>
      <p:sp>
        <p:nvSpPr>
          <p:cNvPr id="3" name="Content Placeholder 2"/>
          <p:cNvSpPr>
            <a:spLocks noGrp="1"/>
          </p:cNvSpPr>
          <p:nvPr>
            <p:ph idx="1"/>
          </p:nvPr>
        </p:nvSpPr>
        <p:spPr/>
        <p:txBody>
          <a:bodyPr>
            <a:normAutofit fontScale="92500"/>
          </a:bodyPr>
          <a:lstStyle/>
          <a:p>
            <a:r>
              <a:rPr lang="en-US" dirty="0"/>
              <a:t>The best algorithms known for determining whether two graphs are isomorphic have exponential worst-case time complexity (in the number of vertices of the graphs).</a:t>
            </a:r>
          </a:p>
          <a:p>
            <a:r>
              <a:rPr lang="en-US" dirty="0"/>
              <a:t>However,  there are algorithms with linear average-case time complexity. </a:t>
            </a:r>
          </a:p>
          <a:p>
            <a:r>
              <a:rPr lang="en-US" dirty="0"/>
              <a:t>You can use a public domain program called NAUTY to determine in less than a second whether two graphs with as many as 100 vertices are </a:t>
            </a:r>
            <a:r>
              <a:rPr lang="en-US" dirty="0" err="1"/>
              <a:t>isomoprhic</a:t>
            </a:r>
            <a:r>
              <a:rPr lang="en-US" dirty="0"/>
              <a:t>.</a:t>
            </a:r>
          </a:p>
          <a:p>
            <a:r>
              <a:rPr lang="en-US" dirty="0"/>
              <a:t>Graph isomorphism is a problem of special interest because it is one of a few NP problems not known to be either tractable or NP-complete (see Section </a:t>
            </a:r>
            <a:r>
              <a:rPr lang="en-US" dirty="0">
                <a:latin typeface="Cambria Math" pitchFamily="18" charset="0"/>
                <a:ea typeface="Cambria Math" pitchFamily="18" charset="0"/>
              </a:rPr>
              <a:t>3.3</a:t>
            </a:r>
            <a:r>
              <a:rPr lang="en-US" dirty="0"/>
              <a:t>).</a:t>
            </a:r>
          </a:p>
        </p:txBody>
      </p:sp>
    </p:spTree>
    <p:extLst>
      <p:ext uri="{BB962C8B-B14F-4D97-AF65-F5344CB8AC3E}">
        <p14:creationId xmlns:p14="http://schemas.microsoft.com/office/powerpoint/2010/main" val="2171038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Representing Relations using Matrices</a:t>
            </a:r>
          </a:p>
          <a:p>
            <a:r>
              <a:rPr lang="en-US" dirty="0"/>
              <a:t>Representing Relations using Digraphs</a:t>
            </a:r>
          </a:p>
        </p:txBody>
      </p:sp>
    </p:spTree>
    <p:extLst>
      <p:ext uri="{BB962C8B-B14F-4D97-AF65-F5344CB8AC3E}">
        <p14:creationId xmlns:p14="http://schemas.microsoft.com/office/powerpoint/2010/main" val="2470283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Applications of Graph Isomorphism </a:t>
            </a:r>
          </a:p>
        </p:txBody>
      </p:sp>
      <p:sp>
        <p:nvSpPr>
          <p:cNvPr id="3" name="Content Placeholder 2"/>
          <p:cNvSpPr>
            <a:spLocks noGrp="1"/>
          </p:cNvSpPr>
          <p:nvPr>
            <p:ph idx="1"/>
          </p:nvPr>
        </p:nvSpPr>
        <p:spPr>
          <a:xfrm>
            <a:off x="152400" y="990600"/>
            <a:ext cx="8763000" cy="5638800"/>
          </a:xfrm>
        </p:spPr>
        <p:txBody>
          <a:bodyPr>
            <a:normAutofit fontScale="92500"/>
          </a:bodyPr>
          <a:lstStyle/>
          <a:p>
            <a:r>
              <a:rPr lang="en-US" dirty="0"/>
              <a:t>The question whether graphs are isomorphic plays an important role in applications of graph theory. For example, </a:t>
            </a:r>
          </a:p>
          <a:p>
            <a:pPr lvl="1"/>
            <a:r>
              <a:rPr lang="en-US" dirty="0"/>
              <a:t>chemists use molecular graphs to model chemical compounds. Vertices represent atoms and edges represent chemical bonds. When a new compound is synthesized, a database of molecular graphs is checked to determine whether the graph representing the new compound is isomorphic to the graph of a compound that this already known. </a:t>
            </a:r>
          </a:p>
          <a:p>
            <a:pPr lvl="1"/>
            <a:r>
              <a:rPr lang="en-US" dirty="0"/>
              <a:t>Electronic circuits are modeled as graphs in which the vertices represent components and the edges represent connections between them. Graph isomorphism is the basis for </a:t>
            </a:r>
          </a:p>
          <a:p>
            <a:pPr lvl="2"/>
            <a:r>
              <a:rPr lang="en-US" sz="2400" dirty="0"/>
              <a:t>the verification that a particular layout of a circuit corresponds to the design’s original schematics. </a:t>
            </a:r>
          </a:p>
          <a:p>
            <a:pPr lvl="2"/>
            <a:r>
              <a:rPr lang="en-US" sz="2400" dirty="0"/>
              <a:t>determining whether a chip from one vendor includes the intellectual property of another vendor. </a:t>
            </a:r>
          </a:p>
        </p:txBody>
      </p:sp>
    </p:spTree>
    <p:extLst>
      <p:ext uri="{BB962C8B-B14F-4D97-AF65-F5344CB8AC3E}">
        <p14:creationId xmlns:p14="http://schemas.microsoft.com/office/powerpoint/2010/main" val="52093842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Connectivity</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10.4</a:t>
            </a:r>
          </a:p>
        </p:txBody>
      </p:sp>
    </p:spTree>
    <p:extLst>
      <p:ext uri="{BB962C8B-B14F-4D97-AF65-F5344CB8AC3E}">
        <p14:creationId xmlns:p14="http://schemas.microsoft.com/office/powerpoint/2010/main" val="1675063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Paths</a:t>
            </a:r>
          </a:p>
          <a:p>
            <a:r>
              <a:rPr lang="en-US" dirty="0"/>
              <a:t>Connectedness in Undirected Graphs</a:t>
            </a:r>
          </a:p>
          <a:p>
            <a:r>
              <a:rPr lang="en-US" dirty="0"/>
              <a:t>Connectedness in Directed Graphs</a:t>
            </a:r>
          </a:p>
          <a:p>
            <a:r>
              <a:rPr lang="en-US" dirty="0"/>
              <a:t>Counting Paths between Vertices</a:t>
            </a:r>
          </a:p>
        </p:txBody>
      </p:sp>
    </p:spTree>
    <p:extLst>
      <p:ext uri="{BB962C8B-B14F-4D97-AF65-F5344CB8AC3E}">
        <p14:creationId xmlns:p14="http://schemas.microsoft.com/office/powerpoint/2010/main" val="10980905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Paths</a:t>
            </a:r>
          </a:p>
        </p:txBody>
      </p:sp>
      <p:sp>
        <p:nvSpPr>
          <p:cNvPr id="3" name="Content Placeholder 2"/>
          <p:cNvSpPr>
            <a:spLocks noGrp="1"/>
          </p:cNvSpPr>
          <p:nvPr>
            <p:ph idx="1"/>
          </p:nvPr>
        </p:nvSpPr>
        <p:spPr/>
        <p:txBody>
          <a:bodyPr>
            <a:normAutofit lnSpcReduction="10000"/>
          </a:bodyPr>
          <a:lstStyle/>
          <a:p>
            <a:pPr indent="0">
              <a:buNone/>
            </a:pPr>
            <a:r>
              <a:rPr lang="en-US" b="1" dirty="0"/>
              <a:t>Informal Definition: </a:t>
            </a:r>
            <a:r>
              <a:rPr lang="en-US" dirty="0"/>
              <a:t>A </a:t>
            </a:r>
            <a:r>
              <a:rPr lang="en-US" i="1" dirty="0"/>
              <a:t>path</a:t>
            </a:r>
            <a:r>
              <a:rPr lang="en-US" dirty="0"/>
              <a:t> is a sequence of edges that begins at a vertex of a graph and travels from vertex to vertex along edges of the graph. As the path travels along its edges, it visits the vertices along this path, that is, the endpoints of these.</a:t>
            </a:r>
          </a:p>
          <a:p>
            <a:pPr indent="0">
              <a:buNone/>
            </a:pPr>
            <a:r>
              <a:rPr lang="en-US" b="1" dirty="0"/>
              <a:t>Applications</a:t>
            </a:r>
            <a:r>
              <a:rPr lang="en-US" dirty="0"/>
              <a:t>: Numerous problems can be modeled with paths formed by traveling along edges of graphs such as:</a:t>
            </a:r>
          </a:p>
          <a:p>
            <a:pPr marL="1097280" lvl="1" indent="-457200"/>
            <a:r>
              <a:rPr lang="en-US" dirty="0"/>
              <a:t>determining whether a message can be sent between two computers.</a:t>
            </a:r>
          </a:p>
          <a:p>
            <a:pPr marL="1097280" lvl="1" indent="-457200"/>
            <a:r>
              <a:rPr lang="en-US" dirty="0"/>
              <a:t>efficiently planning routes for mail delivery.</a:t>
            </a:r>
          </a:p>
        </p:txBody>
      </p:sp>
    </p:spTree>
    <p:extLst>
      <p:ext uri="{BB962C8B-B14F-4D97-AF65-F5344CB8AC3E}">
        <p14:creationId xmlns:p14="http://schemas.microsoft.com/office/powerpoint/2010/main" val="35933614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Paths</a:t>
            </a:r>
          </a:p>
        </p:txBody>
      </p:sp>
      <p:sp>
        <p:nvSpPr>
          <p:cNvPr id="3" name="Content Placeholder 2"/>
          <p:cNvSpPr>
            <a:spLocks noGrp="1"/>
          </p:cNvSpPr>
          <p:nvPr>
            <p:ph idx="1"/>
          </p:nvPr>
        </p:nvSpPr>
        <p:spPr>
          <a:xfrm>
            <a:off x="228600" y="1219200"/>
            <a:ext cx="8458200" cy="5105400"/>
          </a:xfrm>
        </p:spPr>
        <p:txBody>
          <a:bodyPr>
            <a:normAutofit fontScale="40000" lnSpcReduction="20000"/>
          </a:bodyPr>
          <a:lstStyle/>
          <a:p>
            <a:pPr indent="0">
              <a:buNone/>
            </a:pPr>
            <a:r>
              <a:rPr lang="en-US" sz="6000" b="1" dirty="0"/>
              <a:t>Definition: </a:t>
            </a:r>
            <a:r>
              <a:rPr lang="en-US" sz="6000" dirty="0"/>
              <a:t>Let </a:t>
            </a:r>
            <a:r>
              <a:rPr lang="en-US" sz="6000" i="1" dirty="0"/>
              <a:t>n</a:t>
            </a:r>
            <a:r>
              <a:rPr lang="en-US" sz="6000" dirty="0"/>
              <a:t> be a nonnegative integer and </a:t>
            </a:r>
            <a:r>
              <a:rPr lang="en-US" sz="6000" i="1" dirty="0"/>
              <a:t>G</a:t>
            </a:r>
            <a:r>
              <a:rPr lang="en-US" sz="6000" dirty="0"/>
              <a:t> an undirected graph. A </a:t>
            </a:r>
            <a:r>
              <a:rPr lang="en-US" sz="6000" i="1" dirty="0"/>
              <a:t>path</a:t>
            </a:r>
            <a:r>
              <a:rPr lang="en-US" sz="6000" dirty="0"/>
              <a:t> of </a:t>
            </a:r>
            <a:r>
              <a:rPr lang="en-US" sz="6000" i="1" dirty="0"/>
              <a:t>length n</a:t>
            </a:r>
            <a:r>
              <a:rPr lang="en-US" sz="6000" dirty="0"/>
              <a:t> from </a:t>
            </a:r>
            <a:r>
              <a:rPr lang="en-US" sz="6000" i="1" dirty="0"/>
              <a:t>u</a:t>
            </a:r>
            <a:r>
              <a:rPr lang="en-US" sz="6000" dirty="0"/>
              <a:t> to </a:t>
            </a:r>
            <a:r>
              <a:rPr lang="en-US" sz="6000" i="1" dirty="0"/>
              <a:t>v</a:t>
            </a:r>
            <a:r>
              <a:rPr lang="en-US" sz="6000" dirty="0"/>
              <a:t> in </a:t>
            </a:r>
            <a:r>
              <a:rPr lang="en-US" sz="6000" i="1" dirty="0"/>
              <a:t>G</a:t>
            </a:r>
            <a:r>
              <a:rPr lang="en-US" sz="6000" dirty="0"/>
              <a:t> is a sequence of </a:t>
            </a:r>
            <a:r>
              <a:rPr lang="en-US" sz="6000" i="1" dirty="0"/>
              <a:t>n</a:t>
            </a:r>
            <a:r>
              <a:rPr lang="en-US" sz="6000" dirty="0"/>
              <a:t> edges </a:t>
            </a:r>
            <a:r>
              <a:rPr lang="en-US" sz="6000" i="1" dirty="0"/>
              <a:t>e</a:t>
            </a:r>
            <a:r>
              <a:rPr lang="en-US" sz="6000" baseline="-25000" dirty="0">
                <a:latin typeface="Cambria Math" pitchFamily="18" charset="0"/>
                <a:ea typeface="Cambria Math" pitchFamily="18" charset="0"/>
              </a:rPr>
              <a:t>1</a:t>
            </a:r>
            <a:r>
              <a:rPr lang="en-US" sz="6000" i="1" dirty="0"/>
              <a:t>, … , e</a:t>
            </a:r>
            <a:r>
              <a:rPr lang="en-US" sz="6000" i="1" baseline="-25000" dirty="0"/>
              <a:t>n</a:t>
            </a:r>
            <a:r>
              <a:rPr lang="en-US" sz="6000" dirty="0"/>
              <a:t> of </a:t>
            </a:r>
            <a:r>
              <a:rPr lang="en-US" sz="6000" i="1" dirty="0"/>
              <a:t>G</a:t>
            </a:r>
            <a:r>
              <a:rPr lang="en-US" sz="6000" dirty="0"/>
              <a:t> for which there exists a sequence   </a:t>
            </a:r>
            <a:r>
              <a:rPr lang="en-US" sz="6000" i="1" dirty="0"/>
              <a:t>x</a:t>
            </a:r>
            <a:r>
              <a:rPr lang="en-US" sz="6000" baseline="-25000" dirty="0">
                <a:latin typeface="Cambria Math" pitchFamily="18" charset="0"/>
                <a:ea typeface="Cambria Math" pitchFamily="18" charset="0"/>
              </a:rPr>
              <a:t>0</a:t>
            </a:r>
            <a:r>
              <a:rPr lang="en-US" sz="6000" i="1" dirty="0"/>
              <a:t> = u, x</a:t>
            </a:r>
            <a:r>
              <a:rPr lang="en-US" sz="6000" baseline="-25000" dirty="0">
                <a:latin typeface="Cambria Math" pitchFamily="18" charset="0"/>
                <a:ea typeface="Cambria Math" pitchFamily="18" charset="0"/>
              </a:rPr>
              <a:t>1</a:t>
            </a:r>
            <a:r>
              <a:rPr lang="en-US" sz="6000" i="1" dirty="0"/>
              <a:t>, …, x</a:t>
            </a:r>
            <a:r>
              <a:rPr lang="en-US" sz="6000" i="1" baseline="-25000" dirty="0"/>
              <a:t>n-</a:t>
            </a:r>
            <a:r>
              <a:rPr lang="en-US" sz="6000" baseline="-25000" dirty="0">
                <a:latin typeface="Cambria Math" pitchFamily="18" charset="0"/>
                <a:ea typeface="Cambria Math" pitchFamily="18" charset="0"/>
              </a:rPr>
              <a:t>1</a:t>
            </a:r>
            <a:r>
              <a:rPr lang="en-US" sz="6000" i="1" dirty="0"/>
              <a:t>, </a:t>
            </a:r>
            <a:r>
              <a:rPr lang="en-US" sz="6000" i="1" dirty="0" err="1"/>
              <a:t>x</a:t>
            </a:r>
            <a:r>
              <a:rPr lang="en-US" sz="6000" i="1" baseline="-25000" dirty="0" err="1"/>
              <a:t>n</a:t>
            </a:r>
            <a:r>
              <a:rPr lang="en-US" sz="6000" i="1" dirty="0"/>
              <a:t> = v </a:t>
            </a:r>
            <a:r>
              <a:rPr lang="en-US" sz="6000" dirty="0"/>
              <a:t>of vertices such that </a:t>
            </a:r>
            <a:r>
              <a:rPr lang="en-US" sz="6000" i="1" dirty="0" err="1"/>
              <a:t>e</a:t>
            </a:r>
            <a:r>
              <a:rPr lang="en-US" sz="6000" i="1" baseline="-25000" dirty="0" err="1"/>
              <a:t>i</a:t>
            </a:r>
            <a:r>
              <a:rPr lang="en-US" sz="6000" i="1" baseline="-25000" dirty="0"/>
              <a:t> </a:t>
            </a:r>
            <a:r>
              <a:rPr lang="en-US" sz="6000" dirty="0"/>
              <a:t>has,      for </a:t>
            </a:r>
            <a:r>
              <a:rPr lang="en-US" sz="6000" i="1" dirty="0" err="1"/>
              <a:t>i</a:t>
            </a:r>
            <a:r>
              <a:rPr lang="en-US" sz="6000" dirty="0"/>
              <a:t> = </a:t>
            </a:r>
            <a:r>
              <a:rPr lang="en-US" sz="6000" dirty="0">
                <a:latin typeface="Cambria Math" pitchFamily="18" charset="0"/>
                <a:ea typeface="Cambria Math" pitchFamily="18" charset="0"/>
              </a:rPr>
              <a:t>1</a:t>
            </a:r>
            <a:r>
              <a:rPr lang="en-US" sz="6000" dirty="0"/>
              <a:t>, …, </a:t>
            </a:r>
            <a:r>
              <a:rPr lang="en-US" sz="6000" i="1" dirty="0"/>
              <a:t>n</a:t>
            </a:r>
            <a:r>
              <a:rPr lang="en-US" sz="6000" dirty="0"/>
              <a:t>, the endpoints </a:t>
            </a:r>
            <a:r>
              <a:rPr lang="en-US" sz="6000" i="1" dirty="0"/>
              <a:t>x</a:t>
            </a:r>
            <a:r>
              <a:rPr lang="en-US" sz="6000" i="1" baseline="-25000" dirty="0"/>
              <a:t>i</a:t>
            </a:r>
            <a:r>
              <a:rPr lang="en-US" sz="6000" baseline="-25000" dirty="0"/>
              <a:t>-</a:t>
            </a:r>
            <a:r>
              <a:rPr lang="en-US" sz="6000" baseline="-25000" dirty="0">
                <a:latin typeface="Cambria Math" pitchFamily="18" charset="0"/>
                <a:ea typeface="Cambria Math" pitchFamily="18" charset="0"/>
              </a:rPr>
              <a:t>1</a:t>
            </a:r>
            <a:r>
              <a:rPr lang="en-US" sz="6000" dirty="0"/>
              <a:t> and </a:t>
            </a:r>
            <a:r>
              <a:rPr lang="en-US" sz="6000" i="1" dirty="0"/>
              <a:t>x</a:t>
            </a:r>
            <a:r>
              <a:rPr lang="en-US" sz="6000" i="1" baseline="-25000" dirty="0"/>
              <a:t>i</a:t>
            </a:r>
            <a:r>
              <a:rPr lang="en-US" sz="6000" dirty="0"/>
              <a:t>. </a:t>
            </a:r>
          </a:p>
          <a:p>
            <a:pPr marL="1097280" lvl="1" indent="-457200"/>
            <a:r>
              <a:rPr lang="en-US" sz="6000" dirty="0"/>
              <a:t>When the graph is simple, we denote this path by its vertex sequence </a:t>
            </a:r>
            <a:r>
              <a:rPr lang="en-US" sz="6000" i="1" dirty="0"/>
              <a:t>x</a:t>
            </a:r>
            <a:r>
              <a:rPr lang="en-US" sz="6000" baseline="-25000" dirty="0">
                <a:latin typeface="Cambria Math" pitchFamily="18" charset="0"/>
                <a:ea typeface="Cambria Math" pitchFamily="18" charset="0"/>
              </a:rPr>
              <a:t>0</a:t>
            </a:r>
            <a:r>
              <a:rPr lang="en-US" sz="6000" i="1" dirty="0"/>
              <a:t>, x</a:t>
            </a:r>
            <a:r>
              <a:rPr lang="en-US" sz="6000" baseline="-25000" dirty="0">
                <a:latin typeface="Cambria Math" pitchFamily="18" charset="0"/>
                <a:ea typeface="Cambria Math" pitchFamily="18" charset="0"/>
              </a:rPr>
              <a:t>1</a:t>
            </a:r>
            <a:r>
              <a:rPr lang="en-US" sz="6000" i="1" dirty="0"/>
              <a:t>, … , </a:t>
            </a:r>
            <a:r>
              <a:rPr lang="en-US" sz="6000" i="1" dirty="0" err="1"/>
              <a:t>x</a:t>
            </a:r>
            <a:r>
              <a:rPr lang="en-US" sz="6000" i="1" baseline="-25000" dirty="0" err="1"/>
              <a:t>n</a:t>
            </a:r>
            <a:r>
              <a:rPr lang="en-US" sz="6000" dirty="0"/>
              <a:t>(since listing the vertices uniquely determines the path).</a:t>
            </a:r>
          </a:p>
          <a:p>
            <a:pPr marL="1097280" lvl="1" indent="-457200"/>
            <a:r>
              <a:rPr lang="en-US" sz="6000" dirty="0"/>
              <a:t>The path is a </a:t>
            </a:r>
            <a:r>
              <a:rPr lang="en-US" sz="6000" i="1" dirty="0"/>
              <a:t>circuit</a:t>
            </a:r>
            <a:r>
              <a:rPr lang="en-US" sz="6000" dirty="0"/>
              <a:t> if it begins and ends at the same vertex (</a:t>
            </a:r>
            <a:r>
              <a:rPr lang="en-US" sz="6000" i="1" dirty="0"/>
              <a:t>u</a:t>
            </a:r>
            <a:r>
              <a:rPr lang="en-US" sz="6000" dirty="0"/>
              <a:t> = </a:t>
            </a:r>
            <a:r>
              <a:rPr lang="en-US" sz="6000" i="1" dirty="0"/>
              <a:t>v</a:t>
            </a:r>
            <a:r>
              <a:rPr lang="en-US" sz="6000" dirty="0"/>
              <a:t>) and has length greater than zero.</a:t>
            </a:r>
          </a:p>
          <a:p>
            <a:pPr marL="1097280" lvl="1" indent="-457200"/>
            <a:r>
              <a:rPr lang="en-US" sz="6000" dirty="0"/>
              <a:t>The path or circuit is said to </a:t>
            </a:r>
            <a:r>
              <a:rPr lang="en-US" sz="6000" i="1" dirty="0"/>
              <a:t>pass through </a:t>
            </a:r>
            <a:r>
              <a:rPr lang="en-US" sz="6000" dirty="0"/>
              <a:t>the vertices</a:t>
            </a:r>
            <a:r>
              <a:rPr lang="en-US" sz="6000" i="1" dirty="0"/>
              <a:t> x</a:t>
            </a:r>
            <a:r>
              <a:rPr lang="en-US" sz="6000" baseline="-25000" dirty="0">
                <a:latin typeface="Cambria Math" pitchFamily="18" charset="0"/>
                <a:ea typeface="Cambria Math" pitchFamily="18" charset="0"/>
              </a:rPr>
              <a:t>1</a:t>
            </a:r>
            <a:r>
              <a:rPr lang="en-US" sz="6000" i="1" dirty="0"/>
              <a:t>, x</a:t>
            </a:r>
            <a:r>
              <a:rPr lang="en-US" sz="6000" baseline="-25000" dirty="0">
                <a:latin typeface="Cambria Math" pitchFamily="18" charset="0"/>
                <a:ea typeface="Cambria Math" pitchFamily="18" charset="0"/>
              </a:rPr>
              <a:t>2</a:t>
            </a:r>
            <a:r>
              <a:rPr lang="en-US" sz="6000" i="1" dirty="0"/>
              <a:t>, … , x</a:t>
            </a:r>
            <a:r>
              <a:rPr lang="en-US" sz="6000" i="1" baseline="-25000" dirty="0"/>
              <a:t>n-</a:t>
            </a:r>
            <a:r>
              <a:rPr lang="en-US" sz="6000" baseline="-25000" dirty="0">
                <a:latin typeface="Cambria Math" pitchFamily="18" charset="0"/>
                <a:ea typeface="Cambria Math" pitchFamily="18" charset="0"/>
              </a:rPr>
              <a:t>1</a:t>
            </a:r>
            <a:r>
              <a:rPr lang="en-US" sz="6000" dirty="0"/>
              <a:t>  and </a:t>
            </a:r>
            <a:r>
              <a:rPr lang="en-US" sz="6000" i="1" dirty="0"/>
              <a:t>traverse</a:t>
            </a:r>
            <a:r>
              <a:rPr lang="en-US" sz="6000" dirty="0"/>
              <a:t> the edges </a:t>
            </a:r>
            <a:r>
              <a:rPr lang="en-US" sz="6000" i="1" dirty="0"/>
              <a:t>e</a:t>
            </a:r>
            <a:r>
              <a:rPr lang="en-US" sz="6000" baseline="-25000" dirty="0">
                <a:latin typeface="Cambria Math" pitchFamily="18" charset="0"/>
                <a:ea typeface="Cambria Math" pitchFamily="18" charset="0"/>
              </a:rPr>
              <a:t>1</a:t>
            </a:r>
            <a:r>
              <a:rPr lang="en-US" sz="6000" i="1" dirty="0"/>
              <a:t>, … , e</a:t>
            </a:r>
            <a:r>
              <a:rPr lang="en-US" sz="6000" i="1" baseline="-25000" dirty="0"/>
              <a:t>n</a:t>
            </a:r>
            <a:r>
              <a:rPr lang="en-US" sz="6000" dirty="0"/>
              <a:t>.</a:t>
            </a:r>
          </a:p>
          <a:p>
            <a:pPr marL="1097280" lvl="1" indent="-457200"/>
            <a:r>
              <a:rPr lang="en-US" sz="6000" dirty="0"/>
              <a:t>A path or circuit is </a:t>
            </a:r>
            <a:r>
              <a:rPr lang="en-US" sz="6000" i="1" dirty="0"/>
              <a:t>simple</a:t>
            </a:r>
            <a:r>
              <a:rPr lang="en-US" sz="6000" dirty="0"/>
              <a:t> if it does not contain the same edge more than once.</a:t>
            </a:r>
          </a:p>
          <a:p>
            <a:pPr marL="1097280" lvl="1" indent="-457200"/>
            <a:endParaRPr lang="en-US" dirty="0"/>
          </a:p>
          <a:p>
            <a:pPr marL="1097280" lvl="1" indent="-457200"/>
            <a:endParaRPr lang="en-US" dirty="0"/>
          </a:p>
          <a:p>
            <a:pPr marL="1097280" lvl="1" indent="-457200"/>
            <a:endParaRPr lang="en-US" dirty="0"/>
          </a:p>
          <a:p>
            <a:pPr lvl="1" indent="0">
              <a:buNone/>
            </a:pPr>
            <a:r>
              <a:rPr lang="en-US" dirty="0"/>
              <a:t>   </a:t>
            </a:r>
          </a:p>
        </p:txBody>
      </p:sp>
      <p:sp>
        <p:nvSpPr>
          <p:cNvPr id="5" name="TextBox 4"/>
          <p:cNvSpPr txBox="1"/>
          <p:nvPr/>
        </p:nvSpPr>
        <p:spPr>
          <a:xfrm>
            <a:off x="4114800" y="5664621"/>
            <a:ext cx="4419600" cy="646331"/>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terminology  is readily extended to directed graphs. (</a:t>
            </a:r>
            <a:r>
              <a:rPr kumimoji="0" lang="en-US" sz="1800" b="0" i="1" u="none" strike="noStrike" kern="1200" cap="none" spc="0" normalizeH="0" baseline="0" noProof="0" dirty="0">
                <a:ln>
                  <a:noFill/>
                </a:ln>
                <a:solidFill>
                  <a:prstClr val="black"/>
                </a:solidFill>
                <a:effectLst/>
                <a:uLnTx/>
                <a:uFillTx/>
                <a:latin typeface="Constantia"/>
                <a:ea typeface="+mn-ea"/>
                <a:cs typeface="+mn-cs"/>
              </a:rPr>
              <a:t>see text</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40795336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Paths (</a:t>
            </a:r>
            <a:r>
              <a:rPr lang="en-US" i="1" dirty="0"/>
              <a:t>continued</a:t>
            </a:r>
            <a:r>
              <a:rPr lang="en-US" dirty="0"/>
              <a:t>)</a:t>
            </a:r>
          </a:p>
        </p:txBody>
      </p:sp>
      <p:sp>
        <p:nvSpPr>
          <p:cNvPr id="3" name="Content Placeholder 2"/>
          <p:cNvSpPr>
            <a:spLocks noGrp="1"/>
          </p:cNvSpPr>
          <p:nvPr>
            <p:ph idx="1"/>
          </p:nvPr>
        </p:nvSpPr>
        <p:spPr/>
        <p:txBody>
          <a:bodyPr>
            <a:normAutofit lnSpcReduction="10000"/>
          </a:bodyPr>
          <a:lstStyle/>
          <a:p>
            <a:pPr indent="0">
              <a:buNone/>
            </a:pPr>
            <a:endParaRPr lang="en-US" b="1" dirty="0"/>
          </a:p>
          <a:p>
            <a:pPr indent="0">
              <a:buNone/>
            </a:pPr>
            <a:endParaRPr lang="en-US" b="1" dirty="0"/>
          </a:p>
          <a:p>
            <a:pPr indent="0">
              <a:buNone/>
            </a:pPr>
            <a:endParaRPr lang="en-US" b="1" dirty="0"/>
          </a:p>
          <a:p>
            <a:pPr indent="0">
              <a:buNone/>
            </a:pPr>
            <a:endParaRPr lang="en-US" b="1" dirty="0"/>
          </a:p>
          <a:p>
            <a:pPr indent="0">
              <a:buNone/>
            </a:pPr>
            <a:r>
              <a:rPr lang="en-US" b="1" dirty="0"/>
              <a:t>Example</a:t>
            </a:r>
            <a:r>
              <a:rPr lang="en-US" dirty="0"/>
              <a:t>: In the simple graph here:</a:t>
            </a:r>
          </a:p>
          <a:p>
            <a:pPr lvl="1"/>
            <a:r>
              <a:rPr lang="en-US" i="1" dirty="0"/>
              <a:t>a</a:t>
            </a:r>
            <a:r>
              <a:rPr lang="en-US" dirty="0"/>
              <a:t>, </a:t>
            </a:r>
            <a:r>
              <a:rPr lang="en-US" i="1" dirty="0"/>
              <a:t>d</a:t>
            </a:r>
            <a:r>
              <a:rPr lang="en-US" dirty="0"/>
              <a:t>, </a:t>
            </a:r>
            <a:r>
              <a:rPr lang="en-US" i="1" dirty="0"/>
              <a:t>c</a:t>
            </a:r>
            <a:r>
              <a:rPr lang="en-US" dirty="0"/>
              <a:t>, </a:t>
            </a:r>
            <a:r>
              <a:rPr lang="en-US" i="1" dirty="0"/>
              <a:t>f</a:t>
            </a:r>
            <a:r>
              <a:rPr lang="en-US" dirty="0"/>
              <a:t>, </a:t>
            </a:r>
            <a:r>
              <a:rPr lang="en-US" i="1" dirty="0"/>
              <a:t>e</a:t>
            </a:r>
            <a:r>
              <a:rPr lang="en-US" dirty="0"/>
              <a:t> is a simple path of length </a:t>
            </a:r>
            <a:r>
              <a:rPr lang="en-US" dirty="0">
                <a:latin typeface="Cambria Math" pitchFamily="18" charset="0"/>
                <a:ea typeface="Cambria Math" pitchFamily="18" charset="0"/>
              </a:rPr>
              <a:t>4</a:t>
            </a:r>
            <a:r>
              <a:rPr lang="en-US" dirty="0"/>
              <a:t>. </a:t>
            </a:r>
          </a:p>
          <a:p>
            <a:pPr lvl="1"/>
            <a:r>
              <a:rPr lang="en-US" i="1" dirty="0"/>
              <a:t>d</a:t>
            </a:r>
            <a:r>
              <a:rPr lang="en-US" dirty="0"/>
              <a:t>, </a:t>
            </a:r>
            <a:r>
              <a:rPr lang="en-US" i="1" dirty="0"/>
              <a:t>e</a:t>
            </a:r>
            <a:r>
              <a:rPr lang="en-US" dirty="0"/>
              <a:t>, </a:t>
            </a:r>
            <a:r>
              <a:rPr lang="en-US" i="1" dirty="0"/>
              <a:t>c</a:t>
            </a:r>
            <a:r>
              <a:rPr lang="en-US" dirty="0"/>
              <a:t>, </a:t>
            </a:r>
            <a:r>
              <a:rPr lang="en-US" i="1" dirty="0"/>
              <a:t>a</a:t>
            </a:r>
            <a:r>
              <a:rPr lang="en-US" dirty="0"/>
              <a:t> is not a path because </a:t>
            </a:r>
            <a:r>
              <a:rPr lang="en-US" i="1" dirty="0"/>
              <a:t>e</a:t>
            </a:r>
            <a:r>
              <a:rPr lang="en-US" dirty="0"/>
              <a:t> is not connected to </a:t>
            </a:r>
            <a:r>
              <a:rPr lang="en-US" i="1" dirty="0"/>
              <a:t>c</a:t>
            </a:r>
            <a:r>
              <a:rPr lang="en-US" dirty="0"/>
              <a:t>.</a:t>
            </a:r>
          </a:p>
          <a:p>
            <a:pPr lvl="1"/>
            <a:r>
              <a:rPr lang="en-US" i="1" dirty="0"/>
              <a:t>b</a:t>
            </a:r>
            <a:r>
              <a:rPr lang="en-US" dirty="0"/>
              <a:t>, </a:t>
            </a:r>
            <a:r>
              <a:rPr lang="en-US" i="1" dirty="0"/>
              <a:t>c</a:t>
            </a:r>
            <a:r>
              <a:rPr lang="en-US" dirty="0"/>
              <a:t>, </a:t>
            </a:r>
            <a:r>
              <a:rPr lang="en-US" i="1" dirty="0"/>
              <a:t>f</a:t>
            </a:r>
            <a:r>
              <a:rPr lang="en-US" dirty="0"/>
              <a:t>, </a:t>
            </a:r>
            <a:r>
              <a:rPr lang="en-US" i="1" dirty="0"/>
              <a:t>e</a:t>
            </a:r>
            <a:r>
              <a:rPr lang="en-US" dirty="0"/>
              <a:t>, </a:t>
            </a:r>
            <a:r>
              <a:rPr lang="en-US" i="1" dirty="0"/>
              <a:t>b</a:t>
            </a:r>
            <a:r>
              <a:rPr lang="en-US" dirty="0"/>
              <a:t> is a circuit of length </a:t>
            </a:r>
            <a:r>
              <a:rPr lang="en-US" dirty="0">
                <a:latin typeface="Cambria Math" pitchFamily="18" charset="0"/>
                <a:ea typeface="Cambria Math" pitchFamily="18" charset="0"/>
              </a:rPr>
              <a:t>4</a:t>
            </a:r>
            <a:r>
              <a:rPr lang="en-US" dirty="0"/>
              <a:t>. </a:t>
            </a:r>
          </a:p>
          <a:p>
            <a:pPr lvl="1"/>
            <a:r>
              <a:rPr lang="en-US" i="1" dirty="0"/>
              <a:t>a</a:t>
            </a:r>
            <a:r>
              <a:rPr lang="en-US" dirty="0"/>
              <a:t>, </a:t>
            </a:r>
            <a:r>
              <a:rPr lang="en-US" i="1" dirty="0"/>
              <a:t>b</a:t>
            </a:r>
            <a:r>
              <a:rPr lang="en-US" dirty="0"/>
              <a:t>, </a:t>
            </a:r>
            <a:r>
              <a:rPr lang="en-US" i="1" dirty="0"/>
              <a:t>e</a:t>
            </a:r>
            <a:r>
              <a:rPr lang="en-US" dirty="0"/>
              <a:t>, </a:t>
            </a:r>
            <a:r>
              <a:rPr lang="en-US" i="1" dirty="0"/>
              <a:t>d</a:t>
            </a:r>
            <a:r>
              <a:rPr lang="en-US" dirty="0"/>
              <a:t>, </a:t>
            </a:r>
            <a:r>
              <a:rPr lang="en-US" i="1" dirty="0"/>
              <a:t>a</a:t>
            </a:r>
            <a:r>
              <a:rPr lang="en-US" dirty="0"/>
              <a:t>, </a:t>
            </a:r>
            <a:r>
              <a:rPr lang="en-US" i="1" dirty="0"/>
              <a:t>b </a:t>
            </a:r>
            <a:r>
              <a:rPr lang="en-US" dirty="0"/>
              <a:t>is a path of length </a:t>
            </a:r>
            <a:r>
              <a:rPr lang="en-US" dirty="0">
                <a:latin typeface="Cambria Math" pitchFamily="18" charset="0"/>
                <a:ea typeface="Cambria Math" pitchFamily="18" charset="0"/>
              </a:rPr>
              <a:t>5</a:t>
            </a:r>
            <a:r>
              <a:rPr lang="en-US" dirty="0"/>
              <a:t>, but it is not a simple path.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021" y="1371600"/>
            <a:ext cx="7813681" cy="1981200"/>
          </a:xfrm>
          <a:prstGeom prst="rect">
            <a:avLst/>
          </a:prstGeom>
        </p:spPr>
      </p:pic>
    </p:spTree>
    <p:extLst>
      <p:ext uri="{BB962C8B-B14F-4D97-AF65-F5344CB8AC3E}">
        <p14:creationId xmlns:p14="http://schemas.microsoft.com/office/powerpoint/2010/main" val="102165048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Autofit/>
          </a:bodyPr>
          <a:lstStyle/>
          <a:p>
            <a:r>
              <a:rPr lang="en-US" sz="4000" dirty="0"/>
              <a:t>Connectedness in Undirected Graphs</a:t>
            </a:r>
          </a:p>
        </p:txBody>
      </p:sp>
      <p:sp>
        <p:nvSpPr>
          <p:cNvPr id="3" name="Content Placeholder 2"/>
          <p:cNvSpPr>
            <a:spLocks noGrp="1"/>
          </p:cNvSpPr>
          <p:nvPr>
            <p:ph idx="1"/>
          </p:nvPr>
        </p:nvSpPr>
        <p:spPr>
          <a:xfrm>
            <a:off x="76200" y="914400"/>
            <a:ext cx="9067800" cy="5410200"/>
          </a:xfrm>
        </p:spPr>
        <p:txBody>
          <a:bodyPr>
            <a:normAutofit/>
          </a:bodyPr>
          <a:lstStyle/>
          <a:p>
            <a:pPr indent="0">
              <a:buNone/>
            </a:pPr>
            <a:r>
              <a:rPr lang="en-US" sz="2400" b="1" dirty="0"/>
              <a:t>Definition</a:t>
            </a:r>
            <a:r>
              <a:rPr lang="en-US" sz="2400" dirty="0"/>
              <a:t>: An undirected graph is called  </a:t>
            </a:r>
            <a:r>
              <a:rPr lang="en-US" sz="2400" i="1" dirty="0"/>
              <a:t>connected</a:t>
            </a:r>
            <a:r>
              <a:rPr lang="en-US" sz="2400" dirty="0"/>
              <a:t> if there is a path between every pair of vertices.  An undirected graph that is not </a:t>
            </a:r>
            <a:r>
              <a:rPr lang="en-US" sz="2400" i="1" dirty="0"/>
              <a:t>connected</a:t>
            </a:r>
            <a:r>
              <a:rPr lang="en-US" sz="2400" dirty="0"/>
              <a:t> is called </a:t>
            </a:r>
            <a:r>
              <a:rPr lang="en-US" sz="2400" i="1" dirty="0"/>
              <a:t>disconnected</a:t>
            </a:r>
            <a:r>
              <a:rPr lang="en-US" sz="2400" dirty="0"/>
              <a:t>. We say that we </a:t>
            </a:r>
            <a:r>
              <a:rPr lang="en-US" sz="2400" i="1" dirty="0"/>
              <a:t>disconnect</a:t>
            </a:r>
            <a:r>
              <a:rPr lang="en-US" sz="2400" dirty="0"/>
              <a:t> a graph when we remove vertices or edges, or both, to produce a disconnected </a:t>
            </a:r>
            <a:r>
              <a:rPr lang="en-US" sz="2400" dirty="0" err="1"/>
              <a:t>subgraph</a:t>
            </a:r>
            <a:r>
              <a:rPr lang="en-US" sz="2400" dirty="0"/>
              <a:t>. </a:t>
            </a:r>
          </a:p>
          <a:p>
            <a:pPr indent="0">
              <a:buNone/>
            </a:pPr>
            <a:r>
              <a:rPr lang="en-US" sz="2400" b="1" dirty="0"/>
              <a:t>Example</a:t>
            </a:r>
            <a:r>
              <a:rPr lang="en-US" sz="2400" dirty="0"/>
              <a:t>: </a:t>
            </a:r>
            <a:r>
              <a:rPr lang="en-US" sz="2400" i="1" dirty="0"/>
              <a:t>G</a:t>
            </a:r>
            <a:r>
              <a:rPr lang="en-US" sz="2400" baseline="-25000" dirty="0">
                <a:latin typeface="Cambria Math" pitchFamily="18" charset="0"/>
                <a:ea typeface="Cambria Math" pitchFamily="18" charset="0"/>
              </a:rPr>
              <a:t>1</a:t>
            </a:r>
            <a:r>
              <a:rPr lang="en-US" sz="2400" dirty="0"/>
              <a:t> is connected because there is a path between any pair of its vertices, as can be easily seen.   However </a:t>
            </a:r>
            <a:r>
              <a:rPr lang="en-US" sz="2400" i="1" dirty="0"/>
              <a:t>G</a:t>
            </a:r>
            <a:r>
              <a:rPr lang="en-US" sz="2400" baseline="-25000" dirty="0">
                <a:latin typeface="Cambria Math" pitchFamily="18" charset="0"/>
                <a:ea typeface="Cambria Math" pitchFamily="18" charset="0"/>
              </a:rPr>
              <a:t>2</a:t>
            </a:r>
            <a:r>
              <a:rPr lang="en-US" sz="2400" dirty="0"/>
              <a:t> is not connected because there is no path between vertices </a:t>
            </a:r>
            <a:r>
              <a:rPr lang="en-US" sz="2400" i="1" dirty="0"/>
              <a:t>a</a:t>
            </a:r>
            <a:r>
              <a:rPr lang="en-US" sz="2400" dirty="0"/>
              <a:t> and </a:t>
            </a:r>
            <a:r>
              <a:rPr lang="en-US" sz="2400" i="1" dirty="0"/>
              <a:t>f</a:t>
            </a:r>
            <a:r>
              <a:rPr lang="en-US" sz="2400" dirty="0"/>
              <a:t>, for example. </a:t>
            </a:r>
          </a:p>
          <a:p>
            <a:pPr indent="0">
              <a:buNone/>
            </a:pPr>
            <a:endParaRPr lang="en-US" dirty="0"/>
          </a:p>
          <a:p>
            <a:pPr indent="0">
              <a:buNone/>
            </a:pPr>
            <a:endParaRPr lang="en-US" dirty="0"/>
          </a:p>
          <a:p>
            <a:pPr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4495800"/>
            <a:ext cx="8229600" cy="2075688"/>
          </a:xfrm>
          <a:prstGeom prst="rect">
            <a:avLst/>
          </a:prstGeom>
        </p:spPr>
      </p:pic>
    </p:spTree>
    <p:extLst>
      <p:ext uri="{BB962C8B-B14F-4D97-AF65-F5344CB8AC3E}">
        <p14:creationId xmlns:p14="http://schemas.microsoft.com/office/powerpoint/2010/main" val="277295026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Euler and Hamiltonian Graphs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10.5</a:t>
            </a:r>
          </a:p>
        </p:txBody>
      </p:sp>
    </p:spTree>
    <p:extLst>
      <p:ext uri="{BB962C8B-B14F-4D97-AF65-F5344CB8AC3E}">
        <p14:creationId xmlns:p14="http://schemas.microsoft.com/office/powerpoint/2010/main" val="22269814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Euler Paths and Circuits</a:t>
            </a:r>
          </a:p>
          <a:p>
            <a:r>
              <a:rPr lang="en-US" dirty="0"/>
              <a:t>Hamilton Paths and Circuits</a:t>
            </a:r>
          </a:p>
          <a:p>
            <a:r>
              <a:rPr lang="en-US" dirty="0"/>
              <a:t>Applications of Hamilton Circuits</a:t>
            </a:r>
          </a:p>
        </p:txBody>
      </p:sp>
    </p:spTree>
    <p:extLst>
      <p:ext uri="{BB962C8B-B14F-4D97-AF65-F5344CB8AC3E}">
        <p14:creationId xmlns:p14="http://schemas.microsoft.com/office/powerpoint/2010/main" val="9665170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00360"/>
          </a:xfrm>
        </p:spPr>
        <p:txBody>
          <a:bodyPr>
            <a:normAutofit fontScale="90000"/>
          </a:bodyPr>
          <a:lstStyle/>
          <a:p>
            <a:r>
              <a:rPr lang="en-US" dirty="0"/>
              <a:t>Euler Paths and Circuits</a:t>
            </a:r>
          </a:p>
        </p:txBody>
      </p:sp>
      <p:sp>
        <p:nvSpPr>
          <p:cNvPr id="3" name="Content Placeholder 2"/>
          <p:cNvSpPr>
            <a:spLocks noGrp="1"/>
          </p:cNvSpPr>
          <p:nvPr>
            <p:ph idx="1"/>
          </p:nvPr>
        </p:nvSpPr>
        <p:spPr>
          <a:xfrm>
            <a:off x="152400" y="1221542"/>
            <a:ext cx="8534400" cy="5103058"/>
          </a:xfrm>
        </p:spPr>
        <p:txBody>
          <a:bodyPr>
            <a:normAutofit fontScale="85000" lnSpcReduction="20000"/>
          </a:bodyPr>
          <a:lstStyle/>
          <a:p>
            <a:r>
              <a:rPr lang="en-US" dirty="0"/>
              <a:t>The town of K</a:t>
            </a:r>
            <a:r>
              <a:rPr lang="az-Cyrl-AZ" dirty="0">
                <a:latin typeface="Cambria Math"/>
                <a:ea typeface="Cambria Math"/>
              </a:rPr>
              <a:t>ӧ</a:t>
            </a:r>
            <a:r>
              <a:rPr lang="en-US" dirty="0" err="1"/>
              <a:t>nigsberg</a:t>
            </a:r>
            <a:r>
              <a:rPr lang="en-US" dirty="0"/>
              <a:t>, Prussia </a:t>
            </a:r>
          </a:p>
          <a:p>
            <a:pPr marL="0" indent="0">
              <a:buNone/>
            </a:pPr>
            <a:r>
              <a:rPr lang="en-US" dirty="0"/>
              <a:t>(now </a:t>
            </a:r>
            <a:r>
              <a:rPr lang="en-US" dirty="0" err="1"/>
              <a:t>Kalingrad</a:t>
            </a:r>
            <a:r>
              <a:rPr lang="en-US" dirty="0"/>
              <a:t>, Russia) was divided into</a:t>
            </a:r>
          </a:p>
          <a:p>
            <a:pPr marL="0" indent="0">
              <a:buNone/>
            </a:pPr>
            <a:r>
              <a:rPr lang="en-US" dirty="0"/>
              <a:t>four sections by the branches of the </a:t>
            </a:r>
            <a:r>
              <a:rPr lang="en-US" dirty="0" err="1"/>
              <a:t>Pregel</a:t>
            </a:r>
            <a:r>
              <a:rPr lang="en-US" dirty="0"/>
              <a:t> river. In the </a:t>
            </a:r>
            <a:r>
              <a:rPr lang="en-US" dirty="0">
                <a:latin typeface="Cambria Math" pitchFamily="18" charset="0"/>
                <a:ea typeface="Cambria Math" pitchFamily="18" charset="0"/>
              </a:rPr>
              <a:t>18</a:t>
            </a:r>
            <a:r>
              <a:rPr lang="en-US" dirty="0"/>
              <a:t>th century seven bridges connected these regions.</a:t>
            </a:r>
          </a:p>
          <a:p>
            <a:r>
              <a:rPr lang="en-US" dirty="0"/>
              <a:t>People wondered whether </a:t>
            </a:r>
            <a:r>
              <a:rPr lang="en-US" dirty="0" err="1"/>
              <a:t>whether</a:t>
            </a:r>
            <a:r>
              <a:rPr lang="en-US" dirty="0"/>
              <a:t> it was possible to follow a path that crosses each bridge exactly once and returns to the starting point.</a:t>
            </a:r>
          </a:p>
          <a:p>
            <a:r>
              <a:rPr lang="en-US" dirty="0"/>
              <a:t>The Swiss mathematician Leonard Euler proved that no such path exists.   This result is often considered to be the first theorem ever proved in graph theory.</a:t>
            </a:r>
          </a:p>
          <a:p>
            <a:endParaRPr lang="en-US" dirty="0"/>
          </a:p>
          <a:p>
            <a:endParaRPr lang="en-US" dirty="0"/>
          </a:p>
          <a:p>
            <a:pPr marL="0" indent="0">
              <a:buNone/>
            </a:pPr>
            <a:r>
              <a:rPr lang="en-US" dirty="0"/>
              <a:t>  </a:t>
            </a:r>
          </a:p>
          <a:p>
            <a:pPr marL="0" indent="0">
              <a:buNone/>
            </a:pPr>
            <a:r>
              <a:rPr lang="en-US" dirty="0"/>
              <a:t>  </a:t>
            </a:r>
          </a:p>
          <a:p>
            <a:pPr marL="0" indent="0">
              <a:buNone/>
            </a:pPr>
            <a:r>
              <a:rPr lang="en-US" dirty="0"/>
              <a:t> </a:t>
            </a:r>
          </a:p>
          <a:p>
            <a:pPr marL="0"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 y="4190999"/>
            <a:ext cx="4343399" cy="176527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0760" y="200462"/>
            <a:ext cx="883158" cy="102108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3960" y="4731548"/>
            <a:ext cx="2153539" cy="1635224"/>
          </a:xfrm>
          <a:prstGeom prst="rect">
            <a:avLst/>
          </a:prstGeom>
        </p:spPr>
      </p:pic>
      <p:sp>
        <p:nvSpPr>
          <p:cNvPr id="7" name="TextBox 6"/>
          <p:cNvSpPr txBox="1"/>
          <p:nvPr/>
        </p:nvSpPr>
        <p:spPr>
          <a:xfrm>
            <a:off x="6954139" y="1246942"/>
            <a:ext cx="1676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Leonard Euler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1707-1783</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8" name="TextBox 7"/>
          <p:cNvSpPr txBox="1"/>
          <p:nvPr/>
        </p:nvSpPr>
        <p:spPr>
          <a:xfrm>
            <a:off x="838200" y="5997440"/>
            <a:ext cx="34899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The </a:t>
            </a:r>
            <a:r>
              <a:rPr kumimoji="0" lang="en-US" sz="1800" b="1"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7</a:t>
            </a:r>
            <a:r>
              <a:rPr kumimoji="0" lang="en-US" sz="1800" b="1" i="0" u="none" strike="noStrike" kern="1200" cap="none" spc="0" normalizeH="0" baseline="0" noProof="0" dirty="0">
                <a:ln>
                  <a:noFill/>
                </a:ln>
                <a:solidFill>
                  <a:prstClr val="black"/>
                </a:solidFill>
                <a:effectLst/>
                <a:uLnTx/>
                <a:uFillTx/>
                <a:latin typeface="Constantia"/>
                <a:ea typeface="+mn-ea"/>
                <a:cs typeface="+mn-cs"/>
              </a:rPr>
              <a:t> Bridges of K</a:t>
            </a:r>
            <a:r>
              <a:rPr kumimoji="0" lang="az-Cyrl-AZ" sz="1800" b="1" i="0" u="none" strike="noStrike" kern="1200" cap="none" spc="0" normalizeH="0" baseline="0" noProof="0" dirty="0">
                <a:ln>
                  <a:noFill/>
                </a:ln>
                <a:solidFill>
                  <a:prstClr val="black"/>
                </a:solidFill>
                <a:effectLst/>
                <a:uLnTx/>
                <a:uFillTx/>
                <a:latin typeface="Cambria Math"/>
                <a:ea typeface="Cambria Math"/>
                <a:cs typeface="+mn-cs"/>
              </a:rPr>
              <a:t>ӧ</a:t>
            </a:r>
            <a:r>
              <a:rPr kumimoji="0" lang="en-US" sz="1800" b="1" i="0" u="none" strike="noStrike" kern="1200" cap="none" spc="0" normalizeH="0" baseline="0" noProof="0" dirty="0" err="1">
                <a:ln>
                  <a:noFill/>
                </a:ln>
                <a:solidFill>
                  <a:prstClr val="black"/>
                </a:solidFill>
                <a:effectLst/>
                <a:uLnTx/>
                <a:uFillTx/>
                <a:latin typeface="Constantia"/>
                <a:ea typeface="+mn-ea"/>
                <a:cs typeface="+mn-cs"/>
              </a:rPr>
              <a:t>nigsberg</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sp>
        <p:nvSpPr>
          <p:cNvPr id="9" name="TextBox 8"/>
          <p:cNvSpPr txBox="1"/>
          <p:nvPr/>
        </p:nvSpPr>
        <p:spPr>
          <a:xfrm>
            <a:off x="7239000" y="4876800"/>
            <a:ext cx="19050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onstantia"/>
                <a:ea typeface="+mn-ea"/>
                <a:cs typeface="+mn-cs"/>
              </a:rPr>
              <a:t>Multigraph</a:t>
            </a:r>
            <a:r>
              <a:rPr kumimoji="0" lang="en-US" sz="1800" b="1" i="0" u="none" strike="noStrike" kern="1200" cap="none" spc="0" normalizeH="0" baseline="0" noProof="0" dirty="0">
                <a:ln>
                  <a:noFill/>
                </a:ln>
                <a:solidFill>
                  <a:prstClr val="black"/>
                </a:solidFill>
                <a:effectLst/>
                <a:uLnTx/>
                <a:uFillTx/>
                <a:latin typeface="Constantia"/>
                <a:ea typeface="+mn-ea"/>
                <a:cs typeface="+mn-cs"/>
              </a:rPr>
              <a:t> Model of the Bridges of K</a:t>
            </a:r>
            <a:r>
              <a:rPr kumimoji="0" lang="az-Cyrl-AZ" sz="1800" b="1" i="0" u="none" strike="noStrike" kern="1200" cap="none" spc="0" normalizeH="0" baseline="0" noProof="0" dirty="0">
                <a:ln>
                  <a:noFill/>
                </a:ln>
                <a:solidFill>
                  <a:prstClr val="black"/>
                </a:solidFill>
                <a:effectLst/>
                <a:uLnTx/>
                <a:uFillTx/>
                <a:latin typeface="Cambria Math"/>
                <a:ea typeface="Cambria Math"/>
                <a:cs typeface="+mn-cs"/>
              </a:rPr>
              <a:t>ӧ</a:t>
            </a:r>
            <a:r>
              <a:rPr kumimoji="0" lang="en-US" sz="1800" b="1" i="0" u="none" strike="noStrike" kern="1200" cap="none" spc="0" normalizeH="0" baseline="0" noProof="0" dirty="0" err="1">
                <a:ln>
                  <a:noFill/>
                </a:ln>
                <a:solidFill>
                  <a:prstClr val="black"/>
                </a:solidFill>
                <a:effectLst/>
                <a:uLnTx/>
                <a:uFillTx/>
                <a:latin typeface="Constantia"/>
                <a:ea typeface="+mn-ea"/>
                <a:cs typeface="+mn-cs"/>
              </a:rPr>
              <a:t>nigsberg</a:t>
            </a:r>
            <a:r>
              <a:rPr kumimoji="0" lang="en-US" sz="1800" b="1" i="0" u="none" strike="noStrike" kern="1200" cap="none" spc="0" normalizeH="0" baseline="0" noProof="0" dirty="0">
                <a:ln>
                  <a:noFill/>
                </a:ln>
                <a:solidFill>
                  <a:prstClr val="black"/>
                </a:solidFill>
                <a:effectLst/>
                <a:uLnTx/>
                <a:uFillTx/>
                <a:latin typeface="Constantia"/>
                <a:ea typeface="+mn-ea"/>
                <a:cs typeface="+mn-cs"/>
              </a:rPr>
              <a:t>  </a:t>
            </a:r>
          </a:p>
        </p:txBody>
      </p:sp>
    </p:spTree>
    <p:extLst>
      <p:ext uri="{BB962C8B-B14F-4D97-AF65-F5344CB8AC3E}">
        <p14:creationId xmlns:p14="http://schemas.microsoft.com/office/powerpoint/2010/main" val="1963477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Representing Relations Using Matrices</a:t>
            </a:r>
          </a:p>
        </p:txBody>
      </p:sp>
      <p:sp>
        <p:nvSpPr>
          <p:cNvPr id="3" name="Content Placeholder 2"/>
          <p:cNvSpPr>
            <a:spLocks noGrp="1"/>
          </p:cNvSpPr>
          <p:nvPr>
            <p:ph idx="1"/>
          </p:nvPr>
        </p:nvSpPr>
        <p:spPr/>
        <p:txBody>
          <a:bodyPr>
            <a:normAutofit fontScale="92500" lnSpcReduction="20000"/>
          </a:bodyPr>
          <a:lstStyle/>
          <a:p>
            <a:r>
              <a:rPr lang="en-US" dirty="0"/>
              <a:t>A relation between finite sets can be represented using a zero-one matrix. </a:t>
            </a:r>
          </a:p>
          <a:p>
            <a:r>
              <a:rPr lang="en-US" dirty="0"/>
              <a:t>Suppose </a:t>
            </a:r>
            <a:r>
              <a:rPr lang="en-US" i="1" dirty="0"/>
              <a:t>R</a:t>
            </a:r>
            <a:r>
              <a:rPr lang="en-US" dirty="0"/>
              <a:t> is a relation from </a:t>
            </a:r>
            <a:r>
              <a:rPr lang="en-US" i="1" dirty="0"/>
              <a:t>A</a:t>
            </a:r>
            <a:r>
              <a:rPr lang="en-US" dirty="0"/>
              <a:t> =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 …, </a:t>
            </a:r>
            <a:r>
              <a:rPr lang="en-US" i="1" dirty="0"/>
              <a:t>a</a:t>
            </a:r>
            <a:r>
              <a:rPr lang="en-US" i="1" baseline="-25000" dirty="0"/>
              <a:t>m</a:t>
            </a:r>
            <a:r>
              <a:rPr lang="en-US" dirty="0"/>
              <a:t>} to                         </a:t>
            </a:r>
            <a:r>
              <a:rPr lang="en-US" i="1" dirty="0"/>
              <a:t>B</a:t>
            </a:r>
            <a:r>
              <a:rPr lang="en-US" dirty="0"/>
              <a:t> = {</a:t>
            </a:r>
            <a:r>
              <a:rPr lang="en-US" i="1" dirty="0"/>
              <a:t>b</a:t>
            </a:r>
            <a:r>
              <a:rPr lang="en-US" baseline="-25000" dirty="0">
                <a:latin typeface="Cambria Math" pitchFamily="18" charset="0"/>
                <a:ea typeface="Cambria Math" pitchFamily="18" charset="0"/>
              </a:rPr>
              <a:t>1</a:t>
            </a:r>
            <a:r>
              <a:rPr lang="en-US" dirty="0"/>
              <a:t>, </a:t>
            </a:r>
            <a:r>
              <a:rPr lang="en-US" i="1" dirty="0"/>
              <a:t>b</a:t>
            </a:r>
            <a:r>
              <a:rPr lang="en-US" baseline="-25000" dirty="0">
                <a:latin typeface="Cambria Math" pitchFamily="18" charset="0"/>
                <a:ea typeface="Cambria Math" pitchFamily="18" charset="0"/>
              </a:rPr>
              <a:t>2</a:t>
            </a:r>
            <a:r>
              <a:rPr lang="en-US" dirty="0"/>
              <a:t>, …, </a:t>
            </a:r>
            <a:r>
              <a:rPr lang="en-US" i="1" dirty="0" err="1"/>
              <a:t>b</a:t>
            </a:r>
            <a:r>
              <a:rPr lang="en-US" i="1" baseline="-25000" dirty="0" err="1"/>
              <a:t>n</a:t>
            </a:r>
            <a:r>
              <a:rPr lang="en-US" dirty="0"/>
              <a:t>}.</a:t>
            </a:r>
          </a:p>
          <a:p>
            <a:pPr lvl="1"/>
            <a:r>
              <a:rPr lang="en-US" dirty="0"/>
              <a:t>The elements of the two sets can be listed in any particular arbitrary order. When </a:t>
            </a:r>
            <a:r>
              <a:rPr lang="en-US" i="1" dirty="0"/>
              <a:t>A</a:t>
            </a:r>
            <a:r>
              <a:rPr lang="en-US" dirty="0"/>
              <a:t> = </a:t>
            </a:r>
            <a:r>
              <a:rPr lang="en-US" i="1" dirty="0"/>
              <a:t>B</a:t>
            </a:r>
            <a:r>
              <a:rPr lang="en-US" dirty="0"/>
              <a:t>, we use the same ordering. </a:t>
            </a:r>
          </a:p>
          <a:p>
            <a:r>
              <a:rPr lang="en-US" dirty="0"/>
              <a:t>The relation </a:t>
            </a:r>
            <a:r>
              <a:rPr lang="en-US" i="1" dirty="0"/>
              <a:t>R</a:t>
            </a:r>
            <a:r>
              <a:rPr lang="en-US" dirty="0"/>
              <a:t> is represented by the matrix                                         </a:t>
            </a:r>
            <a:r>
              <a:rPr lang="en-US" i="1" dirty="0"/>
              <a:t>M</a:t>
            </a:r>
            <a:r>
              <a:rPr lang="en-US" i="1" baseline="-25000" dirty="0"/>
              <a:t>R</a:t>
            </a:r>
            <a:r>
              <a:rPr lang="en-US" dirty="0"/>
              <a:t> = [</a:t>
            </a:r>
            <a:r>
              <a:rPr lang="en-US" i="1" dirty="0" err="1"/>
              <a:t>m</a:t>
            </a:r>
            <a:r>
              <a:rPr lang="en-US" i="1" baseline="-25000" dirty="0" err="1"/>
              <a:t>ij</a:t>
            </a:r>
            <a:r>
              <a:rPr lang="en-US" dirty="0"/>
              <a:t>], where</a:t>
            </a:r>
          </a:p>
          <a:p>
            <a:endParaRPr lang="en-US" dirty="0"/>
          </a:p>
          <a:p>
            <a:endParaRPr lang="en-US" dirty="0"/>
          </a:p>
          <a:p>
            <a:pPr>
              <a:buNone/>
            </a:pPr>
            <a:endParaRPr lang="en-US" dirty="0"/>
          </a:p>
          <a:p>
            <a:r>
              <a:rPr lang="en-US" dirty="0"/>
              <a:t>The matrix representing </a:t>
            </a:r>
            <a:r>
              <a:rPr lang="en-US" i="1" dirty="0"/>
              <a:t>R</a:t>
            </a:r>
            <a:r>
              <a:rPr lang="en-US" dirty="0"/>
              <a:t> has a </a:t>
            </a:r>
            <a:r>
              <a:rPr lang="en-US" dirty="0">
                <a:latin typeface="Cambria Math" pitchFamily="18" charset="0"/>
                <a:ea typeface="Cambria Math" pitchFamily="18" charset="0"/>
              </a:rPr>
              <a:t>1</a:t>
            </a:r>
            <a:r>
              <a:rPr lang="en-US" dirty="0"/>
              <a:t> as its (</a:t>
            </a:r>
            <a:r>
              <a:rPr lang="en-US" i="1" dirty="0" err="1"/>
              <a:t>i</a:t>
            </a:r>
            <a:r>
              <a:rPr lang="en-US" dirty="0" err="1"/>
              <a:t>,</a:t>
            </a:r>
            <a:r>
              <a:rPr lang="en-US" i="1" dirty="0" err="1"/>
              <a:t>j</a:t>
            </a:r>
            <a:r>
              <a:rPr lang="en-US" dirty="0"/>
              <a:t>) entry when </a:t>
            </a:r>
            <a:r>
              <a:rPr lang="en-US" i="1" dirty="0" err="1"/>
              <a:t>a</a:t>
            </a:r>
            <a:r>
              <a:rPr lang="en-US" i="1" baseline="-25000" dirty="0" err="1"/>
              <a:t>i</a:t>
            </a:r>
            <a:r>
              <a:rPr lang="en-US" dirty="0"/>
              <a:t> is related to </a:t>
            </a:r>
            <a:r>
              <a:rPr lang="en-US" i="1" dirty="0" err="1"/>
              <a:t>b</a:t>
            </a:r>
            <a:r>
              <a:rPr lang="en-US" i="1" baseline="-25000" dirty="0" err="1"/>
              <a:t>j</a:t>
            </a:r>
            <a:r>
              <a:rPr lang="en-US" i="1" dirty="0"/>
              <a:t> </a:t>
            </a:r>
            <a:r>
              <a:rPr lang="en-US" dirty="0"/>
              <a:t>and a </a:t>
            </a:r>
            <a:r>
              <a:rPr lang="en-US" dirty="0">
                <a:latin typeface="Cambria Math" pitchFamily="18" charset="0"/>
                <a:ea typeface="Cambria Math" pitchFamily="18" charset="0"/>
              </a:rPr>
              <a:t>0</a:t>
            </a:r>
            <a:r>
              <a:rPr lang="en-US" dirty="0"/>
              <a:t> if  </a:t>
            </a:r>
            <a:r>
              <a:rPr lang="en-US" i="1" dirty="0" err="1"/>
              <a:t>a</a:t>
            </a:r>
            <a:r>
              <a:rPr lang="en-US" i="1" baseline="-25000" dirty="0" err="1"/>
              <a:t>i</a:t>
            </a:r>
            <a:r>
              <a:rPr lang="en-US" dirty="0"/>
              <a:t> is not related to </a:t>
            </a:r>
            <a:r>
              <a:rPr lang="en-US" i="1" dirty="0" err="1"/>
              <a:t>b</a:t>
            </a:r>
            <a:r>
              <a:rPr lang="en-US" i="1" baseline="-25000" dirty="0" err="1"/>
              <a:t>j</a:t>
            </a:r>
            <a:r>
              <a:rPr lang="en-US" dirty="0"/>
              <a:t>. </a:t>
            </a:r>
          </a:p>
        </p:txBody>
      </p:sp>
      <p:pic>
        <p:nvPicPr>
          <p:cNvPr id="5" name="Picture 4" descr="addin_tmp.png"/>
          <p:cNvPicPr>
            <a:picLocks noChangeAspect="1"/>
          </p:cNvPicPr>
          <p:nvPr>
            <p:custDataLst>
              <p:tags r:id="rId1"/>
            </p:custDataLst>
          </p:nvPr>
        </p:nvPicPr>
        <p:blipFill>
          <a:blip r:embed="rId3" cstate="print"/>
          <a:stretch>
            <a:fillRect/>
          </a:stretch>
        </p:blipFill>
        <p:spPr>
          <a:xfrm>
            <a:off x="2971800" y="4572000"/>
            <a:ext cx="2760345" cy="609600"/>
          </a:xfrm>
          <a:prstGeom prst="rect">
            <a:avLst/>
          </a:prstGeom>
        </p:spPr>
      </p:pic>
    </p:spTree>
    <p:extLst>
      <p:ext uri="{BB962C8B-B14F-4D97-AF65-F5344CB8AC3E}">
        <p14:creationId xmlns:p14="http://schemas.microsoft.com/office/powerpoint/2010/main" val="25514309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Euler Paths and Circuits</a:t>
            </a:r>
          </a:p>
        </p:txBody>
      </p:sp>
      <p:sp>
        <p:nvSpPr>
          <p:cNvPr id="3" name="Content Placeholder 2"/>
          <p:cNvSpPr>
            <a:spLocks noGrp="1"/>
          </p:cNvSpPr>
          <p:nvPr>
            <p:ph idx="1"/>
          </p:nvPr>
        </p:nvSpPr>
        <p:spPr>
          <a:xfrm>
            <a:off x="228600" y="990600"/>
            <a:ext cx="8915400" cy="5867400"/>
          </a:xfrm>
        </p:spPr>
        <p:txBody>
          <a:bodyPr>
            <a:normAutofit/>
          </a:bodyPr>
          <a:lstStyle/>
          <a:p>
            <a:pPr indent="0">
              <a:buNone/>
            </a:pPr>
            <a:r>
              <a:rPr lang="en-US" sz="2200" b="1" dirty="0"/>
              <a:t>Definition</a:t>
            </a:r>
            <a:r>
              <a:rPr lang="en-US" sz="2200" dirty="0"/>
              <a:t>: An </a:t>
            </a:r>
            <a:r>
              <a:rPr lang="en-US" sz="2200" i="1" dirty="0"/>
              <a:t>Euler circuit </a:t>
            </a:r>
            <a:r>
              <a:rPr lang="en-US" sz="2200" dirty="0"/>
              <a:t>in a graph </a:t>
            </a:r>
            <a:r>
              <a:rPr lang="en-US" sz="2200" i="1" dirty="0"/>
              <a:t>G</a:t>
            </a:r>
            <a:r>
              <a:rPr lang="en-US" sz="2200" dirty="0"/>
              <a:t> is a simple circuit containing every edge of </a:t>
            </a:r>
            <a:r>
              <a:rPr lang="en-US" sz="2200" i="1" dirty="0"/>
              <a:t>G</a:t>
            </a:r>
            <a:r>
              <a:rPr lang="en-US" sz="2200" dirty="0"/>
              <a:t>. An </a:t>
            </a:r>
            <a:r>
              <a:rPr lang="en-US" sz="2200" i="1" dirty="0"/>
              <a:t>Euler path </a:t>
            </a:r>
            <a:r>
              <a:rPr lang="en-US" sz="2200" dirty="0"/>
              <a:t>in </a:t>
            </a:r>
            <a:r>
              <a:rPr lang="en-US" sz="2200" i="1" dirty="0"/>
              <a:t>G</a:t>
            </a:r>
            <a:r>
              <a:rPr lang="en-US" sz="2200" dirty="0"/>
              <a:t> is a simple path containing every edge of </a:t>
            </a:r>
            <a:r>
              <a:rPr lang="en-US" sz="2200" i="1" dirty="0"/>
              <a:t>G</a:t>
            </a:r>
            <a:r>
              <a:rPr lang="en-US" sz="2200" dirty="0"/>
              <a:t>. </a:t>
            </a:r>
          </a:p>
          <a:p>
            <a:pPr indent="0">
              <a:buNone/>
            </a:pPr>
            <a:r>
              <a:rPr lang="en-US" sz="2200" b="1" dirty="0"/>
              <a:t>Example</a:t>
            </a:r>
            <a:r>
              <a:rPr lang="en-US" sz="2200" dirty="0"/>
              <a:t>: Which of the undirected graphs </a:t>
            </a:r>
            <a:r>
              <a:rPr lang="en-US" sz="2200" i="1" dirty="0"/>
              <a:t>G</a:t>
            </a:r>
            <a:r>
              <a:rPr lang="en-US" sz="2200" baseline="-25000" dirty="0">
                <a:latin typeface="Cambria Math" pitchFamily="18" charset="0"/>
                <a:ea typeface="Cambria Math" pitchFamily="18" charset="0"/>
              </a:rPr>
              <a:t>1</a:t>
            </a:r>
            <a:r>
              <a:rPr lang="en-US" sz="2200" dirty="0"/>
              <a:t>, </a:t>
            </a:r>
            <a:r>
              <a:rPr lang="en-US" sz="2200" i="1" dirty="0"/>
              <a:t>G</a:t>
            </a:r>
            <a:r>
              <a:rPr lang="en-US" sz="2200" baseline="-25000" dirty="0">
                <a:latin typeface="Cambria Math" pitchFamily="18" charset="0"/>
                <a:ea typeface="Cambria Math" pitchFamily="18" charset="0"/>
              </a:rPr>
              <a:t>2</a:t>
            </a:r>
            <a:r>
              <a:rPr lang="en-US" sz="2200" dirty="0"/>
              <a:t>, and </a:t>
            </a:r>
            <a:r>
              <a:rPr lang="en-US" sz="2200" i="1" dirty="0"/>
              <a:t>G</a:t>
            </a:r>
            <a:r>
              <a:rPr lang="en-US" sz="2200" baseline="-25000" dirty="0">
                <a:latin typeface="Cambria Math" pitchFamily="18" charset="0"/>
                <a:ea typeface="Cambria Math" pitchFamily="18" charset="0"/>
              </a:rPr>
              <a:t>3</a:t>
            </a:r>
            <a:r>
              <a:rPr lang="en-US" sz="2200" dirty="0"/>
              <a:t> has a Euler circuit? Of those that do not, which has an Euler path?</a:t>
            </a:r>
          </a:p>
          <a:p>
            <a:pPr indent="0">
              <a:buNone/>
            </a:pPr>
            <a:endParaRPr lang="en-US" dirty="0"/>
          </a:p>
          <a:p>
            <a:pPr indent="0">
              <a:buNone/>
            </a:pPr>
            <a:endParaRPr lang="en-US" dirty="0"/>
          </a:p>
          <a:p>
            <a:pPr indent="0">
              <a:buNone/>
            </a:pPr>
            <a:r>
              <a:rPr lang="en-US" dirty="0"/>
              <a:t> </a:t>
            </a:r>
          </a:p>
          <a:p>
            <a:pPr indent="0">
              <a:buNone/>
            </a:pPr>
            <a:endParaRPr lang="en-US" sz="2000" b="1" dirty="0"/>
          </a:p>
          <a:p>
            <a:pPr indent="0">
              <a:buNone/>
            </a:pPr>
            <a:r>
              <a:rPr lang="en-US" sz="2000" b="1" dirty="0"/>
              <a:t>Solution</a:t>
            </a:r>
            <a:r>
              <a:rPr lang="en-US" sz="2000" dirty="0"/>
              <a:t>: The graph </a:t>
            </a:r>
            <a:r>
              <a:rPr lang="en-US" sz="2000" i="1" dirty="0"/>
              <a:t>G</a:t>
            </a:r>
            <a:r>
              <a:rPr lang="en-US" sz="2000" baseline="-25000" dirty="0">
                <a:latin typeface="Cambria Math" pitchFamily="18" charset="0"/>
                <a:ea typeface="Cambria Math" pitchFamily="18" charset="0"/>
              </a:rPr>
              <a:t>1</a:t>
            </a:r>
            <a:r>
              <a:rPr lang="en-US" sz="2000" dirty="0"/>
              <a:t> has an Euler circuit (e.g., </a:t>
            </a:r>
            <a:r>
              <a:rPr lang="en-US" sz="2000" i="1" dirty="0"/>
              <a:t>a</a:t>
            </a:r>
            <a:r>
              <a:rPr lang="en-US" sz="2000" dirty="0"/>
              <a:t>, </a:t>
            </a:r>
            <a:r>
              <a:rPr lang="en-US" sz="2000" i="1" dirty="0"/>
              <a:t>e</a:t>
            </a:r>
            <a:r>
              <a:rPr lang="en-US" sz="2000" dirty="0"/>
              <a:t>, </a:t>
            </a:r>
            <a:r>
              <a:rPr lang="en-US" sz="2000" i="1" dirty="0"/>
              <a:t>c</a:t>
            </a:r>
            <a:r>
              <a:rPr lang="en-US" sz="2000" dirty="0"/>
              <a:t>, </a:t>
            </a:r>
            <a:r>
              <a:rPr lang="en-US" sz="2000" i="1" dirty="0"/>
              <a:t>d</a:t>
            </a:r>
            <a:r>
              <a:rPr lang="en-US" sz="2000" dirty="0"/>
              <a:t>, </a:t>
            </a:r>
            <a:r>
              <a:rPr lang="en-US" sz="2000" i="1" dirty="0"/>
              <a:t>e</a:t>
            </a:r>
            <a:r>
              <a:rPr lang="en-US" sz="2000" dirty="0"/>
              <a:t>, </a:t>
            </a:r>
            <a:r>
              <a:rPr lang="en-US" sz="2000" i="1" dirty="0"/>
              <a:t>b</a:t>
            </a:r>
            <a:r>
              <a:rPr lang="en-US" sz="2000" dirty="0"/>
              <a:t>, </a:t>
            </a:r>
            <a:r>
              <a:rPr lang="en-US" sz="2000" i="1" dirty="0"/>
              <a:t>a</a:t>
            </a:r>
            <a:r>
              <a:rPr lang="en-US" sz="2000" dirty="0"/>
              <a:t>). But, as can easily be verified by inspection, neither </a:t>
            </a:r>
            <a:r>
              <a:rPr lang="en-US" sz="2000" i="1" dirty="0"/>
              <a:t>G</a:t>
            </a:r>
            <a:r>
              <a:rPr lang="en-US" sz="2000" baseline="-25000" dirty="0">
                <a:latin typeface="Cambria Math" pitchFamily="18" charset="0"/>
                <a:ea typeface="Cambria Math" pitchFamily="18" charset="0"/>
              </a:rPr>
              <a:t>2</a:t>
            </a:r>
            <a:r>
              <a:rPr lang="en-US" sz="2000" dirty="0"/>
              <a:t>  nor </a:t>
            </a:r>
            <a:r>
              <a:rPr lang="en-US" sz="2000" i="1" dirty="0"/>
              <a:t>G</a:t>
            </a:r>
            <a:r>
              <a:rPr lang="en-US" sz="2000" baseline="-25000" dirty="0">
                <a:latin typeface="Cambria Math" pitchFamily="18" charset="0"/>
                <a:ea typeface="Cambria Math" pitchFamily="18" charset="0"/>
              </a:rPr>
              <a:t>3</a:t>
            </a:r>
            <a:r>
              <a:rPr lang="en-US" sz="2000" dirty="0"/>
              <a:t> has an Euler circuit. Note that </a:t>
            </a:r>
            <a:r>
              <a:rPr lang="en-US" sz="2000" i="1" dirty="0"/>
              <a:t>G</a:t>
            </a:r>
            <a:r>
              <a:rPr lang="en-US" sz="2000" baseline="-25000" dirty="0">
                <a:latin typeface="Cambria Math" pitchFamily="18" charset="0"/>
                <a:ea typeface="Cambria Math" pitchFamily="18" charset="0"/>
              </a:rPr>
              <a:t>3</a:t>
            </a:r>
            <a:r>
              <a:rPr lang="en-US" sz="2000" dirty="0"/>
              <a:t>  has an Euler path (e.g., </a:t>
            </a:r>
            <a:r>
              <a:rPr lang="en-US" sz="2000" i="1" dirty="0"/>
              <a:t>a</a:t>
            </a:r>
            <a:r>
              <a:rPr lang="en-US" sz="2000" dirty="0"/>
              <a:t>, </a:t>
            </a:r>
            <a:r>
              <a:rPr lang="en-US" sz="2000" i="1" dirty="0"/>
              <a:t>c</a:t>
            </a:r>
            <a:r>
              <a:rPr lang="en-US" sz="2000" dirty="0"/>
              <a:t>, </a:t>
            </a:r>
            <a:r>
              <a:rPr lang="en-US" sz="2000" i="1" dirty="0"/>
              <a:t>d</a:t>
            </a:r>
            <a:r>
              <a:rPr lang="en-US" sz="2000" dirty="0"/>
              <a:t>, </a:t>
            </a:r>
            <a:r>
              <a:rPr lang="en-US" sz="2000" i="1" dirty="0"/>
              <a:t>e</a:t>
            </a:r>
            <a:r>
              <a:rPr lang="en-US" sz="2000" dirty="0"/>
              <a:t>, </a:t>
            </a:r>
            <a:r>
              <a:rPr lang="en-US" sz="2000" i="1" dirty="0"/>
              <a:t>b</a:t>
            </a:r>
            <a:r>
              <a:rPr lang="en-US" sz="2000" dirty="0"/>
              <a:t>, </a:t>
            </a:r>
            <a:r>
              <a:rPr lang="en-US" sz="2000" i="1" dirty="0"/>
              <a:t>d, a</a:t>
            </a:r>
            <a:r>
              <a:rPr lang="en-US" sz="2000" dirty="0"/>
              <a:t>, </a:t>
            </a:r>
            <a:r>
              <a:rPr lang="en-US" sz="2000" i="1" dirty="0"/>
              <a:t>b</a:t>
            </a:r>
            <a:r>
              <a:rPr lang="en-US" sz="2000" dirty="0"/>
              <a:t>), but there is no Euler path in </a:t>
            </a:r>
            <a:r>
              <a:rPr lang="en-US" sz="2000" i="1" dirty="0"/>
              <a:t>G</a:t>
            </a:r>
            <a:r>
              <a:rPr lang="en-US" sz="2000" baseline="-25000" dirty="0">
                <a:latin typeface="Cambria Math" pitchFamily="18" charset="0"/>
                <a:ea typeface="Cambria Math" pitchFamily="18" charset="0"/>
              </a:rPr>
              <a:t>2</a:t>
            </a:r>
            <a:r>
              <a:rPr lang="en-US" sz="2000" dirty="0"/>
              <a:t>, which can be verified by inspection.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895600"/>
            <a:ext cx="8229600" cy="1700022"/>
          </a:xfrm>
          <a:prstGeom prst="rect">
            <a:avLst/>
          </a:prstGeom>
        </p:spPr>
      </p:pic>
    </p:spTree>
    <p:extLst>
      <p:ext uri="{BB962C8B-B14F-4D97-AF65-F5344CB8AC3E}">
        <p14:creationId xmlns:p14="http://schemas.microsoft.com/office/powerpoint/2010/main" val="35501113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Autofit/>
          </a:bodyPr>
          <a:lstStyle/>
          <a:p>
            <a:r>
              <a:rPr lang="en-US" sz="3200" dirty="0"/>
              <a:t>Necessary Conditions for Euler Circuits and Paths</a:t>
            </a:r>
          </a:p>
        </p:txBody>
      </p:sp>
      <p:sp>
        <p:nvSpPr>
          <p:cNvPr id="3" name="Content Placeholder 2"/>
          <p:cNvSpPr>
            <a:spLocks noGrp="1"/>
          </p:cNvSpPr>
          <p:nvPr>
            <p:ph idx="1"/>
          </p:nvPr>
        </p:nvSpPr>
        <p:spPr>
          <a:xfrm>
            <a:off x="0" y="838200"/>
            <a:ext cx="9144000" cy="5486400"/>
          </a:xfrm>
        </p:spPr>
        <p:txBody>
          <a:bodyPr>
            <a:noAutofit/>
          </a:bodyPr>
          <a:lstStyle/>
          <a:p>
            <a:r>
              <a:rPr lang="en-US" sz="2400" dirty="0"/>
              <a:t>An Euler circuit begins with a vertex </a:t>
            </a:r>
            <a:r>
              <a:rPr lang="en-US" sz="2400" i="1" dirty="0"/>
              <a:t>a</a:t>
            </a:r>
            <a:r>
              <a:rPr lang="en-US" sz="2400" dirty="0"/>
              <a:t> and continues with an edge incident with </a:t>
            </a:r>
            <a:r>
              <a:rPr lang="en-US" sz="2400" i="1" dirty="0"/>
              <a:t>a</a:t>
            </a:r>
            <a:r>
              <a:rPr lang="en-US" sz="2400" dirty="0"/>
              <a:t>, say {</a:t>
            </a:r>
            <a:r>
              <a:rPr lang="en-US" sz="2400" i="1" dirty="0"/>
              <a:t>a</a:t>
            </a:r>
            <a:r>
              <a:rPr lang="en-US" sz="2400" dirty="0"/>
              <a:t>, </a:t>
            </a:r>
            <a:r>
              <a:rPr lang="en-US" sz="2400" i="1" dirty="0"/>
              <a:t>b</a:t>
            </a:r>
            <a:r>
              <a:rPr lang="en-US" sz="2400" dirty="0"/>
              <a:t>}. The edge {</a:t>
            </a:r>
            <a:r>
              <a:rPr lang="en-US" sz="2400" i="1" dirty="0"/>
              <a:t>a</a:t>
            </a:r>
            <a:r>
              <a:rPr lang="en-US" sz="2400" dirty="0"/>
              <a:t>, </a:t>
            </a:r>
            <a:r>
              <a:rPr lang="en-US" sz="2400" i="1" dirty="0"/>
              <a:t>b</a:t>
            </a:r>
            <a:r>
              <a:rPr lang="en-US" sz="2400" dirty="0"/>
              <a:t>} contributes one to </a:t>
            </a:r>
            <a:r>
              <a:rPr lang="en-US" sz="2400" dirty="0" err="1"/>
              <a:t>deg</a:t>
            </a:r>
            <a:r>
              <a:rPr lang="en-US" sz="2400" dirty="0"/>
              <a:t>(</a:t>
            </a:r>
            <a:r>
              <a:rPr lang="en-US" sz="2400" i="1" dirty="0"/>
              <a:t>a</a:t>
            </a:r>
            <a:r>
              <a:rPr lang="en-US" sz="2400" dirty="0"/>
              <a:t>). </a:t>
            </a:r>
          </a:p>
          <a:p>
            <a:r>
              <a:rPr lang="en-US" sz="2400" dirty="0"/>
              <a:t>Each time the circuit passes through a vertex it contributes two to the vertex’s degree. </a:t>
            </a:r>
          </a:p>
          <a:p>
            <a:r>
              <a:rPr lang="en-US" sz="2400" dirty="0"/>
              <a:t>Finally, the circuit terminates where it started, contributing one to </a:t>
            </a:r>
            <a:r>
              <a:rPr lang="en-US" sz="2400" dirty="0" err="1"/>
              <a:t>deg</a:t>
            </a:r>
            <a:r>
              <a:rPr lang="en-US" sz="2400" dirty="0"/>
              <a:t>(</a:t>
            </a:r>
            <a:r>
              <a:rPr lang="en-US" sz="2400" i="1" dirty="0"/>
              <a:t>a</a:t>
            </a:r>
            <a:r>
              <a:rPr lang="en-US" sz="2400" dirty="0"/>
              <a:t>). Therefore </a:t>
            </a:r>
            <a:r>
              <a:rPr lang="en-US" sz="2400" dirty="0" err="1"/>
              <a:t>deg</a:t>
            </a:r>
            <a:r>
              <a:rPr lang="en-US" sz="2400" dirty="0"/>
              <a:t>(</a:t>
            </a:r>
            <a:r>
              <a:rPr lang="en-US" sz="2400" i="1" dirty="0"/>
              <a:t>a</a:t>
            </a:r>
            <a:r>
              <a:rPr lang="en-US" sz="2400" dirty="0"/>
              <a:t>) must be even.</a:t>
            </a:r>
          </a:p>
          <a:p>
            <a:r>
              <a:rPr lang="en-US" sz="2400" dirty="0"/>
              <a:t>We conclude that the degree of every other vertex must also be even.</a:t>
            </a:r>
          </a:p>
          <a:p>
            <a:r>
              <a:rPr lang="en-US" sz="2400" dirty="0"/>
              <a:t>By the same reasoning, we see that the initial vertex and the final vertex of an Euler path have odd degree, while every other vertex has even degree.  So, a graph with an Euler path has exactly two vertices of odd degree.</a:t>
            </a:r>
          </a:p>
          <a:p>
            <a:r>
              <a:rPr lang="en-US" sz="2400" dirty="0"/>
              <a:t>In the next slide we will show that these necessary conditions are also sufficient conditions.</a:t>
            </a:r>
          </a:p>
        </p:txBody>
      </p:sp>
    </p:spTree>
    <p:extLst>
      <p:ext uri="{BB962C8B-B14F-4D97-AF65-F5344CB8AC3E}">
        <p14:creationId xmlns:p14="http://schemas.microsoft.com/office/powerpoint/2010/main" val="37523370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11866"/>
          </a:xfrm>
        </p:spPr>
        <p:txBody>
          <a:bodyPr>
            <a:noAutofit/>
          </a:bodyPr>
          <a:lstStyle/>
          <a:p>
            <a:r>
              <a:rPr lang="en-US" sz="3200" dirty="0"/>
              <a:t>Sufficient Conditions for Euler Circuits and Paths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2891175"/>
            <a:ext cx="2286000" cy="1371013"/>
          </a:xfrm>
          <a:prstGeom prst="rect">
            <a:avLst/>
          </a:prstGeom>
        </p:spPr>
      </p:pic>
      <p:sp>
        <p:nvSpPr>
          <p:cNvPr id="6" name="Content Placeholder 5"/>
          <p:cNvSpPr>
            <a:spLocks noGrp="1"/>
          </p:cNvSpPr>
          <p:nvPr>
            <p:ph idx="1"/>
          </p:nvPr>
        </p:nvSpPr>
        <p:spPr>
          <a:xfrm>
            <a:off x="152401" y="1015954"/>
            <a:ext cx="8505966" cy="5465791"/>
          </a:xfrm>
        </p:spPr>
        <p:txBody>
          <a:bodyPr>
            <a:normAutofit fontScale="77500" lnSpcReduction="20000"/>
          </a:bodyPr>
          <a:lstStyle/>
          <a:p>
            <a:pPr indent="0">
              <a:buNone/>
            </a:pPr>
            <a:r>
              <a:rPr lang="en-US" dirty="0"/>
              <a:t>Suppose that </a:t>
            </a:r>
            <a:r>
              <a:rPr lang="en-US" i="1" dirty="0"/>
              <a:t>G</a:t>
            </a:r>
            <a:r>
              <a:rPr lang="en-US" dirty="0"/>
              <a:t> is a connected </a:t>
            </a:r>
            <a:r>
              <a:rPr lang="en-US" dirty="0" err="1"/>
              <a:t>multigraph</a:t>
            </a:r>
            <a:r>
              <a:rPr lang="en-US" dirty="0"/>
              <a:t> with ≥ </a:t>
            </a:r>
            <a:r>
              <a:rPr lang="en-US" dirty="0">
                <a:latin typeface="Cambria Math" pitchFamily="18" charset="0"/>
                <a:ea typeface="Cambria Math" pitchFamily="18" charset="0"/>
              </a:rPr>
              <a:t>2</a:t>
            </a:r>
            <a:r>
              <a:rPr lang="en-US" dirty="0"/>
              <a:t> vertices, all of even degree.  Let </a:t>
            </a:r>
            <a:r>
              <a:rPr lang="en-US" i="1" dirty="0"/>
              <a:t>x</a:t>
            </a:r>
            <a:r>
              <a:rPr lang="en-US" baseline="-25000" dirty="0">
                <a:latin typeface="Cambria Math" pitchFamily="18" charset="0"/>
                <a:ea typeface="Cambria Math" pitchFamily="18" charset="0"/>
              </a:rPr>
              <a:t>0</a:t>
            </a:r>
            <a:r>
              <a:rPr lang="en-US" dirty="0"/>
              <a:t> = </a:t>
            </a:r>
            <a:r>
              <a:rPr lang="en-US" i="1" dirty="0"/>
              <a:t>a</a:t>
            </a:r>
            <a:r>
              <a:rPr lang="en-US" dirty="0"/>
              <a:t> be a vertex of even degree. Choose an edge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incident with </a:t>
            </a:r>
            <a:r>
              <a:rPr lang="en-US" i="1" dirty="0">
                <a:ea typeface="Cambria Math" pitchFamily="18" charset="0"/>
              </a:rPr>
              <a:t>a</a:t>
            </a:r>
            <a:r>
              <a:rPr lang="en-US" dirty="0">
                <a:latin typeface="Cambria Math" pitchFamily="18" charset="0"/>
                <a:ea typeface="Cambria Math" pitchFamily="18" charset="0"/>
              </a:rPr>
              <a:t> and proceed to build a simple path </a:t>
            </a:r>
            <a:r>
              <a:rPr lang="en-US" dirty="0"/>
              <a:t>{</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dirty="0"/>
              <a:t> {</a:t>
            </a:r>
            <a:r>
              <a:rPr lang="en-US" i="1" dirty="0"/>
              <a:t>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 </a:t>
            </a:r>
            <a:r>
              <a:rPr lang="en-US" dirty="0"/>
              <a:t>{</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a:t>x</a:t>
            </a:r>
            <a:r>
              <a:rPr lang="en-US" i="1" baseline="-25000" dirty="0" err="1">
                <a:ea typeface="Cambria Math" pitchFamily="18" charset="0"/>
              </a:rPr>
              <a:t>n</a:t>
            </a:r>
            <a:r>
              <a:rPr lang="en-US" dirty="0">
                <a:latin typeface="Cambria Math" pitchFamily="18" charset="0"/>
                <a:ea typeface="Cambria Math" pitchFamily="18" charset="0"/>
              </a:rPr>
              <a:t>} by adding edges one by one  until another edge can not be added. </a:t>
            </a:r>
          </a:p>
          <a:p>
            <a:pPr indent="0">
              <a:buNone/>
            </a:pPr>
            <a:r>
              <a:rPr lang="en-US" dirty="0">
                <a:latin typeface="Cambria Math" pitchFamily="18" charset="0"/>
                <a:ea typeface="Cambria Math" pitchFamily="18" charset="0"/>
              </a:rPr>
              <a:t>                                                                                    </a:t>
            </a:r>
          </a:p>
          <a:p>
            <a:pPr indent="0">
              <a:buNone/>
            </a:pPr>
            <a:endParaRPr lang="en-US" dirty="0">
              <a:latin typeface="Cambria Math" pitchFamily="18" charset="0"/>
              <a:ea typeface="Cambria Math" pitchFamily="18" charset="0"/>
            </a:endParaRPr>
          </a:p>
          <a:p>
            <a:pPr indent="0">
              <a:buNone/>
            </a:pPr>
            <a:endParaRPr lang="en-US" dirty="0">
              <a:latin typeface="Cambria Math" pitchFamily="18" charset="0"/>
              <a:ea typeface="Cambria Math" pitchFamily="18" charset="0"/>
            </a:endParaRPr>
          </a:p>
          <a:p>
            <a:pPr indent="0">
              <a:buNone/>
            </a:pPr>
            <a:endParaRPr lang="en-US" dirty="0">
              <a:latin typeface="Cambria Math" pitchFamily="18" charset="0"/>
              <a:ea typeface="Cambria Math" pitchFamily="18" charset="0"/>
            </a:endParaRPr>
          </a:p>
          <a:p>
            <a:pPr marL="0" indent="0">
              <a:buNone/>
            </a:pPr>
            <a:endParaRPr lang="en-US" dirty="0">
              <a:latin typeface="Cambria Math" pitchFamily="18" charset="0"/>
              <a:ea typeface="Cambria Math" pitchFamily="18" charset="0"/>
            </a:endParaRPr>
          </a:p>
          <a:p>
            <a:pPr marL="0" indent="0">
              <a:buNone/>
            </a:pPr>
            <a:endParaRPr lang="en-US" dirty="0">
              <a:latin typeface="Cambria Math" pitchFamily="18" charset="0"/>
              <a:ea typeface="Cambria Math" pitchFamily="18" charset="0"/>
            </a:endParaRPr>
          </a:p>
          <a:p>
            <a:r>
              <a:rPr lang="en-US" dirty="0">
                <a:latin typeface="Cambria Math" pitchFamily="18" charset="0"/>
                <a:ea typeface="Cambria Math" pitchFamily="18" charset="0"/>
              </a:rPr>
              <a:t>The path begins at </a:t>
            </a:r>
            <a:r>
              <a:rPr lang="en-US" i="1" dirty="0">
                <a:ea typeface="Cambria Math" pitchFamily="18" charset="0"/>
              </a:rPr>
              <a:t>a</a:t>
            </a:r>
            <a:r>
              <a:rPr lang="en-US" dirty="0">
                <a:latin typeface="Cambria Math" pitchFamily="18" charset="0"/>
                <a:ea typeface="Cambria Math" pitchFamily="18" charset="0"/>
              </a:rPr>
              <a:t> with an edge of the</a:t>
            </a:r>
          </a:p>
          <a:p>
            <a:pPr marL="0" indent="0">
              <a:buNone/>
            </a:pPr>
            <a:r>
              <a:rPr lang="en-US" dirty="0">
                <a:latin typeface="Cambria Math" pitchFamily="18" charset="0"/>
                <a:ea typeface="Cambria Math" pitchFamily="18" charset="0"/>
              </a:rPr>
              <a:t>form {</a:t>
            </a:r>
            <a:r>
              <a:rPr lang="en-US" i="1" dirty="0">
                <a:ea typeface="Cambria Math" pitchFamily="18" charset="0"/>
              </a:rPr>
              <a:t>a</a:t>
            </a:r>
            <a:r>
              <a:rPr lang="en-US" dirty="0">
                <a:latin typeface="Cambria Math" pitchFamily="18" charset="0"/>
                <a:ea typeface="Cambria Math" pitchFamily="18" charset="0"/>
              </a:rPr>
              <a:t>, </a:t>
            </a:r>
            <a:r>
              <a:rPr lang="en-US" i="1" dirty="0">
                <a:ea typeface="Cambria Math" pitchFamily="18" charset="0"/>
              </a:rPr>
              <a:t>x</a:t>
            </a:r>
            <a:r>
              <a:rPr lang="en-US" dirty="0">
                <a:latin typeface="Cambria Math" pitchFamily="18" charset="0"/>
                <a:ea typeface="Cambria Math" pitchFamily="18" charset="0"/>
              </a:rPr>
              <a:t>}; we show that it must terminate </a:t>
            </a:r>
          </a:p>
          <a:p>
            <a:pPr marL="0" indent="0">
              <a:buNone/>
            </a:pPr>
            <a:r>
              <a:rPr lang="en-US" dirty="0">
                <a:latin typeface="Cambria Math" pitchFamily="18" charset="0"/>
                <a:ea typeface="Cambria Math" pitchFamily="18" charset="0"/>
              </a:rPr>
              <a:t>at </a:t>
            </a:r>
            <a:r>
              <a:rPr lang="en-US" i="1" dirty="0">
                <a:ea typeface="Cambria Math" pitchFamily="18" charset="0"/>
              </a:rPr>
              <a:t>a</a:t>
            </a:r>
            <a:r>
              <a:rPr lang="en-US" dirty="0">
                <a:latin typeface="Cambria Math" pitchFamily="18" charset="0"/>
                <a:ea typeface="Cambria Math" pitchFamily="18" charset="0"/>
              </a:rPr>
              <a:t> with an edge of the form  {</a:t>
            </a:r>
            <a:r>
              <a:rPr lang="en-US" i="1" dirty="0">
                <a:ea typeface="Cambria Math" pitchFamily="18" charset="0"/>
              </a:rPr>
              <a:t>y</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Since each vertex has an even degree, there must be an even number of edges incident with this vertex. Hence, every time we enter a vertex other than </a:t>
            </a:r>
            <a:r>
              <a:rPr lang="en-US" i="1" dirty="0">
                <a:ea typeface="Cambria Math" pitchFamily="18" charset="0"/>
              </a:rPr>
              <a:t>a</a:t>
            </a:r>
            <a:r>
              <a:rPr lang="en-US" dirty="0">
                <a:latin typeface="Cambria Math" pitchFamily="18" charset="0"/>
                <a:ea typeface="Cambria Math" pitchFamily="18" charset="0"/>
              </a:rPr>
              <a:t>, we can leave it. Therefore, the path can only end at </a:t>
            </a:r>
            <a:r>
              <a:rPr lang="en-US" i="1" dirty="0">
                <a:ea typeface="Cambria Math" pitchFamily="18" charset="0"/>
              </a:rPr>
              <a:t>a</a:t>
            </a:r>
            <a:r>
              <a:rPr lang="en-US" dirty="0">
                <a:latin typeface="Cambria Math" pitchFamily="18" charset="0"/>
                <a:ea typeface="Cambria Math" pitchFamily="18" charset="0"/>
              </a:rPr>
              <a:t>.</a:t>
            </a:r>
          </a:p>
          <a:p>
            <a:r>
              <a:rPr lang="en-US" dirty="0">
                <a:ea typeface="Cambria Math" pitchFamily="18" charset="0"/>
              </a:rPr>
              <a:t>If all of the edges have been used, an Euler circuit has been constructed. Otherwise, consider the </a:t>
            </a:r>
            <a:r>
              <a:rPr lang="en-US" dirty="0" err="1">
                <a:ea typeface="Cambria Math" pitchFamily="18" charset="0"/>
              </a:rPr>
              <a:t>subgraph</a:t>
            </a:r>
            <a:r>
              <a:rPr lang="en-US" dirty="0">
                <a:ea typeface="Cambria Math" pitchFamily="18" charset="0"/>
              </a:rPr>
              <a:t> </a:t>
            </a:r>
            <a:r>
              <a:rPr lang="en-US" i="1" dirty="0">
                <a:ea typeface="Cambria Math" pitchFamily="18" charset="0"/>
              </a:rPr>
              <a:t>H</a:t>
            </a:r>
            <a:r>
              <a:rPr lang="en-US" dirty="0">
                <a:ea typeface="Cambria Math" pitchFamily="18" charset="0"/>
              </a:rPr>
              <a:t> obtained from </a:t>
            </a:r>
            <a:r>
              <a:rPr lang="en-US" i="1" dirty="0">
                <a:ea typeface="Cambria Math" pitchFamily="18" charset="0"/>
              </a:rPr>
              <a:t>G</a:t>
            </a:r>
            <a:r>
              <a:rPr lang="en-US" dirty="0">
                <a:ea typeface="Cambria Math" pitchFamily="18" charset="0"/>
              </a:rPr>
              <a:t> by deleting the edges already used. </a:t>
            </a:r>
          </a:p>
          <a:p>
            <a:pPr marL="0" indent="0">
              <a:buNone/>
            </a:pPr>
            <a:endParaRPr lang="en-US" dirty="0">
              <a:ea typeface="Cambria Math" pitchFamily="18" charset="0"/>
            </a:endParaRPr>
          </a:p>
          <a:p>
            <a:pPr marL="0" indent="0">
              <a:buNone/>
            </a:pPr>
            <a:endParaRPr lang="en-US" dirty="0">
              <a:ea typeface="Cambria Math" pitchFamily="18" charset="0"/>
            </a:endParaRPr>
          </a:p>
          <a:p>
            <a:pPr marL="0" indent="0">
              <a:buNone/>
            </a:pPr>
            <a:endParaRPr lang="en-US" dirty="0">
              <a:ea typeface="Cambria Math" pitchFamily="18" charset="0"/>
            </a:endParaRPr>
          </a:p>
          <a:p>
            <a:endParaRPr lang="en-US" dirty="0">
              <a:ea typeface="Cambria Math" pitchFamily="18" charset="0"/>
            </a:endParaRPr>
          </a:p>
          <a:p>
            <a:pPr marL="0" indent="0">
              <a:buNone/>
            </a:pPr>
            <a:endParaRPr lang="en-US" dirty="0">
              <a:ea typeface="Cambria Math" pitchFamily="18" charset="0"/>
            </a:endParaRPr>
          </a:p>
          <a:p>
            <a:pPr marL="0" indent="0">
              <a:buNone/>
            </a:pPr>
            <a:endParaRPr lang="en-US" dirty="0">
              <a:ea typeface="Cambria Math" pitchFamily="18" charset="0"/>
            </a:endParaRPr>
          </a:p>
        </p:txBody>
      </p:sp>
      <p:sp>
        <p:nvSpPr>
          <p:cNvPr id="3" name="TextBox 2"/>
          <p:cNvSpPr txBox="1"/>
          <p:nvPr/>
        </p:nvSpPr>
        <p:spPr>
          <a:xfrm>
            <a:off x="457200" y="2438400"/>
            <a:ext cx="4452730" cy="830997"/>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We illustrate this idea in the graph  G here. We begin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and choose the edges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b</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and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b</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in succession.</a:t>
            </a:r>
          </a:p>
        </p:txBody>
      </p:sp>
      <p:sp>
        <p:nvSpPr>
          <p:cNvPr id="5" name="TextBox 4"/>
          <p:cNvSpPr txBox="1"/>
          <p:nvPr/>
        </p:nvSpPr>
        <p:spPr>
          <a:xfrm>
            <a:off x="1028700" y="6326416"/>
            <a:ext cx="7086600" cy="338554"/>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In the example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H</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consists of the vertices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d</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e</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4730" y="2006711"/>
            <a:ext cx="3748436" cy="2412889"/>
          </a:xfrm>
          <a:prstGeom prst="rect">
            <a:avLst/>
          </a:prstGeom>
        </p:spPr>
      </p:pic>
    </p:spTree>
    <p:extLst>
      <p:ext uri="{BB962C8B-B14F-4D97-AF65-F5344CB8AC3E}">
        <p14:creationId xmlns:p14="http://schemas.microsoft.com/office/powerpoint/2010/main" val="212154213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04088"/>
            <a:ext cx="8229600" cy="48160"/>
          </a:xfrm>
        </p:spPr>
        <p:txBody>
          <a:bodyPr>
            <a:noAutofit/>
          </a:bodyPr>
          <a:lstStyle/>
          <a:p>
            <a:r>
              <a:rPr lang="en-US" sz="2800" dirty="0"/>
              <a:t>Sufficient Conditions for Euler Circuits and Paths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852686"/>
            <a:ext cx="8458200" cy="1966714"/>
          </a:xfrm>
          <a:prstGeom prst="rect">
            <a:avLst/>
          </a:prstGeom>
        </p:spPr>
      </p:pic>
      <p:sp>
        <p:nvSpPr>
          <p:cNvPr id="6" name="Content Placeholder 5"/>
          <p:cNvSpPr>
            <a:spLocks noGrp="1"/>
          </p:cNvSpPr>
          <p:nvPr>
            <p:ph idx="1"/>
          </p:nvPr>
        </p:nvSpPr>
        <p:spPr>
          <a:xfrm>
            <a:off x="0" y="1981200"/>
            <a:ext cx="8763000" cy="4876800"/>
          </a:xfrm>
        </p:spPr>
        <p:txBody>
          <a:bodyPr>
            <a:normAutofit fontScale="40000" lnSpcReduction="20000"/>
          </a:bodyPr>
          <a:lstStyle/>
          <a:p>
            <a:pPr marL="0" indent="0">
              <a:buNone/>
            </a:pPr>
            <a:endParaRPr lang="en-US" dirty="0">
              <a:ea typeface="Cambria Math" pitchFamily="18" charset="0"/>
            </a:endParaRPr>
          </a:p>
          <a:p>
            <a:pPr marL="0" indent="0">
              <a:buNone/>
            </a:pPr>
            <a:endParaRPr lang="en-US" dirty="0">
              <a:ea typeface="Cambria Math" pitchFamily="18" charset="0"/>
            </a:endParaRPr>
          </a:p>
          <a:p>
            <a:pPr marL="0" indent="0">
              <a:buNone/>
            </a:pPr>
            <a:endParaRPr lang="en-US" dirty="0">
              <a:ea typeface="Cambria Math" pitchFamily="18" charset="0"/>
            </a:endParaRPr>
          </a:p>
          <a:p>
            <a:endParaRPr lang="en-US" dirty="0">
              <a:ea typeface="Cambria Math" pitchFamily="18" charset="0"/>
            </a:endParaRPr>
          </a:p>
          <a:p>
            <a:pPr marL="0" indent="0">
              <a:buNone/>
            </a:pPr>
            <a:endParaRPr lang="en-US" dirty="0">
              <a:ea typeface="Cambria Math" pitchFamily="18" charset="0"/>
            </a:endParaRPr>
          </a:p>
          <a:p>
            <a:endParaRPr lang="en-US" dirty="0">
              <a:ea typeface="Cambria Math" pitchFamily="18" charset="0"/>
            </a:endParaRPr>
          </a:p>
          <a:p>
            <a:r>
              <a:rPr lang="en-US" sz="3400" dirty="0">
                <a:ea typeface="Cambria Math" pitchFamily="18" charset="0"/>
              </a:rPr>
              <a:t>Because G is connected, H must have at least one vertex in common with the circuit that has been deleted. </a:t>
            </a:r>
          </a:p>
          <a:p>
            <a:endParaRPr lang="en-US" sz="2900" dirty="0">
              <a:ea typeface="Cambria Math" pitchFamily="18" charset="0"/>
            </a:endParaRPr>
          </a:p>
          <a:p>
            <a:pPr marL="0" indent="0">
              <a:buNone/>
            </a:pPr>
            <a:endParaRPr lang="en-US" sz="2900" dirty="0">
              <a:ea typeface="Cambria Math" pitchFamily="18" charset="0"/>
            </a:endParaRPr>
          </a:p>
          <a:p>
            <a:pPr marL="0" indent="0">
              <a:buNone/>
            </a:pPr>
            <a:endParaRPr lang="en-US" sz="2900" dirty="0">
              <a:ea typeface="Cambria Math" pitchFamily="18" charset="0"/>
            </a:endParaRPr>
          </a:p>
          <a:p>
            <a:endParaRPr lang="en-US" sz="2900" dirty="0">
              <a:ea typeface="Cambria Math" pitchFamily="18" charset="0"/>
            </a:endParaRPr>
          </a:p>
          <a:p>
            <a:r>
              <a:rPr lang="en-US" sz="2900" dirty="0">
                <a:ea typeface="Cambria Math" pitchFamily="18" charset="0"/>
              </a:rPr>
              <a:t> </a:t>
            </a:r>
            <a:r>
              <a:rPr lang="en-US" sz="4000" dirty="0">
                <a:ea typeface="Cambria Math" pitchFamily="18" charset="0"/>
              </a:rPr>
              <a:t>Every vertex in H must have even degree because all the vertices in </a:t>
            </a:r>
            <a:r>
              <a:rPr lang="en-US" sz="4000" i="1" dirty="0">
                <a:ea typeface="Cambria Math" pitchFamily="18" charset="0"/>
              </a:rPr>
              <a:t>G</a:t>
            </a:r>
            <a:r>
              <a:rPr lang="en-US" sz="4000" dirty="0">
                <a:ea typeface="Cambria Math" pitchFamily="18" charset="0"/>
              </a:rPr>
              <a:t> have even degree and for each vertex, pairs of edges incident with this vertex have been deleted. Beginning with the shared vertex construct a path  ending in the same vertex (as was done before). Then splice this new circuit into the original circuit.</a:t>
            </a:r>
          </a:p>
          <a:p>
            <a:endParaRPr lang="en-US" sz="4000" dirty="0">
              <a:ea typeface="Cambria Math" pitchFamily="18" charset="0"/>
            </a:endParaRPr>
          </a:p>
          <a:p>
            <a:pPr marL="0" indent="0">
              <a:buNone/>
            </a:pPr>
            <a:endParaRPr lang="en-US" sz="2900" dirty="0">
              <a:ea typeface="Cambria Math" pitchFamily="18" charset="0"/>
            </a:endParaRPr>
          </a:p>
          <a:p>
            <a:pPr marL="0" indent="0">
              <a:buNone/>
            </a:pPr>
            <a:endParaRPr lang="en-US" sz="2900" dirty="0">
              <a:ea typeface="Cambria Math" pitchFamily="18" charset="0"/>
            </a:endParaRPr>
          </a:p>
          <a:p>
            <a:endParaRPr lang="en-US" sz="2900" dirty="0">
              <a:ea typeface="Cambria Math" pitchFamily="18" charset="0"/>
            </a:endParaRPr>
          </a:p>
          <a:p>
            <a:r>
              <a:rPr lang="en-US" sz="3800" dirty="0">
                <a:ea typeface="Cambria Math" pitchFamily="18" charset="0"/>
              </a:rPr>
              <a:t>Continue this process until all edges have been used. This produces an Euler circuit. Since every edge is included and no edge is included more than once.</a:t>
            </a:r>
          </a:p>
          <a:p>
            <a:r>
              <a:rPr lang="en-US" sz="3800" dirty="0"/>
              <a:t>Similar reasoning can be used to show that a graph with exactly two vertices of odd degree must have an Euler path connecting these two vertices of odd degree</a:t>
            </a:r>
          </a:p>
        </p:txBody>
      </p:sp>
      <p:sp>
        <p:nvSpPr>
          <p:cNvPr id="7" name="TextBox 6"/>
          <p:cNvSpPr txBox="1"/>
          <p:nvPr/>
        </p:nvSpPr>
        <p:spPr>
          <a:xfrm>
            <a:off x="1026226" y="3387709"/>
            <a:ext cx="3498575" cy="338554"/>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In the example, the vertex is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050" b="0" i="1" u="none" strike="noStrike" kern="1200" cap="none" spc="0" normalizeH="0" baseline="0" noProof="0" dirty="0">
                <a:ln>
                  <a:noFill/>
                </a:ln>
                <a:solidFill>
                  <a:prstClr val="black"/>
                </a:solidFill>
                <a:effectLst/>
                <a:uLnTx/>
                <a:uFillTx/>
                <a:latin typeface="Constantia"/>
                <a:ea typeface="Cambria Math" pitchFamily="18" charset="0"/>
                <a:cs typeface="+mn-cs"/>
              </a:rPr>
              <a:t>.</a:t>
            </a:r>
            <a:endParaRPr kumimoji="0" lang="en-US" sz="105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8" name="TextBox 7"/>
          <p:cNvSpPr txBox="1"/>
          <p:nvPr/>
        </p:nvSpPr>
        <p:spPr>
          <a:xfrm>
            <a:off x="685800" y="4784300"/>
            <a:ext cx="7162800" cy="338554"/>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In the example, we end up with the circuit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 f, c, d, e, c, b, a</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p>
        </p:txBody>
      </p:sp>
    </p:spTree>
    <p:extLst>
      <p:ext uri="{BB962C8B-B14F-4D97-AF65-F5344CB8AC3E}">
        <p14:creationId xmlns:p14="http://schemas.microsoft.com/office/powerpoint/2010/main" val="55052153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 for Constructing an  Euler Circuits</a:t>
            </a:r>
          </a:p>
        </p:txBody>
      </p:sp>
      <p:sp>
        <p:nvSpPr>
          <p:cNvPr id="3" name="Content Placeholder 2"/>
          <p:cNvSpPr>
            <a:spLocks noGrp="1"/>
          </p:cNvSpPr>
          <p:nvPr>
            <p:ph idx="1"/>
          </p:nvPr>
        </p:nvSpPr>
        <p:spPr/>
        <p:txBody>
          <a:bodyPr/>
          <a:lstStyle/>
          <a:p>
            <a:pPr marL="0" indent="0">
              <a:buNone/>
            </a:pPr>
            <a:r>
              <a:rPr lang="en-US" dirty="0"/>
              <a:t>In our proof we developed this algorithms for constructing a Euler circuit in a graph with no vertices of odd degree.</a:t>
            </a:r>
          </a:p>
        </p:txBody>
      </p:sp>
      <p:sp>
        <p:nvSpPr>
          <p:cNvPr id="4" name="Content Placeholder 2"/>
          <p:cNvSpPr txBox="1">
            <a:spLocks/>
          </p:cNvSpPr>
          <p:nvPr/>
        </p:nvSpPr>
        <p:spPr>
          <a:xfrm>
            <a:off x="685800" y="3429000"/>
            <a:ext cx="8153400" cy="3124199"/>
          </a:xfrm>
          <a:prstGeom prst="rect">
            <a:avLst/>
          </a:prstGeom>
          <a:ln>
            <a:solidFill>
              <a:schemeClr val="accent1"/>
            </a:solidFill>
          </a:ln>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1" i="0" u="none" strike="noStrike" kern="1200" cap="none" spc="0" normalizeH="0" baseline="0" noProof="0" dirty="0">
                <a:ln>
                  <a:noFill/>
                </a:ln>
                <a:solidFill>
                  <a:prstClr val="black"/>
                </a:solidFill>
                <a:effectLst/>
                <a:uLnTx/>
                <a:uFillTx/>
                <a:latin typeface="Constantia"/>
                <a:ea typeface="+mn-ea"/>
                <a:cs typeface="+mn-cs"/>
              </a:rPr>
              <a:t>   procedure</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Euler</a:t>
            </a:r>
            <a:r>
              <a:rPr kumimoji="0" lang="en-US" sz="2600" b="0" i="0" u="none" strike="noStrike" kern="1200" cap="none" spc="0" normalizeH="0" baseline="0" noProof="0" dirty="0">
                <a:ln>
                  <a:noFill/>
                </a:ln>
                <a:solidFill>
                  <a:prstClr val="black"/>
                </a:solidFill>
                <a:effectLst/>
                <a:uLnTx/>
                <a:uFillTx/>
                <a:latin typeface="Constantia"/>
                <a:ea typeface="+mn-ea"/>
                <a:cs typeface="+mn-cs"/>
              </a:rPr>
              <a:t>(</a:t>
            </a:r>
            <a:r>
              <a:rPr kumimoji="0" lang="en-US" sz="2600" b="0" i="1" u="none" strike="noStrike" kern="1200" cap="none" spc="0" normalizeH="0" baseline="0" noProof="0" dirty="0">
                <a:ln>
                  <a:noFill/>
                </a:ln>
                <a:solidFill>
                  <a:prstClr val="black"/>
                </a:solidFill>
                <a:effectLst/>
                <a:uLnTx/>
                <a:uFillTx/>
                <a:latin typeface="Constantia"/>
                <a:ea typeface="+mn-ea"/>
                <a:cs typeface="+mn-cs"/>
              </a:rPr>
              <a:t>G</a:t>
            </a:r>
            <a:r>
              <a:rPr kumimoji="0" lang="en-US" sz="2600" b="0" i="0" u="none" strike="noStrike" kern="1200" cap="none" spc="0" normalizeH="0" baseline="0" noProof="0" dirty="0">
                <a:ln>
                  <a:noFill/>
                </a:ln>
                <a:solidFill>
                  <a:prstClr val="black"/>
                </a:solidFill>
                <a:effectLst/>
                <a:uLnTx/>
                <a:uFillTx/>
                <a:latin typeface="Constantia"/>
                <a:ea typeface="+mn-ea"/>
                <a:cs typeface="+mn-cs"/>
              </a:rPr>
              <a:t>: connected </a:t>
            </a:r>
            <a:r>
              <a:rPr kumimoji="0" lang="en-US" sz="2600" b="0" i="0" u="none" strike="noStrike" kern="1200" cap="none" spc="0" normalizeH="0" baseline="0" noProof="0" dirty="0" err="1">
                <a:ln>
                  <a:noFill/>
                </a:ln>
                <a:solidFill>
                  <a:prstClr val="black"/>
                </a:solidFill>
                <a:effectLst/>
                <a:uLnTx/>
                <a:uFillTx/>
                <a:latin typeface="Constantia"/>
                <a:ea typeface="+mn-ea"/>
                <a:cs typeface="+mn-cs"/>
              </a:rPr>
              <a:t>multigraph</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all vertices of even degree)</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1" u="none" strike="noStrike" kern="1200" cap="none" spc="0" normalizeH="0" baseline="0" noProof="0" dirty="0">
                <a:ln>
                  <a:noFill/>
                </a:ln>
                <a:solidFill>
                  <a:prstClr val="black"/>
                </a:solidFill>
                <a:effectLst/>
                <a:uLnTx/>
                <a:uFillTx/>
                <a:latin typeface="Constantia"/>
                <a:ea typeface="+mn-ea"/>
                <a:cs typeface="+mn-cs"/>
              </a:rPr>
              <a:t>   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t>
            </a:r>
            <a:r>
              <a:rPr kumimoji="0" lang="en-US" sz="2600" b="0" i="0" u="none" strike="noStrike" kern="1200" cap="none" spc="0" normalizeH="0" baseline="0" noProof="0" dirty="0">
                <a:ln>
                  <a:noFill/>
                </a:ln>
                <a:solidFill>
                  <a:prstClr val="black"/>
                </a:solidFill>
                <a:effectLst/>
                <a:uLnTx/>
                <a:uFillTx/>
                <a:latin typeface="Constantia"/>
                <a:ea typeface="Cambria Math" pitchFamily="18" charset="0"/>
                <a:cs typeface="+mn-cs"/>
              </a:rPr>
              <a:t>a circuit in </a:t>
            </a:r>
            <a:r>
              <a:rPr kumimoji="0" lang="en-US" sz="2600" b="0" i="1" u="none" strike="noStrike" kern="1200" cap="none" spc="0" normalizeH="0" baseline="0" noProof="0" dirty="0">
                <a:ln>
                  <a:noFill/>
                </a:ln>
                <a:solidFill>
                  <a:prstClr val="black"/>
                </a:solidFill>
                <a:effectLst/>
                <a:uLnTx/>
                <a:uFillTx/>
                <a:latin typeface="Constantia"/>
                <a:ea typeface="Cambria Math" pitchFamily="18" charset="0"/>
                <a:cs typeface="+mn-cs"/>
              </a:rPr>
              <a:t>G </a:t>
            </a:r>
            <a:r>
              <a:rPr kumimoji="0" lang="en-US" sz="2600" b="0" i="0" u="none" strike="noStrike" kern="1200" cap="none" spc="0" normalizeH="0" baseline="0" noProof="0" dirty="0">
                <a:ln>
                  <a:noFill/>
                </a:ln>
                <a:solidFill>
                  <a:prstClr val="black"/>
                </a:solidFill>
                <a:effectLst/>
                <a:uLnTx/>
                <a:uFillTx/>
                <a:latin typeface="Constantia"/>
                <a:ea typeface="Cambria Math" pitchFamily="18" charset="0"/>
                <a:cs typeface="+mn-cs"/>
              </a:rPr>
              <a:t>beginning at an arbitrarily chosen vertex with edges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Cambria Math" pitchFamily="18" charset="0"/>
                <a:cs typeface="+mn-cs"/>
              </a:rPr>
              <a:t>                   successively  added to form a path that returns to this vertex. </a:t>
            </a:r>
            <a:endParaRPr kumimoji="0" lang="en-US" sz="2600" b="0"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1" u="none" strike="noStrike" kern="1200" cap="none" spc="0" normalizeH="0" baseline="0" noProof="0" dirty="0">
                <a:ln>
                  <a:noFill/>
                </a:ln>
                <a:solidFill>
                  <a:prstClr val="black"/>
                </a:solidFill>
                <a:effectLst/>
                <a:uLnTx/>
                <a:uFillTx/>
                <a:latin typeface="Constantia"/>
                <a:ea typeface="+mn-ea"/>
                <a:cs typeface="+mn-cs"/>
              </a:rPr>
              <a:t>    H</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t>
            </a:r>
            <a:r>
              <a:rPr kumimoji="0" lang="en-US" sz="2600" b="0" i="1" u="none" strike="noStrike" kern="1200" cap="none" spc="0" normalizeH="0" baseline="0" noProof="0" dirty="0">
                <a:ln>
                  <a:noFill/>
                </a:ln>
                <a:solidFill>
                  <a:prstClr val="black"/>
                </a:solidFill>
                <a:effectLst/>
                <a:uLnTx/>
                <a:uFillTx/>
                <a:latin typeface="Constantia"/>
                <a:ea typeface="+mn-ea"/>
                <a:cs typeface="+mn-cs"/>
              </a:rPr>
              <a:t>G</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the edges of this circuit removed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1" i="0" u="none" strike="noStrike" kern="1200" cap="none" spc="0" normalizeH="0" baseline="0" noProof="0" dirty="0">
                <a:ln>
                  <a:noFill/>
                </a:ln>
                <a:solidFill>
                  <a:prstClr val="black"/>
                </a:solidFill>
                <a:effectLst/>
                <a:uLnTx/>
                <a:uFillTx/>
                <a:latin typeface="Constantia"/>
                <a:ea typeface="+mn-ea"/>
                <a:cs typeface="+mn-cs"/>
              </a:rPr>
              <a:t>while</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H </a:t>
            </a:r>
            <a:r>
              <a:rPr kumimoji="0" lang="en-US" sz="2600" b="0" i="0" u="none" strike="noStrike" kern="1200" cap="none" spc="0" normalizeH="0" baseline="0" noProof="0" dirty="0">
                <a:ln>
                  <a:noFill/>
                </a:ln>
                <a:solidFill>
                  <a:prstClr val="black"/>
                </a:solidFill>
                <a:effectLst/>
                <a:uLnTx/>
                <a:uFillTx/>
                <a:latin typeface="Constantia"/>
                <a:ea typeface="+mn-ea"/>
                <a:cs typeface="+mn-cs"/>
              </a:rPr>
              <a:t> has edges</a:t>
            </a:r>
            <a:endParaRPr kumimoji="0" lang="en-US" sz="2600" b="1"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1" i="1"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err="1">
                <a:ln>
                  <a:noFill/>
                </a:ln>
                <a:solidFill>
                  <a:prstClr val="black"/>
                </a:solidFill>
                <a:effectLst/>
                <a:uLnTx/>
                <a:uFillTx/>
                <a:latin typeface="Constantia"/>
                <a:ea typeface="+mn-ea"/>
                <a:cs typeface="+mn-cs"/>
              </a:rPr>
              <a:t>subciruit</a:t>
            </a:r>
            <a:r>
              <a:rPr kumimoji="0" lang="en-US" sz="2600" b="0" i="1" u="none" strike="noStrike" kern="1200" cap="none" spc="0" normalizeH="0" baseline="0" noProof="0" dirty="0">
                <a:ln>
                  <a:noFill/>
                </a:ln>
                <a:solidFill>
                  <a:prstClr val="black"/>
                </a:solidFill>
                <a:effectLst/>
                <a:uLnTx/>
                <a:uFillTx/>
                <a:latin typeface="Constantia"/>
                <a:ea typeface="+mn-ea"/>
                <a:cs typeface="+mn-cs"/>
              </a:rPr>
              <a:t> </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 circuit in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beginning at a vertex in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that also is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an endpoint of an edge in circuit.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edges of </a:t>
            </a:r>
            <a:r>
              <a:rPr kumimoji="0" lang="en-US" sz="2600" b="0" i="1" u="none" strike="noStrike" kern="1200" cap="none" spc="0" normalizeH="0" baseline="0" noProof="0" dirty="0" err="1">
                <a:ln>
                  <a:noFill/>
                </a:ln>
                <a:solidFill>
                  <a:prstClr val="black"/>
                </a:solidFill>
                <a:effectLst/>
                <a:uLnTx/>
                <a:uFillTx/>
                <a:latin typeface="Constantia"/>
                <a:ea typeface="+mn-ea"/>
                <a:cs typeface="+mn-cs"/>
              </a:rPr>
              <a:t>subciruit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and all isolated vertices removed</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 </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a:t>
            </a:r>
            <a:r>
              <a:rPr kumimoji="0" lang="en-US" sz="2600" b="0" i="0" u="none" strike="noStrike" kern="1200" cap="none" spc="0" normalizeH="0" baseline="0" noProof="0" dirty="0" err="1">
                <a:ln>
                  <a:noFill/>
                </a:ln>
                <a:solidFill>
                  <a:prstClr val="black"/>
                </a:solidFill>
                <a:effectLst/>
                <a:uLnTx/>
                <a:uFillTx/>
                <a:latin typeface="Constantia"/>
                <a:ea typeface="+mn-ea"/>
                <a:cs typeface="+mn-cs"/>
              </a:rPr>
              <a:t>s</a:t>
            </a:r>
            <a:r>
              <a:rPr kumimoji="0" lang="en-US" sz="2600" b="0" i="1" u="none" strike="noStrike" kern="1200" cap="none" spc="0" normalizeH="0" baseline="0" noProof="0" dirty="0" err="1">
                <a:ln>
                  <a:noFill/>
                </a:ln>
                <a:solidFill>
                  <a:prstClr val="black"/>
                </a:solidFill>
                <a:effectLst/>
                <a:uLnTx/>
                <a:uFillTx/>
                <a:latin typeface="Constantia"/>
                <a:ea typeface="+mn-ea"/>
                <a:cs typeface="+mn-cs"/>
              </a:rPr>
              <a:t>ubcircuit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inserted at the appropriate vertex.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1" i="0" u="none" strike="noStrike" kern="1200" cap="none" spc="0" normalizeH="0" baseline="0" noProof="0" dirty="0">
                <a:ln>
                  <a:noFill/>
                </a:ln>
                <a:solidFill>
                  <a:prstClr val="black"/>
                </a:solidFill>
                <a:effectLst/>
                <a:uLnTx/>
                <a:uFillTx/>
                <a:latin typeface="Constantia"/>
                <a:ea typeface="+mn-ea"/>
                <a:cs typeface="+mn-cs"/>
              </a:rPr>
              <a:t>return</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is an Euler circuit} </a:t>
            </a:r>
            <a:endParaRPr kumimoji="0" lang="en-US" sz="2600" b="0" i="1"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24531831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Necessary and Sufficient Conditions for Euler Circuits and Paths (</a:t>
            </a:r>
            <a:r>
              <a:rPr lang="en-US" sz="4000" i="1" dirty="0"/>
              <a:t>continued</a:t>
            </a:r>
            <a:r>
              <a:rPr lang="en-US" sz="4000" dirty="0"/>
              <a:t>)</a:t>
            </a:r>
          </a:p>
        </p:txBody>
      </p:sp>
      <p:sp>
        <p:nvSpPr>
          <p:cNvPr id="3" name="Content Placeholder 2"/>
          <p:cNvSpPr>
            <a:spLocks noGrp="1"/>
          </p:cNvSpPr>
          <p:nvPr>
            <p:ph idx="1"/>
          </p:nvPr>
        </p:nvSpPr>
        <p:spPr/>
        <p:txBody>
          <a:bodyPr>
            <a:normAutofit fontScale="92500" lnSpcReduction="10000"/>
          </a:bodyPr>
          <a:lstStyle/>
          <a:p>
            <a:pPr marL="0" indent="0">
              <a:buNone/>
            </a:pPr>
            <a:r>
              <a:rPr lang="en-US" b="1" dirty="0"/>
              <a:t>Theorem</a:t>
            </a:r>
            <a:r>
              <a:rPr lang="en-US" dirty="0"/>
              <a:t>: A connected </a:t>
            </a:r>
            <a:r>
              <a:rPr lang="en-US" dirty="0" err="1"/>
              <a:t>multigraph</a:t>
            </a:r>
            <a:r>
              <a:rPr lang="en-US" dirty="0"/>
              <a:t> with at least two vertices has an Euler circuit if and only if each of its vertices has an even degree and it has an Euler path if and only if it has exactly two vertices of odd degree.</a:t>
            </a:r>
          </a:p>
          <a:p>
            <a:pPr marL="0" indent="0">
              <a:buNone/>
            </a:pPr>
            <a:endParaRPr lang="en-US" dirty="0"/>
          </a:p>
          <a:p>
            <a:pPr marL="0" indent="0">
              <a:buNone/>
            </a:pPr>
            <a:r>
              <a:rPr lang="en-US" b="1" dirty="0"/>
              <a:t>Example</a:t>
            </a:r>
            <a:r>
              <a:rPr lang="en-US" dirty="0"/>
              <a:t>: Two of the vertices in the </a:t>
            </a:r>
            <a:r>
              <a:rPr lang="en-US" dirty="0" err="1"/>
              <a:t>multigraph</a:t>
            </a:r>
            <a:r>
              <a:rPr lang="en-US" dirty="0"/>
              <a:t> model of the  K</a:t>
            </a:r>
            <a:r>
              <a:rPr lang="az-Cyrl-AZ" dirty="0">
                <a:latin typeface="Cambria Math"/>
                <a:ea typeface="Cambria Math"/>
              </a:rPr>
              <a:t>ӧ</a:t>
            </a:r>
            <a:r>
              <a:rPr lang="en-US" dirty="0" err="1"/>
              <a:t>nigsberg</a:t>
            </a:r>
            <a:r>
              <a:rPr lang="en-US" dirty="0"/>
              <a:t> bridge problem have odd degree.   Hence, there is no Euler circuit in this </a:t>
            </a:r>
            <a:r>
              <a:rPr lang="en-US" dirty="0" err="1"/>
              <a:t>multigraph</a:t>
            </a:r>
            <a:r>
              <a:rPr lang="en-US" dirty="0"/>
              <a:t> and  it is impossible to start at a given point, cross each bridge exactly once, and return to the starting point. </a:t>
            </a:r>
          </a:p>
          <a:p>
            <a:pPr marL="0" indent="0">
              <a:buNone/>
            </a:pPr>
            <a:endParaRPr lang="en-US" dirty="0"/>
          </a:p>
          <a:p>
            <a:pPr marL="0" indent="0">
              <a:buNone/>
            </a:pPr>
            <a:r>
              <a:rPr lang="en-US" dirty="0"/>
              <a:t> </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5181600"/>
            <a:ext cx="3425190" cy="1433322"/>
          </a:xfrm>
          <a:prstGeom prst="rect">
            <a:avLst/>
          </a:prstGeom>
        </p:spPr>
      </p:pic>
    </p:spTree>
    <p:extLst>
      <p:ext uri="{BB962C8B-B14F-4D97-AF65-F5344CB8AC3E}">
        <p14:creationId xmlns:p14="http://schemas.microsoft.com/office/powerpoint/2010/main" val="239644541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304800"/>
          </a:xfrm>
        </p:spPr>
        <p:txBody>
          <a:bodyPr>
            <a:noAutofit/>
          </a:bodyPr>
          <a:lstStyle/>
          <a:p>
            <a:r>
              <a:rPr lang="en-US" sz="4400" dirty="0"/>
              <a:t>Euler Circuits and Paths </a:t>
            </a:r>
          </a:p>
        </p:txBody>
      </p:sp>
      <p:sp>
        <p:nvSpPr>
          <p:cNvPr id="3" name="Content Placeholder 2"/>
          <p:cNvSpPr>
            <a:spLocks noGrp="1"/>
          </p:cNvSpPr>
          <p:nvPr>
            <p:ph idx="1"/>
          </p:nvPr>
        </p:nvSpPr>
        <p:spPr>
          <a:xfrm>
            <a:off x="457200" y="1143000"/>
            <a:ext cx="8229600" cy="5181600"/>
          </a:xfrm>
        </p:spPr>
        <p:txBody>
          <a:bodyPr>
            <a:normAutofit fontScale="77500" lnSpcReduction="20000"/>
          </a:bodyPr>
          <a:lstStyle/>
          <a:p>
            <a:pPr indent="0">
              <a:buNone/>
            </a:pPr>
            <a:r>
              <a:rPr lang="en-US" b="1" dirty="0"/>
              <a:t>Example</a:t>
            </a:r>
            <a:r>
              <a:rPr lang="en-US" dirty="0"/>
              <a:t>:</a:t>
            </a:r>
          </a:p>
          <a:p>
            <a:pPr indent="0">
              <a:buNone/>
            </a:pPr>
            <a:endParaRPr lang="en-US" dirty="0"/>
          </a:p>
          <a:p>
            <a:pPr indent="0">
              <a:buNone/>
            </a:pPr>
            <a:endParaRPr lang="en-US" dirty="0"/>
          </a:p>
          <a:p>
            <a:pPr indent="0">
              <a:buNone/>
            </a:pPr>
            <a:endParaRPr lang="en-US" dirty="0"/>
          </a:p>
          <a:p>
            <a:pPr indent="0">
              <a:buNone/>
            </a:pPr>
            <a:endParaRPr lang="en-US" dirty="0"/>
          </a:p>
          <a:p>
            <a:pPr indent="0">
              <a:buNone/>
            </a:pPr>
            <a:endParaRPr lang="en-US" i="1" dirty="0"/>
          </a:p>
          <a:p>
            <a:pPr indent="0">
              <a:buNone/>
            </a:pPr>
            <a:endParaRPr lang="en-US" i="1" dirty="0"/>
          </a:p>
          <a:p>
            <a:pPr indent="0">
              <a:buNone/>
            </a:pPr>
            <a:endParaRPr lang="en-US" i="1" dirty="0"/>
          </a:p>
          <a:p>
            <a:pPr indent="0">
              <a:buNone/>
            </a:pPr>
            <a:endParaRPr lang="en-US" i="1" dirty="0"/>
          </a:p>
          <a:p>
            <a:pPr indent="0">
              <a:buNone/>
            </a:pPr>
            <a:r>
              <a:rPr lang="en-US" i="1" dirty="0"/>
              <a:t>G</a:t>
            </a:r>
            <a:r>
              <a:rPr lang="en-US" baseline="-25000" dirty="0">
                <a:latin typeface="Cambria Math" pitchFamily="18" charset="0"/>
                <a:ea typeface="Cambria Math" pitchFamily="18" charset="0"/>
              </a:rPr>
              <a:t>1</a:t>
            </a:r>
            <a:r>
              <a:rPr lang="en-US" dirty="0"/>
              <a:t> contains exactly two vertices of odd degree (</a:t>
            </a:r>
            <a:r>
              <a:rPr lang="en-US" i="1" dirty="0"/>
              <a:t>b</a:t>
            </a:r>
            <a:r>
              <a:rPr lang="en-US" dirty="0"/>
              <a:t> and </a:t>
            </a:r>
            <a:r>
              <a:rPr lang="en-US" i="1" dirty="0"/>
              <a:t>d</a:t>
            </a:r>
            <a:r>
              <a:rPr lang="en-US" dirty="0"/>
              <a:t>). Hence it has an Euler path, e.g.,  </a:t>
            </a:r>
            <a:r>
              <a:rPr lang="en-US" i="1" dirty="0"/>
              <a:t>d</a:t>
            </a:r>
            <a:r>
              <a:rPr lang="en-US" dirty="0"/>
              <a:t>, </a:t>
            </a:r>
            <a:r>
              <a:rPr lang="en-US" i="1" dirty="0"/>
              <a:t>a</a:t>
            </a:r>
            <a:r>
              <a:rPr lang="en-US" dirty="0"/>
              <a:t>, </a:t>
            </a:r>
            <a:r>
              <a:rPr lang="en-US" i="1" dirty="0"/>
              <a:t>b</a:t>
            </a:r>
            <a:r>
              <a:rPr lang="en-US" dirty="0"/>
              <a:t>, </a:t>
            </a:r>
            <a:r>
              <a:rPr lang="en-US" i="1" dirty="0"/>
              <a:t>c</a:t>
            </a:r>
            <a:r>
              <a:rPr lang="en-US" dirty="0"/>
              <a:t>, </a:t>
            </a:r>
            <a:r>
              <a:rPr lang="en-US" i="1" dirty="0"/>
              <a:t>d</a:t>
            </a:r>
            <a:r>
              <a:rPr lang="en-US" dirty="0"/>
              <a:t>, </a:t>
            </a:r>
            <a:r>
              <a:rPr lang="en-US" i="1" dirty="0"/>
              <a:t>b</a:t>
            </a:r>
            <a:r>
              <a:rPr lang="en-US" dirty="0"/>
              <a:t>.</a:t>
            </a:r>
          </a:p>
          <a:p>
            <a:pPr indent="0">
              <a:buNone/>
            </a:pPr>
            <a:r>
              <a:rPr lang="en-US" dirty="0"/>
              <a:t> </a:t>
            </a:r>
          </a:p>
          <a:p>
            <a:pPr indent="0">
              <a:buNone/>
            </a:pPr>
            <a:r>
              <a:rPr lang="en-US" i="1" dirty="0"/>
              <a:t>G</a:t>
            </a:r>
            <a:r>
              <a:rPr lang="en-US" baseline="-25000" dirty="0">
                <a:latin typeface="Cambria Math" pitchFamily="18" charset="0"/>
                <a:ea typeface="Cambria Math" pitchFamily="18" charset="0"/>
              </a:rPr>
              <a:t>2</a:t>
            </a:r>
            <a:r>
              <a:rPr lang="en-US" dirty="0"/>
              <a:t> has exactly two vertices of odd degree (</a:t>
            </a:r>
            <a:r>
              <a:rPr lang="en-US" i="1" dirty="0"/>
              <a:t>b</a:t>
            </a:r>
            <a:r>
              <a:rPr lang="en-US" dirty="0"/>
              <a:t> and </a:t>
            </a:r>
            <a:r>
              <a:rPr lang="en-US" i="1" dirty="0"/>
              <a:t>d</a:t>
            </a:r>
            <a:r>
              <a:rPr lang="en-US" dirty="0"/>
              <a:t>). Hence it has an Euler path, e.g.,  </a:t>
            </a:r>
            <a:r>
              <a:rPr lang="en-US" i="1" dirty="0"/>
              <a:t>b</a:t>
            </a:r>
            <a:r>
              <a:rPr lang="en-US" dirty="0"/>
              <a:t>, </a:t>
            </a:r>
            <a:r>
              <a:rPr lang="en-US" i="1" dirty="0"/>
              <a:t>a</a:t>
            </a:r>
            <a:r>
              <a:rPr lang="en-US" dirty="0"/>
              <a:t>, </a:t>
            </a:r>
            <a:r>
              <a:rPr lang="en-US" i="1" dirty="0"/>
              <a:t>g</a:t>
            </a:r>
            <a:r>
              <a:rPr lang="en-US" dirty="0"/>
              <a:t>, </a:t>
            </a:r>
            <a:r>
              <a:rPr lang="en-US" i="1" dirty="0"/>
              <a:t>f</a:t>
            </a:r>
            <a:r>
              <a:rPr lang="en-US" dirty="0"/>
              <a:t>, </a:t>
            </a:r>
            <a:r>
              <a:rPr lang="en-US" i="1" dirty="0"/>
              <a:t>e</a:t>
            </a:r>
            <a:r>
              <a:rPr lang="en-US" dirty="0"/>
              <a:t>, </a:t>
            </a:r>
            <a:r>
              <a:rPr lang="en-US" i="1" dirty="0"/>
              <a:t>d</a:t>
            </a:r>
            <a:r>
              <a:rPr lang="en-US" dirty="0"/>
              <a:t>, </a:t>
            </a:r>
            <a:r>
              <a:rPr lang="en-US" i="1" dirty="0"/>
              <a:t>c</a:t>
            </a:r>
            <a:r>
              <a:rPr lang="en-US" dirty="0"/>
              <a:t>, </a:t>
            </a:r>
            <a:r>
              <a:rPr lang="en-US" i="1" dirty="0"/>
              <a:t>g</a:t>
            </a:r>
            <a:r>
              <a:rPr lang="en-US" dirty="0"/>
              <a:t>, </a:t>
            </a:r>
            <a:r>
              <a:rPr lang="en-US" i="1" dirty="0"/>
              <a:t>b</a:t>
            </a:r>
            <a:r>
              <a:rPr lang="en-US" dirty="0"/>
              <a:t>, </a:t>
            </a:r>
            <a:r>
              <a:rPr lang="en-US" i="1" dirty="0"/>
              <a:t>c, f</a:t>
            </a:r>
            <a:r>
              <a:rPr lang="en-US" dirty="0"/>
              <a:t>, </a:t>
            </a:r>
            <a:r>
              <a:rPr lang="en-US" i="1" dirty="0"/>
              <a:t>d</a:t>
            </a:r>
            <a:r>
              <a:rPr lang="en-US" dirty="0"/>
              <a:t>. </a:t>
            </a:r>
          </a:p>
          <a:p>
            <a:pPr indent="0">
              <a:buNone/>
            </a:pPr>
            <a:endParaRPr lang="en-US" dirty="0"/>
          </a:p>
          <a:p>
            <a:pPr indent="0">
              <a:buNone/>
            </a:pPr>
            <a:r>
              <a:rPr lang="en-US" i="1" dirty="0"/>
              <a:t>G</a:t>
            </a:r>
            <a:r>
              <a:rPr lang="en-US" baseline="-25000" dirty="0">
                <a:latin typeface="Cambria Math" pitchFamily="18" charset="0"/>
                <a:ea typeface="Cambria Math" pitchFamily="18" charset="0"/>
              </a:rPr>
              <a:t>3</a:t>
            </a:r>
            <a:r>
              <a:rPr lang="en-US" dirty="0"/>
              <a:t> has six vertices of odd degree. Hence, it does not have an Euler path.</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1524000"/>
            <a:ext cx="8229600" cy="2057400"/>
          </a:xfrm>
          <a:prstGeom prst="rect">
            <a:avLst/>
          </a:prstGeom>
        </p:spPr>
      </p:pic>
    </p:spTree>
    <p:extLst>
      <p:ext uri="{BB962C8B-B14F-4D97-AF65-F5344CB8AC3E}">
        <p14:creationId xmlns:p14="http://schemas.microsoft.com/office/powerpoint/2010/main" val="7390336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Applications of Euler Paths and Circuits</a:t>
            </a:r>
          </a:p>
        </p:txBody>
      </p:sp>
      <p:sp>
        <p:nvSpPr>
          <p:cNvPr id="3" name="Content Placeholder 2"/>
          <p:cNvSpPr>
            <a:spLocks noGrp="1"/>
          </p:cNvSpPr>
          <p:nvPr>
            <p:ph idx="1"/>
          </p:nvPr>
        </p:nvSpPr>
        <p:spPr/>
        <p:txBody>
          <a:bodyPr>
            <a:normAutofit fontScale="92500" lnSpcReduction="10000"/>
          </a:bodyPr>
          <a:lstStyle/>
          <a:p>
            <a:r>
              <a:rPr lang="en-US" dirty="0"/>
              <a:t>Euler paths and circuits can be used to solve many practical problems such as finding a path or circuit that traverses each</a:t>
            </a:r>
          </a:p>
          <a:p>
            <a:pPr lvl="1"/>
            <a:r>
              <a:rPr lang="en-US" dirty="0"/>
              <a:t> street in a neighborhood, </a:t>
            </a:r>
          </a:p>
          <a:p>
            <a:pPr lvl="1"/>
            <a:r>
              <a:rPr lang="en-US" dirty="0"/>
              <a:t>road in a transportation network,</a:t>
            </a:r>
          </a:p>
          <a:p>
            <a:pPr lvl="1"/>
            <a:r>
              <a:rPr lang="en-US" dirty="0"/>
              <a:t>connection in a utility grid, </a:t>
            </a:r>
          </a:p>
          <a:p>
            <a:pPr lvl="1"/>
            <a:r>
              <a:rPr lang="en-US" dirty="0"/>
              <a:t>link in a communications network.</a:t>
            </a:r>
          </a:p>
          <a:p>
            <a:r>
              <a:rPr lang="en-US" dirty="0"/>
              <a:t>Other applications are found in the </a:t>
            </a:r>
          </a:p>
          <a:p>
            <a:pPr lvl="1"/>
            <a:r>
              <a:rPr lang="en-US" dirty="0"/>
              <a:t>layout of circuits, </a:t>
            </a:r>
          </a:p>
          <a:p>
            <a:pPr lvl="1"/>
            <a:r>
              <a:rPr lang="en-US" dirty="0"/>
              <a:t>network multicasting,</a:t>
            </a:r>
          </a:p>
          <a:p>
            <a:pPr lvl="1"/>
            <a:r>
              <a:rPr lang="en-US" dirty="0"/>
              <a:t>molecular biology, where Euler paths are used in the sequencing of DNA.</a:t>
            </a:r>
          </a:p>
        </p:txBody>
      </p:sp>
    </p:spTree>
    <p:extLst>
      <p:ext uri="{BB962C8B-B14F-4D97-AF65-F5344CB8AC3E}">
        <p14:creationId xmlns:p14="http://schemas.microsoft.com/office/powerpoint/2010/main" val="17092538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26466"/>
          </a:xfrm>
        </p:spPr>
        <p:txBody>
          <a:bodyPr>
            <a:normAutofit fontScale="90000"/>
          </a:bodyPr>
          <a:lstStyle/>
          <a:p>
            <a:r>
              <a:rPr lang="en-US" sz="4400" dirty="0"/>
              <a:t>Hamilton Paths and Circuits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9318" y="566166"/>
            <a:ext cx="884682" cy="1034034"/>
          </a:xfrm>
          <a:prstGeom prst="rect">
            <a:avLst/>
          </a:prstGeom>
        </p:spPr>
      </p:pic>
      <p:sp>
        <p:nvSpPr>
          <p:cNvPr id="3" name="Content Placeholder 2"/>
          <p:cNvSpPr>
            <a:spLocks noGrp="1"/>
          </p:cNvSpPr>
          <p:nvPr>
            <p:ph idx="1"/>
          </p:nvPr>
        </p:nvSpPr>
        <p:spPr>
          <a:xfrm>
            <a:off x="304800" y="1268476"/>
            <a:ext cx="8382000" cy="5056124"/>
          </a:xfrm>
        </p:spPr>
        <p:txBody>
          <a:bodyPr>
            <a:normAutofit fontScale="62500" lnSpcReduction="20000"/>
          </a:bodyPr>
          <a:lstStyle/>
          <a:p>
            <a:r>
              <a:rPr lang="en-US" sz="2900" dirty="0"/>
              <a:t>Euler paths and circuits contained every edge only once.</a:t>
            </a:r>
          </a:p>
          <a:p>
            <a:pPr marL="0" indent="0">
              <a:buNone/>
            </a:pPr>
            <a:r>
              <a:rPr lang="en-US" sz="2900" dirty="0"/>
              <a:t>     Now we look at paths and circuits that contain every vertex exactly once. </a:t>
            </a:r>
          </a:p>
          <a:p>
            <a:r>
              <a:rPr lang="en-US" sz="2900" dirty="0"/>
              <a:t>William Hamilton invented the </a:t>
            </a:r>
            <a:r>
              <a:rPr lang="en-US" sz="2900" i="1" dirty="0" err="1"/>
              <a:t>Icosian</a:t>
            </a:r>
            <a:r>
              <a:rPr lang="en-US" sz="2900" i="1" dirty="0"/>
              <a:t> puzzle </a:t>
            </a:r>
            <a:r>
              <a:rPr lang="en-US" sz="2900" dirty="0"/>
              <a:t>in </a:t>
            </a:r>
            <a:r>
              <a:rPr lang="en-US" sz="2900" dirty="0">
                <a:latin typeface="Cambria Math" pitchFamily="18" charset="0"/>
                <a:ea typeface="Cambria Math" pitchFamily="18" charset="0"/>
              </a:rPr>
              <a:t>1857</a:t>
            </a:r>
            <a:r>
              <a:rPr lang="en-US" sz="2900" dirty="0"/>
              <a:t>. It consisted of a wooden dodecahedron (with </a:t>
            </a:r>
            <a:r>
              <a:rPr lang="en-US" sz="2900" dirty="0">
                <a:latin typeface="Cambria Math" pitchFamily="18" charset="0"/>
                <a:ea typeface="Cambria Math" pitchFamily="18" charset="0"/>
              </a:rPr>
              <a:t>12</a:t>
            </a:r>
            <a:r>
              <a:rPr lang="en-US" sz="2900" dirty="0"/>
              <a:t> regular pentagons as faces),  illustrated in (a), with a peg at each vertex, labeled with the names of different cities. String was used to used to plot a circuit visiting </a:t>
            </a:r>
            <a:r>
              <a:rPr lang="en-US" sz="2900" dirty="0">
                <a:latin typeface="Cambria Math" pitchFamily="18" charset="0"/>
                <a:ea typeface="Cambria Math" pitchFamily="18" charset="0"/>
              </a:rPr>
              <a:t>20</a:t>
            </a:r>
            <a:r>
              <a:rPr lang="en-US" sz="2900" dirty="0"/>
              <a:t> cities exactly once</a:t>
            </a:r>
          </a:p>
          <a:p>
            <a:r>
              <a:rPr lang="en-US" sz="2900" dirty="0"/>
              <a:t>The graph form of the puzzle is given in (b).  </a:t>
            </a:r>
          </a:p>
          <a:p>
            <a:endParaRPr lang="en-US" dirty="0"/>
          </a:p>
          <a:p>
            <a:endParaRPr lang="en-US" dirty="0"/>
          </a:p>
          <a:p>
            <a:endParaRPr lang="en-US" dirty="0"/>
          </a:p>
          <a:p>
            <a:endParaRPr lang="en-US" dirty="0"/>
          </a:p>
          <a:p>
            <a:endParaRPr lang="en-US" dirty="0"/>
          </a:p>
          <a:p>
            <a:endParaRPr lang="en-US" dirty="0"/>
          </a:p>
          <a:p>
            <a:endParaRPr lang="en-US" dirty="0"/>
          </a:p>
          <a:p>
            <a:r>
              <a:rPr lang="en-US" sz="3300" dirty="0"/>
              <a:t>The solution  (a Hamilton circuit) is given  here.</a:t>
            </a:r>
          </a:p>
          <a:p>
            <a:pPr indent="0">
              <a:buNone/>
            </a:pPr>
            <a:endParaRPr lang="en-US" dirty="0"/>
          </a:p>
          <a:p>
            <a:pPr marL="731520" indent="-457200"/>
            <a:endParaRPr lang="en-US" dirty="0"/>
          </a:p>
          <a:p>
            <a:pPr indent="0">
              <a:buNone/>
            </a:pPr>
            <a:r>
              <a:rPr lang="en-US" dirty="0"/>
              <a:t>   </a:t>
            </a:r>
          </a:p>
          <a:p>
            <a:pPr indent="0">
              <a:buNone/>
            </a:pPr>
            <a:endParaRPr lang="en-US" dirty="0"/>
          </a:p>
          <a:p>
            <a:pPr indent="0">
              <a:buNone/>
            </a:pPr>
            <a:r>
              <a:rPr lang="en-US" dirty="0"/>
              <a:t>   </a:t>
            </a:r>
          </a:p>
        </p:txBody>
      </p:sp>
      <p:sp>
        <p:nvSpPr>
          <p:cNvPr id="7" name="TextBox 6"/>
          <p:cNvSpPr txBox="1"/>
          <p:nvPr/>
        </p:nvSpPr>
        <p:spPr>
          <a:xfrm>
            <a:off x="6934200" y="207224"/>
            <a:ext cx="17526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William Rowan Hamilton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1805- 1865</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3211271"/>
            <a:ext cx="7655257" cy="129302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5111867"/>
            <a:ext cx="3215259" cy="1099566"/>
          </a:xfrm>
          <a:prstGeom prst="rect">
            <a:avLst/>
          </a:prstGeom>
        </p:spPr>
      </p:pic>
    </p:spTree>
    <p:extLst>
      <p:ext uri="{BB962C8B-B14F-4D97-AF65-F5344CB8AC3E}">
        <p14:creationId xmlns:p14="http://schemas.microsoft.com/office/powerpoint/2010/main" val="21280462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 Paths and Circuits</a:t>
            </a:r>
          </a:p>
        </p:txBody>
      </p:sp>
      <p:sp>
        <p:nvSpPr>
          <p:cNvPr id="3" name="Content Placeholder 2"/>
          <p:cNvSpPr>
            <a:spLocks noGrp="1"/>
          </p:cNvSpPr>
          <p:nvPr>
            <p:ph idx="1"/>
          </p:nvPr>
        </p:nvSpPr>
        <p:spPr/>
        <p:txBody>
          <a:bodyPr>
            <a:normAutofit fontScale="77500" lnSpcReduction="20000"/>
          </a:bodyPr>
          <a:lstStyle/>
          <a:p>
            <a:pPr indent="0">
              <a:buNone/>
            </a:pPr>
            <a:r>
              <a:rPr lang="en-US" b="1" dirty="0"/>
              <a:t>Definition</a:t>
            </a:r>
            <a:r>
              <a:rPr lang="en-US" dirty="0"/>
              <a:t>: A simple path in a graph </a:t>
            </a:r>
            <a:r>
              <a:rPr lang="en-US" i="1" dirty="0"/>
              <a:t>G</a:t>
            </a:r>
            <a:r>
              <a:rPr lang="en-US" dirty="0"/>
              <a:t> that passes through every vertex exactly once is called a </a:t>
            </a:r>
            <a:r>
              <a:rPr lang="en-US" i="1" dirty="0"/>
              <a:t>Hamilton path</a:t>
            </a:r>
            <a:r>
              <a:rPr lang="en-US" dirty="0"/>
              <a:t>, and a simple circuit in a graph </a:t>
            </a:r>
            <a:r>
              <a:rPr lang="en-US" i="1" dirty="0"/>
              <a:t>G </a:t>
            </a:r>
            <a:r>
              <a:rPr lang="en-US" dirty="0"/>
              <a:t>that passes through every vertex exactly once is called a </a:t>
            </a:r>
            <a:r>
              <a:rPr lang="en-US" i="1" dirty="0"/>
              <a:t>Hamilton circuit.  </a:t>
            </a:r>
          </a:p>
          <a:p>
            <a:pPr indent="0">
              <a:buNone/>
            </a:pPr>
            <a:endParaRPr lang="en-US" i="1" dirty="0"/>
          </a:p>
          <a:p>
            <a:pPr indent="0">
              <a:buNone/>
            </a:pPr>
            <a:r>
              <a:rPr lang="en-US" dirty="0"/>
              <a:t>That is, a simple path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a:t>x</a:t>
            </a:r>
            <a:r>
              <a:rPr lang="en-US" i="1" baseline="-25000" dirty="0" err="1">
                <a:ea typeface="Cambria Math" pitchFamily="18" charset="0"/>
              </a:rPr>
              <a:t>n</a:t>
            </a:r>
            <a:r>
              <a:rPr lang="en-US" dirty="0"/>
              <a:t> in the graph </a:t>
            </a:r>
            <a:r>
              <a:rPr lang="en-US" i="1" dirty="0"/>
              <a:t>G</a:t>
            </a:r>
            <a:r>
              <a:rPr lang="en-US" dirty="0"/>
              <a:t> = (</a:t>
            </a:r>
            <a:r>
              <a:rPr lang="en-US" i="1" dirty="0"/>
              <a:t>V</a:t>
            </a:r>
            <a:r>
              <a:rPr lang="en-US" dirty="0"/>
              <a:t>, </a:t>
            </a:r>
            <a:r>
              <a:rPr lang="en-US" i="1" dirty="0"/>
              <a:t>E</a:t>
            </a:r>
            <a:r>
              <a:rPr lang="en-US" dirty="0"/>
              <a:t>) is called a Hamilton path if </a:t>
            </a:r>
            <a:r>
              <a:rPr lang="en-US" i="1" dirty="0"/>
              <a:t>V</a:t>
            </a:r>
            <a:r>
              <a:rPr lang="en-US" dirty="0"/>
              <a:t> =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i="1" dirty="0"/>
              <a:t> </a:t>
            </a:r>
            <a:r>
              <a:rPr lang="en-US" i="1" dirty="0" err="1"/>
              <a:t>x</a:t>
            </a:r>
            <a:r>
              <a:rPr lang="en-US" i="1" baseline="-25000" dirty="0" err="1">
                <a:ea typeface="Cambria Math" pitchFamily="18" charset="0"/>
              </a:rPr>
              <a:t>n</a:t>
            </a:r>
            <a:r>
              <a:rPr lang="en-US" dirty="0"/>
              <a:t> } and </a:t>
            </a:r>
            <a:r>
              <a:rPr lang="en-US" i="1" dirty="0"/>
              <a:t>x</a:t>
            </a:r>
            <a:r>
              <a:rPr lang="en-US" i="1" baseline="-25000" dirty="0"/>
              <a:t>i</a:t>
            </a:r>
            <a:r>
              <a:rPr lang="en-US" i="1" dirty="0"/>
              <a:t> ≠</a:t>
            </a:r>
            <a:r>
              <a:rPr lang="en-US" dirty="0"/>
              <a:t> </a:t>
            </a:r>
            <a:r>
              <a:rPr lang="en-US" i="1" dirty="0" err="1"/>
              <a:t>x</a:t>
            </a:r>
            <a:r>
              <a:rPr lang="en-US" i="1" baseline="-25000" dirty="0" err="1"/>
              <a:t>j</a:t>
            </a:r>
            <a:r>
              <a:rPr lang="en-US" dirty="0"/>
              <a:t> for  </a:t>
            </a:r>
            <a:r>
              <a:rPr lang="en-US" dirty="0">
                <a:latin typeface="Cambria Math" pitchFamily="18" charset="0"/>
                <a:ea typeface="Cambria Math" pitchFamily="18" charset="0"/>
              </a:rPr>
              <a:t>0≤</a:t>
            </a:r>
            <a:r>
              <a:rPr lang="en-US" dirty="0"/>
              <a:t> </a:t>
            </a:r>
            <a:r>
              <a:rPr lang="en-US" i="1" dirty="0" err="1"/>
              <a:t>i</a:t>
            </a:r>
            <a:r>
              <a:rPr lang="en-US" dirty="0"/>
              <a:t> &lt; </a:t>
            </a:r>
            <a:r>
              <a:rPr lang="en-US" i="1" dirty="0"/>
              <a:t>j</a:t>
            </a:r>
            <a:r>
              <a:rPr lang="en-US" dirty="0"/>
              <a:t> </a:t>
            </a:r>
            <a:r>
              <a:rPr lang="en-US" dirty="0">
                <a:latin typeface="Cambria Math" pitchFamily="18" charset="0"/>
                <a:ea typeface="Cambria Math" pitchFamily="18" charset="0"/>
              </a:rPr>
              <a:t>≤ </a:t>
            </a:r>
            <a:r>
              <a:rPr lang="en-US" i="1" dirty="0"/>
              <a:t>n</a:t>
            </a:r>
            <a:r>
              <a:rPr lang="en-US" dirty="0"/>
              <a:t>, and the simple circuit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a:t>x</a:t>
            </a:r>
            <a:r>
              <a:rPr lang="en-US" i="1" baseline="-25000" dirty="0" err="1">
                <a:ea typeface="Cambria Math" pitchFamily="18" charset="0"/>
              </a:rPr>
              <a:t>n</a:t>
            </a:r>
            <a:r>
              <a:rPr lang="en-US" dirty="0"/>
              <a:t>,</a:t>
            </a:r>
            <a:r>
              <a:rPr lang="en-US" i="1" dirty="0"/>
              <a:t> x</a:t>
            </a:r>
            <a:r>
              <a:rPr lang="en-US" baseline="-25000" dirty="0">
                <a:latin typeface="Cambria Math" pitchFamily="18" charset="0"/>
                <a:ea typeface="Cambria Math" pitchFamily="18" charset="0"/>
              </a:rPr>
              <a:t>0                         </a:t>
            </a:r>
            <a:r>
              <a:rPr lang="en-US" dirty="0"/>
              <a:t>(with </a:t>
            </a:r>
            <a:r>
              <a:rPr lang="en-US" i="1" dirty="0"/>
              <a:t>n</a:t>
            </a:r>
            <a:r>
              <a:rPr lang="en-US" dirty="0"/>
              <a:t> &gt; </a:t>
            </a:r>
            <a:r>
              <a:rPr lang="en-US" dirty="0">
                <a:latin typeface="Cambria Math" pitchFamily="18" charset="0"/>
                <a:ea typeface="Cambria Math" pitchFamily="18" charset="0"/>
              </a:rPr>
              <a:t>0</a:t>
            </a:r>
            <a:r>
              <a:rPr lang="en-US" dirty="0"/>
              <a:t>) is a Hamilton circuit if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a:t>x</a:t>
            </a:r>
            <a:r>
              <a:rPr lang="en-US" i="1" baseline="-25000" dirty="0" err="1">
                <a:ea typeface="Cambria Math" pitchFamily="18" charset="0"/>
              </a:rPr>
              <a:t>n</a:t>
            </a:r>
            <a:r>
              <a:rPr lang="en-US" dirty="0"/>
              <a:t> is a Hamilton path.</a:t>
            </a:r>
          </a:p>
          <a:p>
            <a:pPr indent="0">
              <a:buNone/>
            </a:pPr>
            <a:endParaRPr lang="en-US" dirty="0"/>
          </a:p>
          <a:p>
            <a:pPr marL="731520" indent="-457200"/>
            <a:endParaRPr lang="en-US" dirty="0"/>
          </a:p>
          <a:p>
            <a:pPr indent="0">
              <a:buNone/>
            </a:pPr>
            <a:r>
              <a:rPr lang="en-US" dirty="0"/>
              <a:t>   </a:t>
            </a:r>
          </a:p>
          <a:p>
            <a:pPr indent="0">
              <a:buNone/>
            </a:pPr>
            <a:endParaRPr lang="en-US" dirty="0"/>
          </a:p>
          <a:p>
            <a:pPr indent="0">
              <a:buNone/>
            </a:pPr>
            <a:r>
              <a:rPr lang="en-US" dirty="0"/>
              <a:t>   </a:t>
            </a:r>
          </a:p>
        </p:txBody>
      </p:sp>
    </p:spTree>
    <p:extLst>
      <p:ext uri="{BB962C8B-B14F-4D97-AF65-F5344CB8AC3E}">
        <p14:creationId xmlns:p14="http://schemas.microsoft.com/office/powerpoint/2010/main" val="4208437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 of Representing Relations Using Matrices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Suppose that </a:t>
            </a:r>
            <a:r>
              <a:rPr lang="en-US" i="1" dirty="0"/>
              <a:t>A</a:t>
            </a:r>
            <a:r>
              <a:rPr lang="en-US" dirty="0"/>
              <a:t> = {</a:t>
            </a:r>
            <a:r>
              <a:rPr lang="en-US" dirty="0">
                <a:latin typeface="Cambria Math" pitchFamily="18" charset="0"/>
                <a:ea typeface="Cambria Math" pitchFamily="18" charset="0"/>
              </a:rPr>
              <a:t>1,2,3</a:t>
            </a:r>
            <a:r>
              <a:rPr lang="en-US" dirty="0"/>
              <a:t>} and </a:t>
            </a:r>
            <a:r>
              <a:rPr lang="en-US" i="1" dirty="0"/>
              <a:t>B</a:t>
            </a:r>
            <a:r>
              <a:rPr lang="en-US" dirty="0"/>
              <a:t> = {</a:t>
            </a:r>
            <a:r>
              <a:rPr lang="en-US" dirty="0">
                <a:latin typeface="Cambria Math" pitchFamily="18" charset="0"/>
                <a:ea typeface="Cambria Math" pitchFamily="18" charset="0"/>
              </a:rPr>
              <a:t>1,2</a:t>
            </a:r>
            <a:r>
              <a:rPr lang="en-US" dirty="0"/>
              <a:t>}. Let  </a:t>
            </a:r>
            <a:r>
              <a:rPr lang="en-US" i="1" dirty="0"/>
              <a:t>R</a:t>
            </a:r>
            <a:r>
              <a:rPr lang="en-US" dirty="0"/>
              <a:t> be  the relation from </a:t>
            </a:r>
            <a:r>
              <a:rPr lang="en-US" i="1" dirty="0"/>
              <a:t>A</a:t>
            </a:r>
            <a:r>
              <a:rPr lang="en-US" dirty="0"/>
              <a:t> to </a:t>
            </a:r>
            <a:r>
              <a:rPr lang="en-US" i="1" dirty="0"/>
              <a:t>B</a:t>
            </a:r>
            <a:r>
              <a:rPr lang="en-US" dirty="0"/>
              <a:t> containing (</a:t>
            </a:r>
            <a:r>
              <a:rPr lang="en-US" i="1" dirty="0" err="1"/>
              <a:t>a</a:t>
            </a:r>
            <a:r>
              <a:rPr lang="en-US" dirty="0" err="1"/>
              <a:t>,</a:t>
            </a:r>
            <a:r>
              <a:rPr lang="en-US" i="1" dirty="0" err="1"/>
              <a:t>b</a:t>
            </a:r>
            <a:r>
              <a:rPr lang="en-US" dirty="0"/>
              <a:t>) if </a:t>
            </a:r>
            <a:r>
              <a:rPr lang="en-US" i="1" dirty="0"/>
              <a:t>a</a:t>
            </a:r>
            <a:r>
              <a:rPr lang="en-US" dirty="0"/>
              <a:t> </a:t>
            </a:r>
            <a:r>
              <a:rPr lang="en-US" dirty="0">
                <a:latin typeface="Cambria Math"/>
                <a:ea typeface="Cambria Math"/>
              </a:rPr>
              <a:t>∈</a:t>
            </a:r>
            <a:r>
              <a:rPr lang="en-US" dirty="0"/>
              <a:t> </a:t>
            </a:r>
            <a:r>
              <a:rPr lang="en-US" i="1" dirty="0"/>
              <a:t>A</a:t>
            </a:r>
            <a:r>
              <a:rPr lang="en-US" dirty="0"/>
              <a:t>,    </a:t>
            </a:r>
            <a:r>
              <a:rPr lang="en-US" i="1" dirty="0"/>
              <a:t>b</a:t>
            </a:r>
            <a:r>
              <a:rPr lang="en-US" dirty="0"/>
              <a:t> </a:t>
            </a:r>
            <a:r>
              <a:rPr lang="en-US" dirty="0">
                <a:latin typeface="Cambria Math"/>
                <a:ea typeface="Cambria Math"/>
              </a:rPr>
              <a:t>∈</a:t>
            </a:r>
            <a:r>
              <a:rPr lang="en-US" dirty="0"/>
              <a:t>  </a:t>
            </a:r>
            <a:r>
              <a:rPr lang="en-US" i="1" dirty="0"/>
              <a:t>B</a:t>
            </a:r>
            <a:r>
              <a:rPr lang="en-US" dirty="0"/>
              <a:t>, and </a:t>
            </a:r>
            <a:r>
              <a:rPr lang="en-US" i="1" dirty="0"/>
              <a:t>a</a:t>
            </a:r>
            <a:r>
              <a:rPr lang="en-US" dirty="0"/>
              <a:t> &gt; </a:t>
            </a:r>
            <a:r>
              <a:rPr lang="en-US" i="1" dirty="0"/>
              <a:t>b</a:t>
            </a:r>
            <a:r>
              <a:rPr lang="en-US" dirty="0"/>
              <a:t>. What is the matrix representing </a:t>
            </a:r>
            <a:r>
              <a:rPr lang="en-US" i="1" dirty="0"/>
              <a:t>R </a:t>
            </a:r>
            <a:r>
              <a:rPr lang="en-US" dirty="0"/>
              <a:t> (assuming the ordering of elements is the same as the increasing numerical order)?</a:t>
            </a:r>
          </a:p>
          <a:p>
            <a:pPr>
              <a:buNone/>
            </a:pPr>
            <a:r>
              <a:rPr lang="en-US" b="1" dirty="0"/>
              <a:t>   Solution: </a:t>
            </a:r>
            <a:r>
              <a:rPr lang="en-US" dirty="0"/>
              <a:t>Because </a:t>
            </a:r>
            <a:r>
              <a:rPr lang="en-US" i="1" dirty="0"/>
              <a:t>R</a:t>
            </a:r>
            <a:r>
              <a:rPr lang="en-US" dirty="0"/>
              <a:t> = {(</a:t>
            </a:r>
            <a:r>
              <a:rPr lang="en-US" dirty="0">
                <a:latin typeface="Cambria Math" pitchFamily="18" charset="0"/>
                <a:ea typeface="Cambria Math" pitchFamily="18" charset="0"/>
              </a:rPr>
              <a:t>2,1</a:t>
            </a:r>
            <a:r>
              <a:rPr lang="en-US" dirty="0"/>
              <a:t>), (</a:t>
            </a:r>
            <a:r>
              <a:rPr lang="en-US" dirty="0">
                <a:latin typeface="Cambria Math" pitchFamily="18" charset="0"/>
                <a:ea typeface="Cambria Math" pitchFamily="18" charset="0"/>
              </a:rPr>
              <a:t>3,1</a:t>
            </a:r>
            <a:r>
              <a:rPr lang="en-US" dirty="0"/>
              <a:t>),(</a:t>
            </a:r>
            <a:r>
              <a:rPr lang="en-US" dirty="0">
                <a:latin typeface="Cambria Math" pitchFamily="18" charset="0"/>
                <a:ea typeface="Cambria Math" pitchFamily="18" charset="0"/>
              </a:rPr>
              <a:t>3,2</a:t>
            </a:r>
            <a:r>
              <a:rPr lang="en-US" dirty="0"/>
              <a:t>)}, the matrix is</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3505200" y="4648201"/>
            <a:ext cx="1927860" cy="912495"/>
          </a:xfrm>
          <a:prstGeom prst="rect">
            <a:avLst/>
          </a:prstGeom>
        </p:spPr>
      </p:pic>
    </p:spTree>
    <p:extLst>
      <p:ext uri="{BB962C8B-B14F-4D97-AF65-F5344CB8AC3E}">
        <p14:creationId xmlns:p14="http://schemas.microsoft.com/office/powerpoint/2010/main" val="162911317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Hamilton Paths and Circuits (</a:t>
            </a:r>
            <a:r>
              <a:rPr lang="en-US" i="1" dirty="0"/>
              <a:t>continued</a:t>
            </a:r>
            <a:r>
              <a:rPr lang="en-US" dirty="0"/>
              <a:t>)</a:t>
            </a:r>
          </a:p>
        </p:txBody>
      </p:sp>
      <p:sp>
        <p:nvSpPr>
          <p:cNvPr id="3" name="Content Placeholder 2"/>
          <p:cNvSpPr>
            <a:spLocks noGrp="1"/>
          </p:cNvSpPr>
          <p:nvPr>
            <p:ph idx="1"/>
          </p:nvPr>
        </p:nvSpPr>
        <p:spPr/>
        <p:txBody>
          <a:bodyPr/>
          <a:lstStyle/>
          <a:p>
            <a:pPr indent="0">
              <a:buNone/>
            </a:pPr>
            <a:r>
              <a:rPr lang="en-US" b="1" dirty="0"/>
              <a:t>Example</a:t>
            </a:r>
            <a:r>
              <a:rPr lang="en-US" dirty="0"/>
              <a:t>: Which of these simple graphs has a Hamilton circuit or, if not, a Hamilton path?</a:t>
            </a:r>
          </a:p>
          <a:p>
            <a:pPr indent="0">
              <a:buNone/>
            </a:pPr>
            <a:endParaRPr lang="en-US" dirty="0"/>
          </a:p>
          <a:p>
            <a:pPr indent="0">
              <a:buNone/>
            </a:pPr>
            <a:endParaRPr lang="en-US" dirty="0"/>
          </a:p>
          <a:p>
            <a:pPr indent="0">
              <a:buNone/>
            </a:pPr>
            <a:endParaRPr lang="en-US" b="1" dirty="0"/>
          </a:p>
          <a:p>
            <a:pPr indent="0">
              <a:buNone/>
            </a:pPr>
            <a:r>
              <a:rPr lang="en-US" b="1" dirty="0"/>
              <a:t>Solution</a:t>
            </a:r>
            <a:r>
              <a:rPr lang="en-US" dirty="0"/>
              <a:t>: </a:t>
            </a:r>
            <a:r>
              <a:rPr lang="en-US" i="1" dirty="0"/>
              <a:t>G</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has a Hamilton circuit: </a:t>
            </a:r>
            <a:r>
              <a:rPr lang="en-US" i="1" dirty="0">
                <a:ea typeface="Cambria Math" pitchFamily="18" charset="0"/>
              </a:rPr>
              <a:t>a</a:t>
            </a:r>
            <a:r>
              <a:rPr lang="en-US" dirty="0">
                <a:ea typeface="Cambria Math" pitchFamily="18" charset="0"/>
              </a:rPr>
              <a:t>, </a:t>
            </a:r>
            <a:r>
              <a:rPr lang="en-US" i="1" dirty="0">
                <a:ea typeface="Cambria Math" pitchFamily="18" charset="0"/>
              </a:rPr>
              <a:t>b</a:t>
            </a:r>
            <a:r>
              <a:rPr lang="en-US" dirty="0">
                <a:ea typeface="Cambria Math" pitchFamily="18" charset="0"/>
              </a:rPr>
              <a:t>, </a:t>
            </a:r>
            <a:r>
              <a:rPr lang="en-US" i="1" dirty="0">
                <a:ea typeface="Cambria Math" pitchFamily="18" charset="0"/>
              </a:rPr>
              <a:t>c</a:t>
            </a:r>
            <a:r>
              <a:rPr lang="en-US" dirty="0">
                <a:ea typeface="Cambria Math" pitchFamily="18" charset="0"/>
              </a:rPr>
              <a:t>, </a:t>
            </a:r>
            <a:r>
              <a:rPr lang="en-US" i="1" dirty="0">
                <a:ea typeface="Cambria Math" pitchFamily="18" charset="0"/>
              </a:rPr>
              <a:t>d</a:t>
            </a:r>
            <a:r>
              <a:rPr lang="en-US" dirty="0">
                <a:ea typeface="Cambria Math" pitchFamily="18" charset="0"/>
              </a:rPr>
              <a:t>, </a:t>
            </a:r>
            <a:r>
              <a:rPr lang="en-US" i="1" dirty="0">
                <a:ea typeface="Cambria Math" pitchFamily="18" charset="0"/>
              </a:rPr>
              <a:t>e</a:t>
            </a:r>
            <a:r>
              <a:rPr lang="en-US" dirty="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p>
          <a:p>
            <a:pPr indent="0">
              <a:buNone/>
            </a:pPr>
            <a:r>
              <a:rPr lang="en-US" i="1" dirty="0"/>
              <a:t>G</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does not have a Hamilton circuit (Why?), but does have a Hamilton path : </a:t>
            </a:r>
            <a:r>
              <a:rPr lang="en-US" i="1" dirty="0">
                <a:ea typeface="Cambria Math" pitchFamily="18" charset="0"/>
              </a:rPr>
              <a:t>a</a:t>
            </a:r>
            <a:r>
              <a:rPr lang="en-US" dirty="0">
                <a:ea typeface="Cambria Math" pitchFamily="18" charset="0"/>
              </a:rPr>
              <a:t>, </a:t>
            </a:r>
            <a:r>
              <a:rPr lang="en-US" i="1" dirty="0">
                <a:ea typeface="Cambria Math" pitchFamily="18" charset="0"/>
              </a:rPr>
              <a:t>b </a:t>
            </a:r>
            <a:r>
              <a:rPr lang="en-US" dirty="0">
                <a:ea typeface="Cambria Math" pitchFamily="18" charset="0"/>
              </a:rPr>
              <a:t>,e , </a:t>
            </a:r>
            <a:r>
              <a:rPr lang="en-US" i="1" dirty="0">
                <a:ea typeface="Cambria Math" pitchFamily="18" charset="0"/>
              </a:rPr>
              <a:t>c</a:t>
            </a:r>
            <a:r>
              <a:rPr lang="en-US" dirty="0">
                <a:ea typeface="Cambria Math" pitchFamily="18" charset="0"/>
              </a:rPr>
              <a:t>, </a:t>
            </a:r>
            <a:r>
              <a:rPr lang="en-US" i="1" dirty="0">
                <a:ea typeface="Cambria Math" pitchFamily="18" charset="0"/>
              </a:rPr>
              <a:t>d</a:t>
            </a:r>
            <a:r>
              <a:rPr lang="en-US" dirty="0">
                <a:latin typeface="Cambria Math" pitchFamily="18" charset="0"/>
                <a:ea typeface="Cambria Math" pitchFamily="18" charset="0"/>
              </a:rPr>
              <a:t>.</a:t>
            </a:r>
          </a:p>
          <a:p>
            <a:pPr indent="0">
              <a:buNone/>
            </a:pPr>
            <a:r>
              <a:rPr lang="en-US" i="1" dirty="0"/>
              <a:t>G</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has a Hamilton circuit: </a:t>
            </a:r>
            <a:r>
              <a:rPr lang="en-US" dirty="0" err="1">
                <a:latin typeface="Cambria Math" pitchFamily="18" charset="0"/>
                <a:ea typeface="Cambria Math" pitchFamily="18" charset="0"/>
              </a:rPr>
              <a:t>a,b,e,d,c,a</a:t>
            </a:r>
            <a:endParaRPr lang="en-US" baseline="-25000" dirty="0">
              <a:latin typeface="Cambria Math" pitchFamily="18" charset="0"/>
              <a:ea typeface="Cambria Math"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2819400"/>
            <a:ext cx="6858000" cy="1447800"/>
          </a:xfrm>
          <a:prstGeom prst="rect">
            <a:avLst/>
          </a:prstGeom>
        </p:spPr>
      </p:pic>
    </p:spTree>
    <p:extLst>
      <p:ext uri="{BB962C8B-B14F-4D97-AF65-F5344CB8AC3E}">
        <p14:creationId xmlns:p14="http://schemas.microsoft.com/office/powerpoint/2010/main" val="39301481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Necessary </a:t>
            </a:r>
            <a:r>
              <a:rPr lang="en-US"/>
              <a:t>Conditions for</a:t>
            </a:r>
            <a:br>
              <a:rPr lang="en-US"/>
            </a:br>
            <a:r>
              <a:rPr lang="en-US"/>
              <a:t>Hamilton Circuits</a:t>
            </a:r>
            <a:endParaRPr lang="en-US" dirty="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889" y="271271"/>
            <a:ext cx="906018" cy="1176528"/>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4602" y="5148149"/>
            <a:ext cx="906018" cy="1170432"/>
          </a:xfrm>
          <a:prstGeom prst="rect">
            <a:avLst/>
          </a:prstGeom>
        </p:spPr>
      </p:pic>
      <p:sp>
        <p:nvSpPr>
          <p:cNvPr id="18" name="Content Placeholder 2"/>
          <p:cNvSpPr>
            <a:spLocks noGrp="1"/>
          </p:cNvSpPr>
          <p:nvPr>
            <p:ph idx="1"/>
          </p:nvPr>
        </p:nvSpPr>
        <p:spPr>
          <a:xfrm>
            <a:off x="457200" y="1935480"/>
            <a:ext cx="8229600" cy="4389120"/>
          </a:xfrm>
        </p:spPr>
        <p:txBody>
          <a:bodyPr>
            <a:normAutofit fontScale="85000" lnSpcReduction="20000"/>
          </a:bodyPr>
          <a:lstStyle/>
          <a:p>
            <a:r>
              <a:rPr lang="en-US" dirty="0"/>
              <a:t>Unlike for an Euler circuit, no simple necessary and sufficient conditions are known for the existence of a </a:t>
            </a:r>
            <a:r>
              <a:rPr lang="en-US" dirty="0" err="1"/>
              <a:t>Hamiton</a:t>
            </a:r>
            <a:r>
              <a:rPr lang="en-US" dirty="0"/>
              <a:t> circuit.</a:t>
            </a:r>
          </a:p>
          <a:p>
            <a:r>
              <a:rPr lang="en-US" dirty="0"/>
              <a:t>However, there are some useful necessary conditions.  We describe two of these now.</a:t>
            </a:r>
          </a:p>
          <a:p>
            <a:pPr indent="0">
              <a:buNone/>
            </a:pPr>
            <a:r>
              <a:rPr lang="en-US" b="1" dirty="0"/>
              <a:t>Dirac’s Theorem</a:t>
            </a:r>
            <a:r>
              <a:rPr lang="en-US" dirty="0"/>
              <a:t>: If </a:t>
            </a:r>
            <a:r>
              <a:rPr lang="en-US" i="1" dirty="0"/>
              <a:t>G</a:t>
            </a:r>
            <a:r>
              <a:rPr lang="en-US" dirty="0"/>
              <a:t> is a simple graph with </a:t>
            </a:r>
            <a:r>
              <a:rPr lang="en-US" i="1" dirty="0"/>
              <a:t>n ≥ </a:t>
            </a:r>
            <a:r>
              <a:rPr lang="en-US" dirty="0">
                <a:latin typeface="Cambria Math" pitchFamily="18" charset="0"/>
                <a:ea typeface="Cambria Math" pitchFamily="18" charset="0"/>
              </a:rPr>
              <a:t>3</a:t>
            </a:r>
            <a:r>
              <a:rPr lang="en-US" dirty="0"/>
              <a:t> vertices such that the degree of every vertex in </a:t>
            </a:r>
            <a:r>
              <a:rPr lang="en-US" i="1" dirty="0"/>
              <a:t>G</a:t>
            </a:r>
            <a:r>
              <a:rPr lang="en-US" dirty="0"/>
              <a:t> is ≥ </a:t>
            </a:r>
            <a:r>
              <a:rPr lang="en-US" i="1" dirty="0"/>
              <a:t>n</a:t>
            </a:r>
            <a:r>
              <a:rPr lang="en-US" dirty="0"/>
              <a:t>/</a:t>
            </a:r>
            <a:r>
              <a:rPr lang="en-US" dirty="0">
                <a:latin typeface="Cambria Math" pitchFamily="18" charset="0"/>
                <a:ea typeface="Cambria Math" pitchFamily="18" charset="0"/>
              </a:rPr>
              <a:t>2</a:t>
            </a:r>
            <a:r>
              <a:rPr lang="en-US" dirty="0"/>
              <a:t>, then </a:t>
            </a:r>
            <a:r>
              <a:rPr lang="en-US" i="1" dirty="0"/>
              <a:t>G</a:t>
            </a:r>
            <a:r>
              <a:rPr lang="en-US" dirty="0"/>
              <a:t> has a Hamilton circuit. </a:t>
            </a:r>
          </a:p>
          <a:p>
            <a:pPr marL="0" indent="0">
              <a:buNone/>
            </a:pPr>
            <a:endParaRPr lang="en-US" dirty="0"/>
          </a:p>
          <a:p>
            <a:pPr indent="0">
              <a:buNone/>
            </a:pPr>
            <a:r>
              <a:rPr lang="en-US" b="1" dirty="0"/>
              <a:t>Ore’s Theorem</a:t>
            </a:r>
            <a:r>
              <a:rPr lang="en-US" dirty="0"/>
              <a:t>: If </a:t>
            </a:r>
            <a:r>
              <a:rPr lang="en-US" i="1" dirty="0"/>
              <a:t>G</a:t>
            </a:r>
            <a:r>
              <a:rPr lang="en-US" dirty="0"/>
              <a:t> is a simple graph with </a:t>
            </a:r>
            <a:r>
              <a:rPr lang="en-US" i="1" dirty="0"/>
              <a:t>n</a:t>
            </a:r>
            <a:r>
              <a:rPr lang="en-US" dirty="0"/>
              <a:t> ≥ </a:t>
            </a:r>
            <a:r>
              <a:rPr lang="en-US" dirty="0">
                <a:latin typeface="Cambria Math" pitchFamily="18" charset="0"/>
                <a:ea typeface="Cambria Math" pitchFamily="18" charset="0"/>
              </a:rPr>
              <a:t>3</a:t>
            </a:r>
            <a:r>
              <a:rPr lang="en-US" dirty="0"/>
              <a:t>  vertices such that </a:t>
            </a:r>
            <a:r>
              <a:rPr lang="en-US" dirty="0" err="1"/>
              <a:t>deg</a:t>
            </a:r>
            <a:r>
              <a:rPr lang="en-US" dirty="0"/>
              <a:t>(</a:t>
            </a:r>
            <a:r>
              <a:rPr lang="en-US" i="1" dirty="0"/>
              <a:t>u</a:t>
            </a:r>
            <a:r>
              <a:rPr lang="en-US" dirty="0"/>
              <a:t>) + </a:t>
            </a:r>
            <a:r>
              <a:rPr lang="en-US" dirty="0" err="1"/>
              <a:t>deg</a:t>
            </a:r>
            <a:r>
              <a:rPr lang="en-US" dirty="0"/>
              <a:t>(</a:t>
            </a:r>
            <a:r>
              <a:rPr lang="en-US" i="1" dirty="0"/>
              <a:t>v</a:t>
            </a:r>
            <a:r>
              <a:rPr lang="en-US" dirty="0"/>
              <a:t>) ≥ </a:t>
            </a:r>
            <a:r>
              <a:rPr lang="en-US" i="1" dirty="0"/>
              <a:t>n</a:t>
            </a:r>
            <a:r>
              <a:rPr lang="en-US" dirty="0"/>
              <a:t>  for every pair of nonadjacent vertices, then G has a Hamilton circuit. </a:t>
            </a:r>
          </a:p>
          <a:p>
            <a:pPr indent="0">
              <a:buNone/>
            </a:pPr>
            <a:endParaRPr lang="en-US" dirty="0"/>
          </a:p>
          <a:p>
            <a:pPr indent="0">
              <a:buNone/>
            </a:pPr>
            <a:r>
              <a:rPr lang="en-US" dirty="0"/>
              <a:t> </a:t>
            </a:r>
          </a:p>
          <a:p>
            <a:pPr indent="0">
              <a:buNone/>
            </a:pPr>
            <a:endParaRPr lang="en-US" dirty="0"/>
          </a:p>
        </p:txBody>
      </p:sp>
      <p:sp>
        <p:nvSpPr>
          <p:cNvPr id="19" name="TextBox 18"/>
          <p:cNvSpPr txBox="1"/>
          <p:nvPr/>
        </p:nvSpPr>
        <p:spPr>
          <a:xfrm>
            <a:off x="6435598" y="1295400"/>
            <a:ext cx="2514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Gabriel Andrew Dirac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1925-1984</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20" name="TextBox 19"/>
          <p:cNvSpPr txBox="1"/>
          <p:nvPr/>
        </p:nvSpPr>
        <p:spPr>
          <a:xfrm>
            <a:off x="5410200" y="5423450"/>
            <a:ext cx="1524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Øysten</a:t>
            </a:r>
            <a:r>
              <a:rPr kumimoji="0" lang="en-US" sz="1800" b="0" i="0" u="none" strike="noStrike" kern="1200" cap="none" spc="0" normalizeH="0" baseline="0" noProof="0" dirty="0">
                <a:ln>
                  <a:noFill/>
                </a:ln>
                <a:solidFill>
                  <a:prstClr val="black"/>
                </a:solidFill>
                <a:effectLst/>
                <a:uLnTx/>
                <a:uFillTx/>
                <a:latin typeface="Constantia"/>
                <a:ea typeface="+mn-ea"/>
                <a:cs typeface="+mn-cs"/>
              </a:rPr>
              <a:t> 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1899-1968</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119637972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Applications of Hamilton Paths and Circuits</a:t>
            </a:r>
          </a:p>
        </p:txBody>
      </p:sp>
      <p:sp>
        <p:nvSpPr>
          <p:cNvPr id="3" name="Content Placeholder 2"/>
          <p:cNvSpPr>
            <a:spLocks noGrp="1"/>
          </p:cNvSpPr>
          <p:nvPr>
            <p:ph idx="1"/>
          </p:nvPr>
        </p:nvSpPr>
        <p:spPr/>
        <p:txBody>
          <a:bodyPr>
            <a:normAutofit fontScale="92500" lnSpcReduction="20000"/>
          </a:bodyPr>
          <a:lstStyle/>
          <a:p>
            <a:r>
              <a:rPr lang="en-US" dirty="0"/>
              <a:t>Applications that ask for a path or a circuit that visits each intersection of a city, each place pipelines intersect in a utility grid, or each node in a communications network exactly once, can be solved by finding a Hamilton path in the appropriate graph.</a:t>
            </a:r>
          </a:p>
          <a:p>
            <a:r>
              <a:rPr lang="en-US" dirty="0"/>
              <a:t>The famous </a:t>
            </a:r>
            <a:r>
              <a:rPr lang="en-US" i="1" dirty="0"/>
              <a:t>traveling salesperson problem </a:t>
            </a:r>
            <a:r>
              <a:rPr lang="en-US" dirty="0"/>
              <a:t>(</a:t>
            </a:r>
            <a:r>
              <a:rPr lang="en-US" i="1" dirty="0"/>
              <a:t>TSP</a:t>
            </a:r>
            <a:r>
              <a:rPr lang="en-US" dirty="0"/>
              <a:t>) asks for the shortest route a traveling salesperson should take to visit a set of cities. This problem reduces to finding a Hamilton circuit such that the total sum of the weights of its edges is as small as possible.</a:t>
            </a:r>
          </a:p>
          <a:p>
            <a:r>
              <a:rPr lang="en-US" dirty="0"/>
              <a:t>A family of binary codes, known as </a:t>
            </a:r>
            <a:r>
              <a:rPr lang="en-US" i="1" dirty="0"/>
              <a:t>Gray codes</a:t>
            </a:r>
            <a:r>
              <a:rPr lang="en-US" dirty="0"/>
              <a:t>, which minimize the effect of transmission errors, correspond to Hamilton circuits in the </a:t>
            </a:r>
            <a:r>
              <a:rPr lang="en-US" i="1" dirty="0"/>
              <a:t>n</a:t>
            </a:r>
            <a:r>
              <a:rPr lang="en-US" dirty="0"/>
              <a:t>-cube </a:t>
            </a:r>
            <a:r>
              <a:rPr lang="en-US" i="1" dirty="0"/>
              <a:t>Q</a:t>
            </a:r>
            <a:r>
              <a:rPr lang="en-US" i="1" baseline="-25000" dirty="0"/>
              <a:t>n.</a:t>
            </a:r>
            <a:endParaRPr lang="en-US" dirty="0"/>
          </a:p>
        </p:txBody>
      </p:sp>
    </p:spTree>
    <p:extLst>
      <p:ext uri="{BB962C8B-B14F-4D97-AF65-F5344CB8AC3E}">
        <p14:creationId xmlns:p14="http://schemas.microsoft.com/office/powerpoint/2010/main" val="21741243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3"/>
          <p:cNvSpPr txBox="1">
            <a:spLocks noChangeArrowheads="1"/>
          </p:cNvSpPr>
          <p:nvPr/>
        </p:nvSpPr>
        <p:spPr bwMode="auto">
          <a:xfrm>
            <a:off x="1905000" y="2057400"/>
            <a:ext cx="58674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4400" b="1" i="0" u="none" strike="noStrike" kern="1200" cap="none" spc="0" normalizeH="0" baseline="0" noProof="0">
                <a:ln>
                  <a:noFill/>
                </a:ln>
                <a:solidFill>
                  <a:prstClr val="black"/>
                </a:solidFill>
                <a:effectLst/>
                <a:uLnTx/>
                <a:uFillTx/>
                <a:latin typeface="Arial" panose="020B0604020202020204" pitchFamily="34" charset="0"/>
                <a:ea typeface="+mn-ea"/>
                <a:cs typeface="+mn-cs"/>
              </a:rPr>
              <a:t>Shortest Paths</a:t>
            </a:r>
            <a:endParaRPr kumimoji="0" lang="en-US" altLang="en-US" sz="4400" b="1" i="0" u="none" strike="noStrike" kern="1200" cap="none" spc="0" normalizeH="0" baseline="0" noProof="0">
              <a:ln>
                <a:noFill/>
              </a:ln>
              <a:solidFill>
                <a:prstClr val="black"/>
              </a:solidFill>
              <a:effectLst/>
              <a:uLnTx/>
              <a:uFillTx/>
              <a:latin typeface="Book Antiqua" panose="02040602050305030304" pitchFamily="18" charset="0"/>
              <a:ea typeface="+mn-ea"/>
              <a:cs typeface="+mn-cs"/>
            </a:endParaRPr>
          </a:p>
        </p:txBody>
      </p:sp>
    </p:spTree>
    <p:extLst>
      <p:ext uri="{BB962C8B-B14F-4D97-AF65-F5344CB8AC3E}">
        <p14:creationId xmlns:p14="http://schemas.microsoft.com/office/powerpoint/2010/main" val="35269967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a:t>Weighted Graphs</a:t>
            </a:r>
          </a:p>
        </p:txBody>
      </p:sp>
      <p:sp>
        <p:nvSpPr>
          <p:cNvPr id="4099" name="Text Box 3"/>
          <p:cNvSpPr txBox="1">
            <a:spLocks noChangeArrowheads="1"/>
          </p:cNvSpPr>
          <p:nvPr/>
        </p:nvSpPr>
        <p:spPr bwMode="auto">
          <a:xfrm>
            <a:off x="1219200" y="1981200"/>
            <a:ext cx="7239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3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Graphs that have a number assigned to each edge are called </a:t>
            </a:r>
            <a:r>
              <a:rPr kumimoji="0" lang="en-US" altLang="en-US" sz="3200" b="0" i="1"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weighted graphs</a:t>
            </a:r>
            <a:r>
              <a:rPr kumimoji="0" lang="en-US" altLang="en-US" sz="3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
            </a:r>
          </a:p>
        </p:txBody>
      </p:sp>
      <p:grpSp>
        <p:nvGrpSpPr>
          <p:cNvPr id="4100" name="Group 35"/>
          <p:cNvGrpSpPr>
            <a:grpSpLocks/>
          </p:cNvGrpSpPr>
          <p:nvPr/>
        </p:nvGrpSpPr>
        <p:grpSpPr bwMode="auto">
          <a:xfrm>
            <a:off x="1066800" y="2667000"/>
            <a:ext cx="7772400" cy="3673475"/>
            <a:chOff x="672" y="1680"/>
            <a:chExt cx="4896" cy="2314"/>
          </a:xfrm>
        </p:grpSpPr>
        <p:grpSp>
          <p:nvGrpSpPr>
            <p:cNvPr id="4101" name="Group 26"/>
            <p:cNvGrpSpPr>
              <a:grpSpLocks/>
            </p:cNvGrpSpPr>
            <p:nvPr/>
          </p:nvGrpSpPr>
          <p:grpSpPr bwMode="auto">
            <a:xfrm>
              <a:off x="960" y="1920"/>
              <a:ext cx="4176" cy="1968"/>
              <a:chOff x="960" y="1920"/>
              <a:chExt cx="4176" cy="1968"/>
            </a:xfrm>
          </p:grpSpPr>
          <p:sp>
            <p:nvSpPr>
              <p:cNvPr id="4110" name="Oval 4"/>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1" name="Oval 5"/>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2" name="Oval 6"/>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3" name="Oval 7"/>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4" name="Oval 8"/>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5" name="Oval 9"/>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6" name="Oval 10"/>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7" name="Oval 11"/>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8" name="Line 12"/>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19" name="Line 13"/>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0" name="Line 14"/>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1" name="Line 15"/>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2" name="Line 16"/>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3" name="Line 17"/>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4" name="Line 18"/>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5" name="Line 19"/>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6" name="Line 20"/>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7" name="Line 21"/>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8" name="Line 22"/>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9" name="Line 23"/>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30" name="Freeform 24"/>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31" name="Freeform 25"/>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4102" name="Text Box 27"/>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3" name="Text Box 28"/>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4" name="Text Box 29"/>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4105" name="Text Box 30"/>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6" name="Text Box 31"/>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4107" name="Text Box 32"/>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4108" name="Text Box 33"/>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4109" name="Text Box 34"/>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Tree>
    <p:extLst>
      <p:ext uri="{BB962C8B-B14F-4D97-AF65-F5344CB8AC3E}">
        <p14:creationId xmlns:p14="http://schemas.microsoft.com/office/powerpoint/2010/main" val="18894343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a:t>Weighted Graphs</a:t>
            </a:r>
          </a:p>
        </p:txBody>
      </p:sp>
      <p:grpSp>
        <p:nvGrpSpPr>
          <p:cNvPr id="5123" name="Group 4"/>
          <p:cNvGrpSpPr>
            <a:grpSpLocks/>
          </p:cNvGrpSpPr>
          <p:nvPr/>
        </p:nvGrpSpPr>
        <p:grpSpPr bwMode="auto">
          <a:xfrm>
            <a:off x="1066800" y="2667000"/>
            <a:ext cx="7772400" cy="3673475"/>
            <a:chOff x="672" y="1680"/>
            <a:chExt cx="4896" cy="2314"/>
          </a:xfrm>
        </p:grpSpPr>
        <p:grpSp>
          <p:nvGrpSpPr>
            <p:cNvPr id="5139" name="Group 5"/>
            <p:cNvGrpSpPr>
              <a:grpSpLocks/>
            </p:cNvGrpSpPr>
            <p:nvPr/>
          </p:nvGrpSpPr>
          <p:grpSpPr bwMode="auto">
            <a:xfrm>
              <a:off x="960" y="1920"/>
              <a:ext cx="4176" cy="1968"/>
              <a:chOff x="960" y="1920"/>
              <a:chExt cx="4176" cy="1968"/>
            </a:xfrm>
          </p:grpSpPr>
          <p:sp>
            <p:nvSpPr>
              <p:cNvPr id="5148"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49"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0"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1"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2"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3"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4"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5"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6"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7"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8"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9"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0"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1"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2"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3"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4"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5"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6"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7"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8"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9"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5140"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1"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2"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5143"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4"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5145"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5146"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5147"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5124" name="Text Box 36"/>
          <p:cNvSpPr txBox="1">
            <a:spLocks noChangeArrowheads="1"/>
          </p:cNvSpPr>
          <p:nvPr/>
        </p:nvSpPr>
        <p:spPr bwMode="auto">
          <a:xfrm>
            <a:off x="1219200" y="18288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MILES</a:t>
            </a:r>
          </a:p>
        </p:txBody>
      </p:sp>
      <p:sp>
        <p:nvSpPr>
          <p:cNvPr id="5125" name="Text Box 37"/>
          <p:cNvSpPr txBox="1">
            <a:spLocks noChangeArrowheads="1"/>
          </p:cNvSpPr>
          <p:nvPr/>
        </p:nvSpPr>
        <p:spPr bwMode="auto">
          <a:xfrm>
            <a:off x="3581400" y="3124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2534</a:t>
            </a:r>
          </a:p>
        </p:txBody>
      </p:sp>
      <p:sp>
        <p:nvSpPr>
          <p:cNvPr id="5126" name="Text Box 38"/>
          <p:cNvSpPr txBox="1">
            <a:spLocks noChangeArrowheads="1"/>
          </p:cNvSpPr>
          <p:nvPr/>
        </p:nvSpPr>
        <p:spPr bwMode="auto">
          <a:xfrm>
            <a:off x="3429000" y="3657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1855</a:t>
            </a:r>
          </a:p>
        </p:txBody>
      </p:sp>
      <p:sp>
        <p:nvSpPr>
          <p:cNvPr id="5127" name="Text Box 39"/>
          <p:cNvSpPr txBox="1">
            <a:spLocks noChangeArrowheads="1"/>
          </p:cNvSpPr>
          <p:nvPr/>
        </p:nvSpPr>
        <p:spPr bwMode="auto">
          <a:xfrm>
            <a:off x="2286000" y="42672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957</a:t>
            </a:r>
          </a:p>
        </p:txBody>
      </p:sp>
      <p:sp>
        <p:nvSpPr>
          <p:cNvPr id="5128" name="Text Box 40"/>
          <p:cNvSpPr txBox="1">
            <a:spLocks noChangeArrowheads="1"/>
          </p:cNvSpPr>
          <p:nvPr/>
        </p:nvSpPr>
        <p:spPr bwMode="auto">
          <a:xfrm rot="-1849014">
            <a:off x="2057400" y="4724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834</a:t>
            </a:r>
          </a:p>
        </p:txBody>
      </p:sp>
      <p:sp>
        <p:nvSpPr>
          <p:cNvPr id="5129" name="Text Box 41"/>
          <p:cNvSpPr txBox="1">
            <a:spLocks noChangeArrowheads="1"/>
          </p:cNvSpPr>
          <p:nvPr/>
        </p:nvSpPr>
        <p:spPr bwMode="auto">
          <a:xfrm>
            <a:off x="1219200" y="4800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349</a:t>
            </a:r>
          </a:p>
        </p:txBody>
      </p:sp>
      <p:sp>
        <p:nvSpPr>
          <p:cNvPr id="5130" name="Text Box 42"/>
          <p:cNvSpPr txBox="1">
            <a:spLocks noChangeArrowheads="1"/>
          </p:cNvSpPr>
          <p:nvPr/>
        </p:nvSpPr>
        <p:spPr bwMode="auto">
          <a:xfrm rot="-398069">
            <a:off x="3505200" y="4876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2451</a:t>
            </a:r>
          </a:p>
        </p:txBody>
      </p:sp>
      <p:sp>
        <p:nvSpPr>
          <p:cNvPr id="5131" name="Text Box 43"/>
          <p:cNvSpPr txBox="1">
            <a:spLocks noChangeArrowheads="1"/>
          </p:cNvSpPr>
          <p:nvPr/>
        </p:nvSpPr>
        <p:spPr bwMode="auto">
          <a:xfrm>
            <a:off x="3962400" y="41148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908</a:t>
            </a:r>
          </a:p>
        </p:txBody>
      </p:sp>
      <p:sp>
        <p:nvSpPr>
          <p:cNvPr id="5132" name="Text Box 44"/>
          <p:cNvSpPr txBox="1">
            <a:spLocks noChangeArrowheads="1"/>
          </p:cNvSpPr>
          <p:nvPr/>
        </p:nvSpPr>
        <p:spPr bwMode="auto">
          <a:xfrm>
            <a:off x="6477000" y="3733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722</a:t>
            </a:r>
          </a:p>
        </p:txBody>
      </p:sp>
      <p:sp>
        <p:nvSpPr>
          <p:cNvPr id="5133" name="Text Box 45"/>
          <p:cNvSpPr txBox="1">
            <a:spLocks noChangeArrowheads="1"/>
          </p:cNvSpPr>
          <p:nvPr/>
        </p:nvSpPr>
        <p:spPr bwMode="auto">
          <a:xfrm rot="-1386010">
            <a:off x="6858000" y="30480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860</a:t>
            </a:r>
          </a:p>
        </p:txBody>
      </p:sp>
      <p:sp>
        <p:nvSpPr>
          <p:cNvPr id="5134" name="Text Box 46"/>
          <p:cNvSpPr txBox="1">
            <a:spLocks noChangeArrowheads="1"/>
          </p:cNvSpPr>
          <p:nvPr/>
        </p:nvSpPr>
        <p:spPr bwMode="auto">
          <a:xfrm rot="1436906">
            <a:off x="6096000" y="45720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606</a:t>
            </a:r>
          </a:p>
        </p:txBody>
      </p:sp>
      <p:sp>
        <p:nvSpPr>
          <p:cNvPr id="5135" name="Text Box 47"/>
          <p:cNvSpPr txBox="1">
            <a:spLocks noChangeArrowheads="1"/>
          </p:cNvSpPr>
          <p:nvPr/>
        </p:nvSpPr>
        <p:spPr bwMode="auto">
          <a:xfrm rot="-3658567">
            <a:off x="7285038" y="4449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760</a:t>
            </a:r>
          </a:p>
        </p:txBody>
      </p:sp>
      <p:sp>
        <p:nvSpPr>
          <p:cNvPr id="5136" name="Text Box 48"/>
          <p:cNvSpPr txBox="1">
            <a:spLocks noChangeArrowheads="1"/>
          </p:cNvSpPr>
          <p:nvPr/>
        </p:nvSpPr>
        <p:spPr bwMode="auto">
          <a:xfrm rot="-5289109">
            <a:off x="7970838" y="3306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191</a:t>
            </a:r>
          </a:p>
        </p:txBody>
      </p:sp>
      <p:sp>
        <p:nvSpPr>
          <p:cNvPr id="5137" name="Text Box 49"/>
          <p:cNvSpPr txBox="1">
            <a:spLocks noChangeArrowheads="1"/>
          </p:cNvSpPr>
          <p:nvPr/>
        </p:nvSpPr>
        <p:spPr bwMode="auto">
          <a:xfrm rot="-5314842">
            <a:off x="7894638" y="4906962"/>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1090</a:t>
            </a:r>
          </a:p>
        </p:txBody>
      </p:sp>
      <p:sp>
        <p:nvSpPr>
          <p:cNvPr id="5138" name="Text Box 50"/>
          <p:cNvSpPr txBox="1">
            <a:spLocks noChangeArrowheads="1"/>
          </p:cNvSpPr>
          <p:nvPr/>
        </p:nvSpPr>
        <p:spPr bwMode="auto">
          <a:xfrm>
            <a:off x="7239000" y="5486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595</a:t>
            </a:r>
          </a:p>
        </p:txBody>
      </p:sp>
    </p:spTree>
    <p:extLst>
      <p:ext uri="{BB962C8B-B14F-4D97-AF65-F5344CB8AC3E}">
        <p14:creationId xmlns:p14="http://schemas.microsoft.com/office/powerpoint/2010/main" val="21280203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a:t>Weighted Graphs</a:t>
            </a:r>
          </a:p>
        </p:txBody>
      </p:sp>
      <p:grpSp>
        <p:nvGrpSpPr>
          <p:cNvPr id="6147" name="Group 4"/>
          <p:cNvGrpSpPr>
            <a:grpSpLocks/>
          </p:cNvGrpSpPr>
          <p:nvPr/>
        </p:nvGrpSpPr>
        <p:grpSpPr bwMode="auto">
          <a:xfrm>
            <a:off x="1066800" y="2667000"/>
            <a:ext cx="7772400" cy="3673475"/>
            <a:chOff x="672" y="1680"/>
            <a:chExt cx="4896" cy="2314"/>
          </a:xfrm>
        </p:grpSpPr>
        <p:grpSp>
          <p:nvGrpSpPr>
            <p:cNvPr id="6162" name="Group 5"/>
            <p:cNvGrpSpPr>
              <a:grpSpLocks/>
            </p:cNvGrpSpPr>
            <p:nvPr/>
          </p:nvGrpSpPr>
          <p:grpSpPr bwMode="auto">
            <a:xfrm>
              <a:off x="960" y="1920"/>
              <a:ext cx="4176" cy="1968"/>
              <a:chOff x="960" y="1920"/>
              <a:chExt cx="4176" cy="1968"/>
            </a:xfrm>
          </p:grpSpPr>
          <p:sp>
            <p:nvSpPr>
              <p:cNvPr id="6171"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2"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3"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4"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5"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6"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7"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8"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9"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0"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1"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2"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3"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4"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5"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6"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7"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8"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9"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0"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1"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2"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6163"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4"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5"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6166"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7"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6168"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6169"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6170"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6148" name="Text Box 36"/>
          <p:cNvSpPr txBox="1">
            <a:spLocks noChangeArrowheads="1"/>
          </p:cNvSpPr>
          <p:nvPr/>
        </p:nvSpPr>
        <p:spPr bwMode="auto">
          <a:xfrm>
            <a:off x="1371600" y="1828800"/>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FARES</a:t>
            </a:r>
          </a:p>
        </p:txBody>
      </p:sp>
      <p:sp>
        <p:nvSpPr>
          <p:cNvPr id="6149" name="Text Box 37"/>
          <p:cNvSpPr txBox="1">
            <a:spLocks noChangeArrowheads="1"/>
          </p:cNvSpPr>
          <p:nvPr/>
        </p:nvSpPr>
        <p:spPr bwMode="auto">
          <a:xfrm>
            <a:off x="3505200" y="30480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$129</a:t>
            </a:r>
          </a:p>
        </p:txBody>
      </p:sp>
      <p:sp>
        <p:nvSpPr>
          <p:cNvPr id="6150" name="Text Box 38"/>
          <p:cNvSpPr txBox="1">
            <a:spLocks noChangeArrowheads="1"/>
          </p:cNvSpPr>
          <p:nvPr/>
        </p:nvSpPr>
        <p:spPr bwMode="auto">
          <a:xfrm>
            <a:off x="3200400" y="36576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$99</a:t>
            </a:r>
          </a:p>
        </p:txBody>
      </p:sp>
      <p:sp>
        <p:nvSpPr>
          <p:cNvPr id="6151" name="Text Box 39"/>
          <p:cNvSpPr txBox="1">
            <a:spLocks noChangeArrowheads="1"/>
          </p:cNvSpPr>
          <p:nvPr/>
        </p:nvSpPr>
        <p:spPr bwMode="auto">
          <a:xfrm rot="-849283">
            <a:off x="7010400" y="30480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$79</a:t>
            </a:r>
          </a:p>
        </p:txBody>
      </p:sp>
      <p:sp>
        <p:nvSpPr>
          <p:cNvPr id="6152" name="Text Box 40"/>
          <p:cNvSpPr txBox="1">
            <a:spLocks noChangeArrowheads="1"/>
          </p:cNvSpPr>
          <p:nvPr/>
        </p:nvSpPr>
        <p:spPr bwMode="auto">
          <a:xfrm>
            <a:off x="6400800" y="37338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$59</a:t>
            </a:r>
          </a:p>
        </p:txBody>
      </p:sp>
      <p:sp>
        <p:nvSpPr>
          <p:cNvPr id="6153" name="Text Box 41"/>
          <p:cNvSpPr txBox="1">
            <a:spLocks noChangeArrowheads="1"/>
          </p:cNvSpPr>
          <p:nvPr/>
        </p:nvSpPr>
        <p:spPr bwMode="auto">
          <a:xfrm>
            <a:off x="2286000" y="42672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$89</a:t>
            </a:r>
          </a:p>
        </p:txBody>
      </p:sp>
      <p:sp>
        <p:nvSpPr>
          <p:cNvPr id="6154" name="Text Box 42"/>
          <p:cNvSpPr txBox="1">
            <a:spLocks noChangeArrowheads="1"/>
          </p:cNvSpPr>
          <p:nvPr/>
        </p:nvSpPr>
        <p:spPr bwMode="auto">
          <a:xfrm rot="-469710">
            <a:off x="3962400" y="4038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$69</a:t>
            </a:r>
          </a:p>
        </p:txBody>
      </p:sp>
      <p:sp>
        <p:nvSpPr>
          <p:cNvPr id="6155" name="Text Box 43"/>
          <p:cNvSpPr txBox="1">
            <a:spLocks noChangeArrowheads="1"/>
          </p:cNvSpPr>
          <p:nvPr/>
        </p:nvSpPr>
        <p:spPr bwMode="auto">
          <a:xfrm rot="-709548">
            <a:off x="3810000" y="48006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$129</a:t>
            </a:r>
          </a:p>
        </p:txBody>
      </p:sp>
      <p:sp>
        <p:nvSpPr>
          <p:cNvPr id="6156" name="Text Box 44"/>
          <p:cNvSpPr txBox="1">
            <a:spLocks noChangeArrowheads="1"/>
          </p:cNvSpPr>
          <p:nvPr/>
        </p:nvSpPr>
        <p:spPr bwMode="auto">
          <a:xfrm rot="-1554410">
            <a:off x="2057400" y="4724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$89</a:t>
            </a:r>
          </a:p>
        </p:txBody>
      </p:sp>
      <p:sp>
        <p:nvSpPr>
          <p:cNvPr id="6157" name="Text Box 45"/>
          <p:cNvSpPr txBox="1">
            <a:spLocks noChangeArrowheads="1"/>
          </p:cNvSpPr>
          <p:nvPr/>
        </p:nvSpPr>
        <p:spPr bwMode="auto">
          <a:xfrm>
            <a:off x="1143000" y="4800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$39</a:t>
            </a:r>
          </a:p>
        </p:txBody>
      </p:sp>
      <p:sp>
        <p:nvSpPr>
          <p:cNvPr id="6158" name="Text Box 46"/>
          <p:cNvSpPr txBox="1">
            <a:spLocks noChangeArrowheads="1"/>
          </p:cNvSpPr>
          <p:nvPr/>
        </p:nvSpPr>
        <p:spPr bwMode="auto">
          <a:xfrm rot="-5108018">
            <a:off x="7856538" y="4640262"/>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$99</a:t>
            </a:r>
          </a:p>
        </p:txBody>
      </p:sp>
      <p:sp>
        <p:nvSpPr>
          <p:cNvPr id="6159" name="Text Box 47"/>
          <p:cNvSpPr txBox="1">
            <a:spLocks noChangeArrowheads="1"/>
          </p:cNvSpPr>
          <p:nvPr/>
        </p:nvSpPr>
        <p:spPr bwMode="auto">
          <a:xfrm rot="-3853878">
            <a:off x="7361238" y="4449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$79</a:t>
            </a:r>
          </a:p>
        </p:txBody>
      </p:sp>
      <p:sp>
        <p:nvSpPr>
          <p:cNvPr id="6160" name="Text Box 48"/>
          <p:cNvSpPr txBox="1">
            <a:spLocks noChangeArrowheads="1"/>
          </p:cNvSpPr>
          <p:nvPr/>
        </p:nvSpPr>
        <p:spPr bwMode="auto">
          <a:xfrm rot="4023151">
            <a:off x="7323138" y="5554662"/>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$69</a:t>
            </a:r>
          </a:p>
        </p:txBody>
      </p:sp>
      <p:sp>
        <p:nvSpPr>
          <p:cNvPr id="6161" name="Text Box 49"/>
          <p:cNvSpPr txBox="1">
            <a:spLocks noChangeArrowheads="1"/>
          </p:cNvSpPr>
          <p:nvPr/>
        </p:nvSpPr>
        <p:spPr bwMode="auto">
          <a:xfrm>
            <a:off x="8001000" y="33528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$39</a:t>
            </a:r>
          </a:p>
        </p:txBody>
      </p:sp>
    </p:spTree>
    <p:extLst>
      <p:ext uri="{BB962C8B-B14F-4D97-AF65-F5344CB8AC3E}">
        <p14:creationId xmlns:p14="http://schemas.microsoft.com/office/powerpoint/2010/main" val="419040110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a:t>Weighted Graphs</a:t>
            </a:r>
          </a:p>
        </p:txBody>
      </p:sp>
      <p:grpSp>
        <p:nvGrpSpPr>
          <p:cNvPr id="7171" name="Group 4"/>
          <p:cNvGrpSpPr>
            <a:grpSpLocks/>
          </p:cNvGrpSpPr>
          <p:nvPr/>
        </p:nvGrpSpPr>
        <p:grpSpPr bwMode="auto">
          <a:xfrm>
            <a:off x="1066800" y="2667000"/>
            <a:ext cx="7772400" cy="3673475"/>
            <a:chOff x="672" y="1680"/>
            <a:chExt cx="4896" cy="2314"/>
          </a:xfrm>
        </p:grpSpPr>
        <p:grpSp>
          <p:nvGrpSpPr>
            <p:cNvPr id="7187" name="Group 5"/>
            <p:cNvGrpSpPr>
              <a:grpSpLocks/>
            </p:cNvGrpSpPr>
            <p:nvPr/>
          </p:nvGrpSpPr>
          <p:grpSpPr bwMode="auto">
            <a:xfrm>
              <a:off x="960" y="1920"/>
              <a:ext cx="4176" cy="1968"/>
              <a:chOff x="960" y="1920"/>
              <a:chExt cx="4176" cy="1968"/>
            </a:xfrm>
          </p:grpSpPr>
          <p:sp>
            <p:nvSpPr>
              <p:cNvPr id="7196"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7"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8"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9"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0"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1"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2"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3"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4"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5"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6"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7"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8"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9"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0"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1"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2"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3"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4"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5"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6"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7"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7188"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89"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90"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7191"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92"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7193"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7194"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7195"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7172" name="Text Box 36"/>
          <p:cNvSpPr txBox="1">
            <a:spLocks noChangeArrowheads="1"/>
          </p:cNvSpPr>
          <p:nvPr/>
        </p:nvSpPr>
        <p:spPr bwMode="auto">
          <a:xfrm>
            <a:off x="1143000" y="1828800"/>
            <a:ext cx="1752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FLIGHT TIMES</a:t>
            </a:r>
          </a:p>
        </p:txBody>
      </p:sp>
      <p:sp>
        <p:nvSpPr>
          <p:cNvPr id="7173" name="Text Box 37"/>
          <p:cNvSpPr txBox="1">
            <a:spLocks noChangeArrowheads="1"/>
          </p:cNvSpPr>
          <p:nvPr/>
        </p:nvSpPr>
        <p:spPr bwMode="auto">
          <a:xfrm>
            <a:off x="3581400" y="30480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4:05</a:t>
            </a:r>
          </a:p>
        </p:txBody>
      </p:sp>
      <p:sp>
        <p:nvSpPr>
          <p:cNvPr id="7174" name="Text Box 38"/>
          <p:cNvSpPr txBox="1">
            <a:spLocks noChangeArrowheads="1"/>
          </p:cNvSpPr>
          <p:nvPr/>
        </p:nvSpPr>
        <p:spPr bwMode="auto">
          <a:xfrm>
            <a:off x="3352800" y="3657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2:55</a:t>
            </a:r>
          </a:p>
        </p:txBody>
      </p:sp>
      <p:sp>
        <p:nvSpPr>
          <p:cNvPr id="7175" name="Text Box 39"/>
          <p:cNvSpPr txBox="1">
            <a:spLocks noChangeArrowheads="1"/>
          </p:cNvSpPr>
          <p:nvPr/>
        </p:nvSpPr>
        <p:spPr bwMode="auto">
          <a:xfrm>
            <a:off x="2286000" y="4267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2:20</a:t>
            </a:r>
          </a:p>
        </p:txBody>
      </p:sp>
      <p:sp>
        <p:nvSpPr>
          <p:cNvPr id="7176" name="Text Box 40"/>
          <p:cNvSpPr txBox="1">
            <a:spLocks noChangeArrowheads="1"/>
          </p:cNvSpPr>
          <p:nvPr/>
        </p:nvSpPr>
        <p:spPr bwMode="auto">
          <a:xfrm>
            <a:off x="3962400" y="41148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2:10</a:t>
            </a:r>
          </a:p>
        </p:txBody>
      </p:sp>
      <p:sp>
        <p:nvSpPr>
          <p:cNvPr id="7177" name="Text Box 41"/>
          <p:cNvSpPr txBox="1">
            <a:spLocks noChangeArrowheads="1"/>
          </p:cNvSpPr>
          <p:nvPr/>
        </p:nvSpPr>
        <p:spPr bwMode="auto">
          <a:xfrm rot="-787076">
            <a:off x="3962400" y="4724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3:50</a:t>
            </a:r>
          </a:p>
        </p:txBody>
      </p:sp>
      <p:sp>
        <p:nvSpPr>
          <p:cNvPr id="7178" name="Text Box 42"/>
          <p:cNvSpPr txBox="1">
            <a:spLocks noChangeArrowheads="1"/>
          </p:cNvSpPr>
          <p:nvPr/>
        </p:nvSpPr>
        <p:spPr bwMode="auto">
          <a:xfrm rot="-1319609">
            <a:off x="1981200" y="4724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2:00</a:t>
            </a:r>
          </a:p>
        </p:txBody>
      </p:sp>
      <p:sp>
        <p:nvSpPr>
          <p:cNvPr id="7179" name="Text Box 43"/>
          <p:cNvSpPr txBox="1">
            <a:spLocks noChangeArrowheads="1"/>
          </p:cNvSpPr>
          <p:nvPr/>
        </p:nvSpPr>
        <p:spPr bwMode="auto">
          <a:xfrm>
            <a:off x="1143000" y="4800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1:15</a:t>
            </a:r>
          </a:p>
        </p:txBody>
      </p:sp>
      <p:sp>
        <p:nvSpPr>
          <p:cNvPr id="7180" name="Text Box 44"/>
          <p:cNvSpPr txBox="1">
            <a:spLocks noChangeArrowheads="1"/>
          </p:cNvSpPr>
          <p:nvPr/>
        </p:nvSpPr>
        <p:spPr bwMode="auto">
          <a:xfrm rot="-1309090">
            <a:off x="6781800" y="31242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2:10</a:t>
            </a:r>
          </a:p>
        </p:txBody>
      </p:sp>
      <p:sp>
        <p:nvSpPr>
          <p:cNvPr id="7181" name="Text Box 45"/>
          <p:cNvSpPr txBox="1">
            <a:spLocks noChangeArrowheads="1"/>
          </p:cNvSpPr>
          <p:nvPr/>
        </p:nvSpPr>
        <p:spPr bwMode="auto">
          <a:xfrm rot="1519247">
            <a:off x="6096000" y="45720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1:40</a:t>
            </a:r>
          </a:p>
        </p:txBody>
      </p:sp>
      <p:sp>
        <p:nvSpPr>
          <p:cNvPr id="7182" name="Text Box 46"/>
          <p:cNvSpPr txBox="1">
            <a:spLocks noChangeArrowheads="1"/>
          </p:cNvSpPr>
          <p:nvPr/>
        </p:nvSpPr>
        <p:spPr bwMode="auto">
          <a:xfrm rot="3844471">
            <a:off x="7246938" y="5554662"/>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1:30</a:t>
            </a:r>
          </a:p>
        </p:txBody>
      </p:sp>
      <p:sp>
        <p:nvSpPr>
          <p:cNvPr id="7183" name="Text Box 47"/>
          <p:cNvSpPr txBox="1">
            <a:spLocks noChangeArrowheads="1"/>
          </p:cNvSpPr>
          <p:nvPr/>
        </p:nvSpPr>
        <p:spPr bwMode="auto">
          <a:xfrm rot="-4089558">
            <a:off x="7285038" y="4297362"/>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1:55</a:t>
            </a:r>
          </a:p>
        </p:txBody>
      </p:sp>
      <p:sp>
        <p:nvSpPr>
          <p:cNvPr id="7184" name="Text Box 48"/>
          <p:cNvSpPr txBox="1">
            <a:spLocks noChangeArrowheads="1"/>
          </p:cNvSpPr>
          <p:nvPr/>
        </p:nvSpPr>
        <p:spPr bwMode="auto">
          <a:xfrm rot="5763594">
            <a:off x="7856538" y="4716462"/>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2:45</a:t>
            </a:r>
          </a:p>
        </p:txBody>
      </p:sp>
      <p:sp>
        <p:nvSpPr>
          <p:cNvPr id="7185" name="Text Box 49"/>
          <p:cNvSpPr txBox="1">
            <a:spLocks noChangeArrowheads="1"/>
          </p:cNvSpPr>
          <p:nvPr/>
        </p:nvSpPr>
        <p:spPr bwMode="auto">
          <a:xfrm>
            <a:off x="8077200" y="3352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0:50</a:t>
            </a:r>
          </a:p>
        </p:txBody>
      </p:sp>
      <p:sp>
        <p:nvSpPr>
          <p:cNvPr id="7186" name="Text Box 50"/>
          <p:cNvSpPr txBox="1">
            <a:spLocks noChangeArrowheads="1"/>
          </p:cNvSpPr>
          <p:nvPr/>
        </p:nvSpPr>
        <p:spPr bwMode="auto">
          <a:xfrm>
            <a:off x="6248400" y="38100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1:50</a:t>
            </a:r>
          </a:p>
        </p:txBody>
      </p:sp>
    </p:spTree>
    <p:extLst>
      <p:ext uri="{BB962C8B-B14F-4D97-AF65-F5344CB8AC3E}">
        <p14:creationId xmlns:p14="http://schemas.microsoft.com/office/powerpoint/2010/main" val="134470829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a:t>Weighted Graphs</a:t>
            </a:r>
          </a:p>
        </p:txBody>
      </p:sp>
      <p:sp>
        <p:nvSpPr>
          <p:cNvPr id="8195" name="Rectangle 3"/>
          <p:cNvSpPr>
            <a:spLocks noGrp="1" noChangeArrowheads="1"/>
          </p:cNvSpPr>
          <p:nvPr>
            <p:ph type="body" idx="1"/>
          </p:nvPr>
        </p:nvSpPr>
        <p:spPr/>
        <p:txBody>
          <a:bodyPr/>
          <a:lstStyle/>
          <a:p>
            <a:pPr eaLnBrk="1" hangingPunct="1">
              <a:lnSpc>
                <a:spcPct val="80000"/>
              </a:lnSpc>
              <a:buFont typeface="Wingdings" panose="05000000000000000000" pitchFamily="2" charset="2"/>
              <a:buNone/>
            </a:pPr>
            <a:endParaRPr lang="en-US" altLang="en-US" sz="2700" dirty="0"/>
          </a:p>
          <a:p>
            <a:pPr eaLnBrk="1" hangingPunct="1">
              <a:lnSpc>
                <a:spcPct val="80000"/>
              </a:lnSpc>
            </a:pPr>
            <a:r>
              <a:rPr lang="en-US" altLang="en-US" sz="2700" dirty="0"/>
              <a:t>A weighted graph is a graph in which each edge (u, v) has a weight w(u, v). Each weight is a real number. </a:t>
            </a:r>
          </a:p>
          <a:p>
            <a:pPr eaLnBrk="1" hangingPunct="1">
              <a:lnSpc>
                <a:spcPct val="80000"/>
              </a:lnSpc>
            </a:pPr>
            <a:r>
              <a:rPr lang="en-US" altLang="en-US" sz="2700" dirty="0"/>
              <a:t>Weights can represent distance, cost, time, capacity, etc.</a:t>
            </a:r>
          </a:p>
          <a:p>
            <a:pPr eaLnBrk="1" hangingPunct="1">
              <a:lnSpc>
                <a:spcPct val="80000"/>
              </a:lnSpc>
            </a:pPr>
            <a:r>
              <a:rPr lang="en-US" altLang="en-US" sz="2700" dirty="0"/>
              <a:t>The length of a path in a weighted graph is the sum of the weights on the edges.</a:t>
            </a:r>
          </a:p>
          <a:p>
            <a:pPr eaLnBrk="1" hangingPunct="1">
              <a:lnSpc>
                <a:spcPct val="80000"/>
              </a:lnSpc>
            </a:pPr>
            <a:r>
              <a:rPr lang="en-US" altLang="en-US" sz="2700" dirty="0" err="1"/>
              <a:t>Dijkstra’s</a:t>
            </a:r>
            <a:r>
              <a:rPr lang="en-US" altLang="en-US" sz="2700" dirty="0"/>
              <a:t> Algorithm finds the shortest path between two vertices.</a:t>
            </a:r>
          </a:p>
          <a:p>
            <a:pPr eaLnBrk="1" hangingPunct="1">
              <a:lnSpc>
                <a:spcPct val="80000"/>
              </a:lnSpc>
            </a:pPr>
            <a:endParaRPr lang="en-US" altLang="en-US" sz="2700" dirty="0"/>
          </a:p>
        </p:txBody>
      </p:sp>
    </p:spTree>
    <p:extLst>
      <p:ext uri="{BB962C8B-B14F-4D97-AF65-F5344CB8AC3E}">
        <p14:creationId xmlns:p14="http://schemas.microsoft.com/office/powerpoint/2010/main" val="220381792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838200"/>
            <a:ext cx="5181600" cy="2971800"/>
          </a:xfrm>
          <a:noFill/>
        </p:spPr>
      </p:pic>
      <p:pic>
        <p:nvPicPr>
          <p:cNvPr id="92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886200"/>
            <a:ext cx="8077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1228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endParaRPr lang="en-US" dirty="0"/>
          </a:p>
          <a:p>
            <a:endParaRPr lang="en-US" dirty="0"/>
          </a:p>
          <a:p>
            <a:endParaRPr lang="en-US"/>
          </a:p>
          <a:p>
            <a:r>
              <a:rPr lang="en-US"/>
              <a:t>Relations </a:t>
            </a:r>
            <a:r>
              <a:rPr lang="en-US" dirty="0"/>
              <a:t>and Their Properties</a:t>
            </a:r>
          </a:p>
          <a:p>
            <a:r>
              <a:rPr lang="en-US" dirty="0"/>
              <a:t>Representing Relations</a:t>
            </a:r>
          </a:p>
          <a:p>
            <a:r>
              <a:rPr lang="en-US" dirty="0"/>
              <a:t>Equivalence Relations</a:t>
            </a:r>
          </a:p>
          <a:p>
            <a:pPr lvl="1">
              <a:buNone/>
            </a:pPr>
            <a:endParaRPr lang="en-US" dirty="0"/>
          </a:p>
          <a:p>
            <a:endParaRPr lang="en-US" dirty="0"/>
          </a:p>
          <a:p>
            <a:pPr lvl="1">
              <a:buNone/>
            </a:pPr>
            <a:endParaRPr lang="en-US" dirty="0"/>
          </a:p>
          <a:p>
            <a:endParaRPr lang="en-US" dirty="0"/>
          </a:p>
        </p:txBody>
      </p:sp>
    </p:spTree>
    <p:extLst>
      <p:ext uri="{BB962C8B-B14F-4D97-AF65-F5344CB8AC3E}">
        <p14:creationId xmlns:p14="http://schemas.microsoft.com/office/powerpoint/2010/main" val="618951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 of Representing Relations Using Matrices (</a:t>
            </a:r>
            <a:r>
              <a:rPr lang="en-US" i="1" dirty="0"/>
              <a:t>cont.</a:t>
            </a:r>
            <a:r>
              <a:rPr lang="en-US" dirty="0"/>
              <a:t>)</a:t>
            </a:r>
          </a:p>
        </p:txBody>
      </p:sp>
      <p:sp>
        <p:nvSpPr>
          <p:cNvPr id="3" name="Content Placeholder 2"/>
          <p:cNvSpPr>
            <a:spLocks noGrp="1"/>
          </p:cNvSpPr>
          <p:nvPr>
            <p:ph idx="1"/>
          </p:nvPr>
        </p:nvSpPr>
        <p:spPr/>
        <p:txBody>
          <a:bodyPr>
            <a:normAutofit lnSpcReduction="10000"/>
          </a:bodyPr>
          <a:lstStyle/>
          <a:p>
            <a:pPr>
              <a:buNone/>
            </a:pPr>
            <a:r>
              <a:rPr lang="en-US" b="1" dirty="0"/>
              <a:t>   Example </a:t>
            </a:r>
            <a:r>
              <a:rPr lang="en-US" b="1" dirty="0">
                <a:latin typeface="Cambria Math" pitchFamily="18" charset="0"/>
                <a:ea typeface="Cambria Math" pitchFamily="18" charset="0"/>
              </a:rPr>
              <a:t>2</a:t>
            </a:r>
            <a:r>
              <a:rPr lang="en-US" dirty="0"/>
              <a:t>: Let </a:t>
            </a:r>
            <a:r>
              <a:rPr lang="en-US" i="1" dirty="0"/>
              <a:t>A</a:t>
            </a:r>
            <a:r>
              <a:rPr lang="en-US" dirty="0"/>
              <a:t> = {</a:t>
            </a:r>
            <a:r>
              <a:rPr lang="en-US" i="1" dirty="0"/>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ea typeface="Cambria Math" pitchFamily="18" charset="0"/>
              </a:rPr>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i="1" dirty="0">
                <a:ea typeface="Cambria Math" pitchFamily="18" charset="0"/>
              </a:rPr>
              <a:t>a</a:t>
            </a:r>
            <a:r>
              <a:rPr lang="en-US" baseline="-25000" dirty="0">
                <a:latin typeface="Cambria Math" pitchFamily="18" charset="0"/>
                <a:ea typeface="Cambria Math" pitchFamily="18" charset="0"/>
              </a:rPr>
              <a:t>3</a:t>
            </a:r>
            <a:r>
              <a:rPr lang="en-US" dirty="0"/>
              <a:t>} and </a:t>
            </a:r>
            <a:r>
              <a:rPr lang="en-US" i="1" dirty="0"/>
              <a:t>B</a:t>
            </a:r>
            <a:r>
              <a:rPr lang="en-US" dirty="0"/>
              <a:t> = {</a:t>
            </a:r>
            <a:r>
              <a:rPr lang="en-US" i="1" dirty="0"/>
              <a:t>b</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ea typeface="Cambria Math" pitchFamily="18" charset="0"/>
              </a:rPr>
              <a:t>b</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i="1" dirty="0">
                <a:ea typeface="Cambria Math" pitchFamily="18" charset="0"/>
              </a:rPr>
              <a:t>b</a:t>
            </a:r>
            <a:r>
              <a:rPr lang="en-US" baseline="-25000" dirty="0">
                <a:latin typeface="Cambria Math" pitchFamily="18" charset="0"/>
                <a:ea typeface="Cambria Math" pitchFamily="18" charset="0"/>
              </a:rPr>
              <a:t>3</a:t>
            </a:r>
            <a:r>
              <a:rPr lang="en-US" dirty="0">
                <a:latin typeface="Cambria Math" pitchFamily="18" charset="0"/>
                <a:ea typeface="Cambria Math" pitchFamily="18" charset="0"/>
              </a:rPr>
              <a:t>,</a:t>
            </a:r>
            <a:r>
              <a:rPr lang="en-US" i="1" dirty="0">
                <a:ea typeface="Cambria Math" pitchFamily="18" charset="0"/>
              </a:rPr>
              <a:t>b</a:t>
            </a:r>
            <a:r>
              <a:rPr lang="en-US" baseline="-25000" dirty="0">
                <a:latin typeface="Cambria Math" pitchFamily="18" charset="0"/>
                <a:ea typeface="Cambria Math" pitchFamily="18" charset="0"/>
              </a:rPr>
              <a:t>4</a:t>
            </a:r>
            <a:r>
              <a:rPr lang="en-US" dirty="0">
                <a:latin typeface="Cambria Math" pitchFamily="18" charset="0"/>
                <a:ea typeface="Cambria Math" pitchFamily="18" charset="0"/>
              </a:rPr>
              <a:t>, </a:t>
            </a:r>
            <a:r>
              <a:rPr lang="en-US" i="1" dirty="0">
                <a:ea typeface="Cambria Math" pitchFamily="18" charset="0"/>
              </a:rPr>
              <a:t>b</a:t>
            </a:r>
            <a:r>
              <a:rPr lang="en-US" baseline="-25000" dirty="0">
                <a:latin typeface="Cambria Math" pitchFamily="18" charset="0"/>
                <a:ea typeface="Cambria Math" pitchFamily="18" charset="0"/>
              </a:rPr>
              <a:t>5</a:t>
            </a:r>
            <a:r>
              <a:rPr lang="en-US" dirty="0"/>
              <a:t>}. Which ordered pairs are in the relation </a:t>
            </a:r>
            <a:r>
              <a:rPr lang="en-US" i="1" dirty="0"/>
              <a:t>R</a:t>
            </a:r>
            <a:r>
              <a:rPr lang="en-US" dirty="0"/>
              <a:t> represented by the matrix</a:t>
            </a:r>
          </a:p>
          <a:p>
            <a:pPr>
              <a:buNone/>
            </a:pPr>
            <a:endParaRPr lang="en-US" dirty="0"/>
          </a:p>
          <a:p>
            <a:pPr>
              <a:buNone/>
            </a:pPr>
            <a:endParaRPr lang="en-US" dirty="0"/>
          </a:p>
          <a:p>
            <a:pPr>
              <a:buNone/>
            </a:pPr>
            <a:endParaRPr lang="en-US" dirty="0"/>
          </a:p>
          <a:p>
            <a:pPr>
              <a:buNone/>
            </a:pPr>
            <a:r>
              <a:rPr lang="en-US" b="1" dirty="0"/>
              <a:t>    Solution: </a:t>
            </a:r>
            <a:r>
              <a:rPr lang="en-US" dirty="0"/>
              <a:t>Because </a:t>
            </a:r>
            <a:r>
              <a:rPr lang="en-US" i="1" dirty="0"/>
              <a:t>R</a:t>
            </a:r>
            <a:r>
              <a:rPr lang="en-US" dirty="0"/>
              <a:t>  consists of those ordered pairs (</a:t>
            </a:r>
            <a:r>
              <a:rPr lang="en-US" i="1" dirty="0" err="1"/>
              <a:t>a</a:t>
            </a:r>
            <a:r>
              <a:rPr lang="en-US" i="1" baseline="-25000" dirty="0" err="1"/>
              <a:t>i</a:t>
            </a:r>
            <a:r>
              <a:rPr lang="en-US" dirty="0" err="1"/>
              <a:t>,</a:t>
            </a:r>
            <a:r>
              <a:rPr lang="en-US" i="1" dirty="0" err="1"/>
              <a:t>b</a:t>
            </a:r>
            <a:r>
              <a:rPr lang="en-US" i="1" baseline="-25000" dirty="0" err="1"/>
              <a:t>j</a:t>
            </a:r>
            <a:r>
              <a:rPr lang="en-US" dirty="0"/>
              <a:t>) with </a:t>
            </a:r>
            <a:r>
              <a:rPr lang="en-US" i="1" dirty="0" err="1"/>
              <a:t>m</a:t>
            </a:r>
            <a:r>
              <a:rPr lang="en-US" i="1" baseline="-25000" dirty="0" err="1"/>
              <a:t>ij</a:t>
            </a:r>
            <a:r>
              <a:rPr lang="en-US" dirty="0"/>
              <a:t> = </a:t>
            </a:r>
            <a:r>
              <a:rPr lang="en-US" dirty="0">
                <a:latin typeface="Cambria Math" pitchFamily="18" charset="0"/>
                <a:ea typeface="Cambria Math" pitchFamily="18" charset="0"/>
              </a:rPr>
              <a:t>1</a:t>
            </a:r>
            <a:r>
              <a:rPr lang="en-US" dirty="0"/>
              <a:t>, it follows that:</a:t>
            </a:r>
          </a:p>
          <a:p>
            <a:pPr>
              <a:buNone/>
            </a:pPr>
            <a:endParaRPr lang="en-US" dirty="0"/>
          </a:p>
          <a:p>
            <a:pPr>
              <a:buNone/>
            </a:pPr>
            <a:r>
              <a:rPr lang="en-US" sz="2000" i="1" dirty="0"/>
              <a:t>          R </a:t>
            </a:r>
            <a:r>
              <a:rPr lang="en-US" sz="2000" dirty="0"/>
              <a:t>= {(</a:t>
            </a:r>
            <a:r>
              <a:rPr lang="en-US" sz="2000" i="1" dirty="0"/>
              <a:t>a</a:t>
            </a:r>
            <a:r>
              <a:rPr lang="en-US" sz="2000" baseline="-25000" dirty="0">
                <a:latin typeface="Cambria Math" pitchFamily="18" charset="0"/>
                <a:ea typeface="Cambria Math" pitchFamily="18" charset="0"/>
              </a:rPr>
              <a:t>1</a:t>
            </a:r>
            <a:r>
              <a:rPr lang="en-US" sz="2000" dirty="0">
                <a:latin typeface="Cambria Math" pitchFamily="18" charset="0"/>
                <a:ea typeface="Cambria Math" pitchFamily="18" charset="0"/>
              </a:rPr>
              <a:t>,</a:t>
            </a:r>
            <a:r>
              <a:rPr lang="en-US" sz="2000" i="1" dirty="0">
                <a:ea typeface="Cambria Math" pitchFamily="18" charset="0"/>
              </a:rPr>
              <a:t> b</a:t>
            </a:r>
            <a:r>
              <a:rPr lang="en-US" sz="2000" baseline="-25000" dirty="0">
                <a:latin typeface="Cambria Math" pitchFamily="18" charset="0"/>
                <a:ea typeface="Cambria Math" pitchFamily="18" charset="0"/>
              </a:rPr>
              <a:t>2</a:t>
            </a:r>
            <a:r>
              <a:rPr lang="en-US" sz="2000" dirty="0"/>
              <a:t>), (</a:t>
            </a:r>
            <a:r>
              <a:rPr lang="en-US" sz="2000" i="1" dirty="0">
                <a:ea typeface="Cambria Math" pitchFamily="18" charset="0"/>
              </a:rPr>
              <a:t>a</a:t>
            </a:r>
            <a:r>
              <a:rPr lang="en-US" sz="2000" baseline="-25000" dirty="0">
                <a:latin typeface="Cambria Math" pitchFamily="18" charset="0"/>
                <a:ea typeface="Cambria Math" pitchFamily="18" charset="0"/>
              </a:rPr>
              <a:t>2</a:t>
            </a:r>
            <a:r>
              <a:rPr lang="en-US" sz="2000" dirty="0">
                <a:latin typeface="Cambria Math" pitchFamily="18" charset="0"/>
                <a:ea typeface="Cambria Math" pitchFamily="18" charset="0"/>
              </a:rPr>
              <a:t>,</a:t>
            </a:r>
            <a:r>
              <a:rPr lang="en-US" sz="2000" i="1" dirty="0"/>
              <a:t> b</a:t>
            </a:r>
            <a:r>
              <a:rPr lang="en-US" sz="2000" baseline="-25000" dirty="0">
                <a:latin typeface="Cambria Math" pitchFamily="18" charset="0"/>
                <a:ea typeface="Cambria Math" pitchFamily="18" charset="0"/>
              </a:rPr>
              <a:t>1</a:t>
            </a:r>
            <a:r>
              <a:rPr lang="en-US" sz="2000" dirty="0"/>
              <a:t>),(</a:t>
            </a:r>
            <a:r>
              <a:rPr lang="en-US" sz="2000" i="1" dirty="0">
                <a:ea typeface="Cambria Math" pitchFamily="18" charset="0"/>
              </a:rPr>
              <a:t>a</a:t>
            </a:r>
            <a:r>
              <a:rPr lang="en-US" sz="2000" baseline="-25000" dirty="0">
                <a:latin typeface="Cambria Math" pitchFamily="18" charset="0"/>
                <a:ea typeface="Cambria Math" pitchFamily="18" charset="0"/>
              </a:rPr>
              <a:t>2</a:t>
            </a:r>
            <a:r>
              <a:rPr lang="en-US" sz="2000" dirty="0">
                <a:latin typeface="Cambria Math" pitchFamily="18" charset="0"/>
                <a:ea typeface="Cambria Math" pitchFamily="18" charset="0"/>
              </a:rPr>
              <a:t>,</a:t>
            </a:r>
            <a:r>
              <a:rPr lang="en-US" sz="2000" i="1" dirty="0">
                <a:ea typeface="Cambria Math" pitchFamily="18" charset="0"/>
              </a:rPr>
              <a:t> b</a:t>
            </a:r>
            <a:r>
              <a:rPr lang="en-US" sz="2000" baseline="-25000" dirty="0">
                <a:latin typeface="Cambria Math" pitchFamily="18" charset="0"/>
                <a:ea typeface="Cambria Math" pitchFamily="18" charset="0"/>
              </a:rPr>
              <a:t>3</a:t>
            </a:r>
            <a:r>
              <a:rPr lang="en-US" sz="2000" dirty="0"/>
              <a:t>), (</a:t>
            </a:r>
            <a:r>
              <a:rPr lang="en-US" sz="2000" i="1" dirty="0">
                <a:ea typeface="Cambria Math" pitchFamily="18" charset="0"/>
              </a:rPr>
              <a:t>a</a:t>
            </a:r>
            <a:r>
              <a:rPr lang="en-US" sz="2000" baseline="-25000" dirty="0">
                <a:latin typeface="Cambria Math" pitchFamily="18" charset="0"/>
                <a:ea typeface="Cambria Math" pitchFamily="18" charset="0"/>
              </a:rPr>
              <a:t>2</a:t>
            </a:r>
            <a:r>
              <a:rPr lang="en-US" sz="2000" dirty="0">
                <a:latin typeface="Cambria Math" pitchFamily="18" charset="0"/>
                <a:ea typeface="Cambria Math" pitchFamily="18" charset="0"/>
              </a:rPr>
              <a:t>,</a:t>
            </a:r>
            <a:r>
              <a:rPr lang="en-US" sz="2000" i="1" dirty="0"/>
              <a:t> b</a:t>
            </a:r>
            <a:r>
              <a:rPr lang="en-US" sz="2000" baseline="-25000" dirty="0">
                <a:latin typeface="Cambria Math" pitchFamily="18" charset="0"/>
                <a:ea typeface="Cambria Math" pitchFamily="18" charset="0"/>
              </a:rPr>
              <a:t>4</a:t>
            </a:r>
            <a:r>
              <a:rPr lang="en-US" sz="2000" dirty="0"/>
              <a:t>),(</a:t>
            </a:r>
            <a:r>
              <a:rPr lang="en-US" sz="2000" i="1" dirty="0">
                <a:ea typeface="Cambria Math" pitchFamily="18" charset="0"/>
              </a:rPr>
              <a:t>a</a:t>
            </a:r>
            <a:r>
              <a:rPr lang="en-US" sz="2000" baseline="-25000" dirty="0">
                <a:latin typeface="Cambria Math" pitchFamily="18" charset="0"/>
                <a:ea typeface="Cambria Math" pitchFamily="18" charset="0"/>
              </a:rPr>
              <a:t>3</a:t>
            </a:r>
            <a:r>
              <a:rPr lang="en-US" sz="2000" dirty="0">
                <a:latin typeface="Cambria Math" pitchFamily="18" charset="0"/>
                <a:ea typeface="Cambria Math" pitchFamily="18" charset="0"/>
              </a:rPr>
              <a:t>,</a:t>
            </a:r>
            <a:r>
              <a:rPr lang="en-US" sz="2000" i="1" dirty="0">
                <a:ea typeface="Cambria Math" pitchFamily="18" charset="0"/>
              </a:rPr>
              <a:t> b</a:t>
            </a:r>
            <a:r>
              <a:rPr lang="en-US" sz="2000" baseline="-25000" dirty="0">
                <a:latin typeface="Cambria Math" pitchFamily="18" charset="0"/>
                <a:ea typeface="Cambria Math" pitchFamily="18" charset="0"/>
              </a:rPr>
              <a:t>1</a:t>
            </a:r>
            <a:r>
              <a:rPr lang="en-US" sz="2000" dirty="0"/>
              <a:t>), {(</a:t>
            </a:r>
            <a:r>
              <a:rPr lang="en-US" sz="2000" i="1" dirty="0"/>
              <a:t>a</a:t>
            </a:r>
            <a:r>
              <a:rPr lang="en-US" sz="2000" baseline="-25000" dirty="0">
                <a:latin typeface="Cambria Math" pitchFamily="18" charset="0"/>
                <a:ea typeface="Cambria Math" pitchFamily="18" charset="0"/>
              </a:rPr>
              <a:t>3</a:t>
            </a:r>
            <a:r>
              <a:rPr lang="en-US" sz="2000" dirty="0">
                <a:latin typeface="Cambria Math" pitchFamily="18" charset="0"/>
                <a:ea typeface="Cambria Math" pitchFamily="18" charset="0"/>
              </a:rPr>
              <a:t>,</a:t>
            </a:r>
            <a:r>
              <a:rPr lang="en-US" sz="2000" i="1" dirty="0">
                <a:ea typeface="Cambria Math" pitchFamily="18" charset="0"/>
              </a:rPr>
              <a:t> b</a:t>
            </a:r>
            <a:r>
              <a:rPr lang="en-US" sz="2000" baseline="-25000" dirty="0">
                <a:latin typeface="Cambria Math" pitchFamily="18" charset="0"/>
                <a:ea typeface="Cambria Math" pitchFamily="18" charset="0"/>
              </a:rPr>
              <a:t>3</a:t>
            </a:r>
            <a:r>
              <a:rPr lang="en-US" sz="2000" dirty="0"/>
              <a:t>), (</a:t>
            </a:r>
            <a:r>
              <a:rPr lang="en-US" sz="2000" i="1" dirty="0">
                <a:ea typeface="Cambria Math" pitchFamily="18" charset="0"/>
              </a:rPr>
              <a:t>a</a:t>
            </a:r>
            <a:r>
              <a:rPr lang="en-US" sz="2000" baseline="-25000" dirty="0">
                <a:latin typeface="Cambria Math" pitchFamily="18" charset="0"/>
                <a:ea typeface="Cambria Math" pitchFamily="18" charset="0"/>
              </a:rPr>
              <a:t>3</a:t>
            </a:r>
            <a:r>
              <a:rPr lang="en-US" sz="2000" dirty="0">
                <a:latin typeface="Cambria Math" pitchFamily="18" charset="0"/>
                <a:ea typeface="Cambria Math" pitchFamily="18" charset="0"/>
              </a:rPr>
              <a:t>,</a:t>
            </a:r>
            <a:r>
              <a:rPr lang="en-US" sz="2000" i="1" dirty="0"/>
              <a:t> b</a:t>
            </a:r>
            <a:r>
              <a:rPr lang="en-US" sz="2000" baseline="-25000" dirty="0">
                <a:latin typeface="Cambria Math" pitchFamily="18" charset="0"/>
                <a:ea typeface="Cambria Math" pitchFamily="18" charset="0"/>
              </a:rPr>
              <a:t>5</a:t>
            </a:r>
            <a:r>
              <a:rPr lang="en-US" sz="2000" dirty="0"/>
              <a:t>)}. </a:t>
            </a:r>
          </a:p>
        </p:txBody>
      </p:sp>
      <p:pic>
        <p:nvPicPr>
          <p:cNvPr id="6" name="Picture 5" descr="addin_tmp.png"/>
          <p:cNvPicPr>
            <a:picLocks noChangeAspect="1"/>
          </p:cNvPicPr>
          <p:nvPr>
            <p:custDataLst>
              <p:tags r:id="rId1"/>
            </p:custDataLst>
          </p:nvPr>
        </p:nvPicPr>
        <p:blipFill>
          <a:blip r:embed="rId3" cstate="print"/>
          <a:stretch>
            <a:fillRect/>
          </a:stretch>
        </p:blipFill>
        <p:spPr>
          <a:xfrm>
            <a:off x="3505200" y="3124200"/>
            <a:ext cx="3082290" cy="912495"/>
          </a:xfrm>
          <a:prstGeom prst="rect">
            <a:avLst/>
          </a:prstGeom>
        </p:spPr>
      </p:pic>
    </p:spTree>
    <p:extLst>
      <p:ext uri="{BB962C8B-B14F-4D97-AF65-F5344CB8AC3E}">
        <p14:creationId xmlns:p14="http://schemas.microsoft.com/office/powerpoint/2010/main" val="113372812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298450"/>
            <a:ext cx="8229600" cy="561975"/>
          </a:xfrm>
        </p:spPr>
        <p:txBody>
          <a:bodyPr/>
          <a:lstStyle/>
          <a:p>
            <a:pPr eaLnBrk="1" hangingPunct="1"/>
            <a:r>
              <a:rPr lang="en-GB" altLang="en-US" sz="3200" u="sng">
                <a:solidFill>
                  <a:schemeClr val="tx1"/>
                </a:solidFill>
                <a:latin typeface="Times New Roman" panose="02020603050405020304" pitchFamily="18" charset="0"/>
                <a:cs typeface="Times New Roman" panose="02020603050405020304" pitchFamily="18" charset="0"/>
              </a:rPr>
              <a:t>Dijkstra’s Algorithm</a:t>
            </a:r>
            <a:endParaRPr lang="en-US" altLang="en-US" sz="3200" u="sng">
              <a:solidFill>
                <a:schemeClr val="tx1"/>
              </a:solidFill>
              <a:latin typeface="Times New Roman" panose="02020603050405020304" pitchFamily="18" charset="0"/>
              <a:cs typeface="Times New Roman" panose="02020603050405020304" pitchFamily="18" charset="0"/>
            </a:endParaRPr>
          </a:p>
        </p:txBody>
      </p:sp>
      <p:sp>
        <p:nvSpPr>
          <p:cNvPr id="10243" name="Rectangle 3"/>
          <p:cNvSpPr>
            <a:spLocks noGrp="1" noChangeArrowheads="1"/>
          </p:cNvSpPr>
          <p:nvPr>
            <p:ph type="body" idx="1"/>
          </p:nvPr>
        </p:nvSpPr>
        <p:spPr>
          <a:xfrm>
            <a:off x="468313" y="1004888"/>
            <a:ext cx="8229600" cy="5472112"/>
          </a:xfrm>
        </p:spPr>
        <p:txBody>
          <a:bodyPr/>
          <a:lstStyle/>
          <a:p>
            <a:pPr eaLnBrk="1" hangingPunct="1">
              <a:lnSpc>
                <a:spcPct val="80000"/>
              </a:lnSpc>
            </a:pPr>
            <a:r>
              <a:rPr lang="en-US" altLang="en-US" sz="2000">
                <a:latin typeface="Times New Roman" panose="02020603050405020304" pitchFamily="18" charset="0"/>
                <a:cs typeface="Times New Roman" panose="02020603050405020304" pitchFamily="18" charset="0"/>
              </a:rPr>
              <a:t>Dijkstra’s algorithm is used in problems relating to finding the shortest path.</a:t>
            </a:r>
          </a:p>
          <a:p>
            <a:pPr eaLnBrk="1" hangingPunct="1">
              <a:lnSpc>
                <a:spcPct val="80000"/>
              </a:lnSpc>
              <a:buFontTx/>
              <a:buNone/>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Each node is given a temporary label denoting the length of the shortest path </a:t>
            </a:r>
            <a:r>
              <a:rPr lang="en-US" altLang="en-US" sz="2000" i="1">
                <a:latin typeface="Times New Roman" panose="02020603050405020304" pitchFamily="18" charset="0"/>
                <a:cs typeface="Times New Roman" panose="02020603050405020304" pitchFamily="18" charset="0"/>
              </a:rPr>
              <a:t>from</a:t>
            </a:r>
            <a:r>
              <a:rPr lang="en-US" altLang="en-US" sz="2000">
                <a:latin typeface="Times New Roman" panose="02020603050405020304" pitchFamily="18" charset="0"/>
                <a:cs typeface="Times New Roman" panose="02020603050405020304" pitchFamily="18" charset="0"/>
              </a:rPr>
              <a:t> the start node </a:t>
            </a:r>
            <a:r>
              <a:rPr lang="en-US" altLang="en-US" sz="2000" i="1">
                <a:latin typeface="Times New Roman" panose="02020603050405020304" pitchFamily="18" charset="0"/>
                <a:cs typeface="Times New Roman" panose="02020603050405020304" pitchFamily="18" charset="0"/>
              </a:rPr>
              <a:t>so far</a:t>
            </a:r>
            <a:r>
              <a:rPr lang="en-US" altLang="en-US" sz="2000">
                <a:latin typeface="Times New Roman" panose="02020603050405020304" pitchFamily="18" charset="0"/>
                <a:cs typeface="Times New Roman" panose="02020603050405020304" pitchFamily="18" charset="0"/>
              </a:rPr>
              <a:t>. </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This label is replaced if another shorter route is found.</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 Once it is certain that no other shorter paths can be found, the temporary label becomes a permanent label. </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Eventually all the nodes have permanent labels. </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At this point the shortest path is found by retracing the path backwards.</a:t>
            </a:r>
          </a:p>
        </p:txBody>
      </p:sp>
    </p:spTree>
    <p:extLst>
      <p:ext uri="{BB962C8B-B14F-4D97-AF65-F5344CB8AC3E}">
        <p14:creationId xmlns:p14="http://schemas.microsoft.com/office/powerpoint/2010/main" val="243178232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9" name="Picture 133"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787400"/>
            <a:ext cx="6399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6980" name="Group 2"/>
          <p:cNvGrpSpPr>
            <a:grpSpLocks/>
          </p:cNvGrpSpPr>
          <p:nvPr/>
        </p:nvGrpSpPr>
        <p:grpSpPr bwMode="auto">
          <a:xfrm>
            <a:off x="4640263" y="3021824"/>
            <a:ext cx="4217987" cy="3364357"/>
            <a:chOff x="415" y="856"/>
            <a:chExt cx="2910" cy="2258"/>
          </a:xfrm>
        </p:grpSpPr>
        <p:grpSp>
          <p:nvGrpSpPr>
            <p:cNvPr id="127041" name="Group 3"/>
            <p:cNvGrpSpPr>
              <a:grpSpLocks/>
            </p:cNvGrpSpPr>
            <p:nvPr/>
          </p:nvGrpSpPr>
          <p:grpSpPr bwMode="auto">
            <a:xfrm>
              <a:off x="1290" y="1997"/>
              <a:ext cx="316" cy="267"/>
              <a:chOff x="1613" y="2011"/>
              <a:chExt cx="316" cy="267"/>
            </a:xfrm>
          </p:grpSpPr>
          <p:sp>
            <p:nvSpPr>
              <p:cNvPr id="127103" name="Oval 4"/>
              <p:cNvSpPr>
                <a:spLocks noChangeArrowheads="1"/>
              </p:cNvSpPr>
              <p:nvPr/>
            </p:nvSpPr>
            <p:spPr bwMode="auto">
              <a:xfrm>
                <a:off x="1616" y="2138"/>
                <a:ext cx="311"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4" name="Line 5"/>
              <p:cNvSpPr>
                <a:spLocks noChangeShapeType="1"/>
              </p:cNvSpPr>
              <p:nvPr/>
            </p:nvSpPr>
            <p:spPr bwMode="auto">
              <a:xfrm>
                <a:off x="1616" y="2129"/>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5" name="Line 6"/>
              <p:cNvSpPr>
                <a:spLocks noChangeShapeType="1"/>
              </p:cNvSpPr>
              <p:nvPr/>
            </p:nvSpPr>
            <p:spPr bwMode="auto">
              <a:xfrm>
                <a:off x="1929" y="2129"/>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6" name="Rectangle 7"/>
              <p:cNvSpPr>
                <a:spLocks noChangeArrowheads="1"/>
              </p:cNvSpPr>
              <p:nvPr/>
            </p:nvSpPr>
            <p:spPr bwMode="auto">
              <a:xfrm>
                <a:off x="1616" y="2129"/>
                <a:ext cx="308"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7" name="Oval 8"/>
              <p:cNvSpPr>
                <a:spLocks noChangeArrowheads="1"/>
              </p:cNvSpPr>
              <p:nvPr/>
            </p:nvSpPr>
            <p:spPr bwMode="auto">
              <a:xfrm>
                <a:off x="1613" y="2072"/>
                <a:ext cx="311"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8" name="Rectangle 9"/>
              <p:cNvSpPr>
                <a:spLocks noChangeArrowheads="1"/>
              </p:cNvSpPr>
              <p:nvPr/>
            </p:nvSpPr>
            <p:spPr bwMode="auto">
              <a:xfrm>
                <a:off x="1686" y="2100"/>
                <a:ext cx="140" cy="10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9" name="Text Box 10"/>
              <p:cNvSpPr txBox="1">
                <a:spLocks noChangeArrowheads="1"/>
              </p:cNvSpPr>
              <p:nvPr/>
            </p:nvSpPr>
            <p:spPr bwMode="auto">
              <a:xfrm>
                <a:off x="1633" y="2011"/>
                <a:ext cx="254"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w</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42" name="Text Box 11"/>
            <p:cNvSpPr txBox="1">
              <a:spLocks noChangeArrowheads="1"/>
            </p:cNvSpPr>
            <p:nvPr/>
          </p:nvSpPr>
          <p:spPr bwMode="auto">
            <a:xfrm>
              <a:off x="925" y="1959"/>
              <a:ext cx="215"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3" name="Text Box 12"/>
            <p:cNvSpPr txBox="1">
              <a:spLocks noChangeArrowheads="1"/>
            </p:cNvSpPr>
            <p:nvPr/>
          </p:nvSpPr>
          <p:spPr bwMode="auto">
            <a:xfrm>
              <a:off x="1430" y="1478"/>
              <a:ext cx="215"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44" name="Group 13"/>
            <p:cNvGrpSpPr>
              <a:grpSpLocks/>
            </p:cNvGrpSpPr>
            <p:nvPr/>
          </p:nvGrpSpPr>
          <p:grpSpPr bwMode="auto">
            <a:xfrm>
              <a:off x="1299" y="2848"/>
              <a:ext cx="316" cy="266"/>
              <a:chOff x="1613" y="2011"/>
              <a:chExt cx="316" cy="266"/>
            </a:xfrm>
          </p:grpSpPr>
          <p:sp>
            <p:nvSpPr>
              <p:cNvPr id="127096" name="Oval 14"/>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7" name="Line 15"/>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8" name="Line 16"/>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9" name="Rectangle 17"/>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0" name="Oval 18"/>
              <p:cNvSpPr>
                <a:spLocks noChangeArrowheads="1"/>
              </p:cNvSpPr>
              <p:nvPr/>
            </p:nvSpPr>
            <p:spPr bwMode="auto">
              <a:xfrm>
                <a:off x="1613" y="2072"/>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1" name="Rectangle 19"/>
              <p:cNvSpPr>
                <a:spLocks noChangeArrowheads="1"/>
              </p:cNvSpPr>
              <p:nvPr/>
            </p:nvSpPr>
            <p:spPr bwMode="auto">
              <a:xfrm>
                <a:off x="1687" y="2100"/>
                <a:ext cx="141" cy="10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2" name="Text Box 20"/>
              <p:cNvSpPr txBox="1">
                <a:spLocks noChangeArrowheads="1"/>
              </p:cNvSpPr>
              <p:nvPr/>
            </p:nvSpPr>
            <p:spPr bwMode="auto">
              <a:xfrm>
                <a:off x="1652" y="2011"/>
                <a:ext cx="215"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v</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7045" name="Group 21"/>
            <p:cNvGrpSpPr>
              <a:grpSpLocks/>
            </p:cNvGrpSpPr>
            <p:nvPr/>
          </p:nvGrpSpPr>
          <p:grpSpPr bwMode="auto">
            <a:xfrm>
              <a:off x="1295" y="856"/>
              <a:ext cx="316" cy="266"/>
              <a:chOff x="1613" y="2011"/>
              <a:chExt cx="316" cy="266"/>
            </a:xfrm>
          </p:grpSpPr>
          <p:sp>
            <p:nvSpPr>
              <p:cNvPr id="127089" name="Oval 22"/>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0" name="Line 23"/>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1" name="Line 24"/>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2" name="Rectangle 25"/>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3" name="Oval 26"/>
              <p:cNvSpPr>
                <a:spLocks noChangeArrowheads="1"/>
              </p:cNvSpPr>
              <p:nvPr/>
            </p:nvSpPr>
            <p:spPr bwMode="auto">
              <a:xfrm>
                <a:off x="1611" y="2072"/>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4" name="Rectangle 27"/>
              <p:cNvSpPr>
                <a:spLocks noChangeArrowheads="1"/>
              </p:cNvSpPr>
              <p:nvPr/>
            </p:nvSpPr>
            <p:spPr bwMode="auto">
              <a:xfrm>
                <a:off x="1687" y="2100"/>
                <a:ext cx="141" cy="10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5" name="Text Box 28"/>
              <p:cNvSpPr txBox="1">
                <a:spLocks noChangeArrowheads="1"/>
              </p:cNvSpPr>
              <p:nvPr/>
            </p:nvSpPr>
            <p:spPr bwMode="auto">
              <a:xfrm>
                <a:off x="1652" y="2011"/>
                <a:ext cx="21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x</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7046" name="Group 29"/>
            <p:cNvGrpSpPr>
              <a:grpSpLocks/>
            </p:cNvGrpSpPr>
            <p:nvPr/>
          </p:nvGrpSpPr>
          <p:grpSpPr bwMode="auto">
            <a:xfrm>
              <a:off x="415" y="2028"/>
              <a:ext cx="316" cy="267"/>
              <a:chOff x="1613" y="2011"/>
              <a:chExt cx="316" cy="267"/>
            </a:xfrm>
          </p:grpSpPr>
          <p:sp>
            <p:nvSpPr>
              <p:cNvPr id="127082" name="Oval 30"/>
              <p:cNvSpPr>
                <a:spLocks noChangeArrowheads="1"/>
              </p:cNvSpPr>
              <p:nvPr/>
            </p:nvSpPr>
            <p:spPr bwMode="auto">
              <a:xfrm>
                <a:off x="1616" y="2138"/>
                <a:ext cx="313" cy="82"/>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3" name="Line 31"/>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4" name="Line 32"/>
              <p:cNvSpPr>
                <a:spLocks noChangeShapeType="1"/>
              </p:cNvSpPr>
              <p:nvPr/>
            </p:nvSpPr>
            <p:spPr bwMode="auto">
              <a:xfrm>
                <a:off x="1931" y="213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5" name="Rectangle 33"/>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6" name="Oval 34"/>
              <p:cNvSpPr>
                <a:spLocks noChangeArrowheads="1"/>
              </p:cNvSpPr>
              <p:nvPr/>
            </p:nvSpPr>
            <p:spPr bwMode="auto">
              <a:xfrm>
                <a:off x="1613" y="2072"/>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7" name="Rectangle 35"/>
              <p:cNvSpPr>
                <a:spLocks noChangeArrowheads="1"/>
              </p:cNvSpPr>
              <p:nvPr/>
            </p:nvSpPr>
            <p:spPr bwMode="auto">
              <a:xfrm>
                <a:off x="1687" y="2102"/>
                <a:ext cx="141" cy="10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8" name="Text Box 36"/>
              <p:cNvSpPr txBox="1">
                <a:spLocks noChangeArrowheads="1"/>
              </p:cNvSpPr>
              <p:nvPr/>
            </p:nvSpPr>
            <p:spPr bwMode="auto">
              <a:xfrm>
                <a:off x="1648" y="2011"/>
                <a:ext cx="226"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47" name="Line 37"/>
            <p:cNvSpPr>
              <a:spLocks noChangeShapeType="1"/>
            </p:cNvSpPr>
            <p:nvPr/>
          </p:nvSpPr>
          <p:spPr bwMode="auto">
            <a:xfrm>
              <a:off x="738" y="2156"/>
              <a:ext cx="6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8" name="Line 38"/>
            <p:cNvSpPr>
              <a:spLocks noChangeShapeType="1"/>
            </p:cNvSpPr>
            <p:nvPr/>
          </p:nvSpPr>
          <p:spPr bwMode="auto">
            <a:xfrm>
              <a:off x="1440" y="1082"/>
              <a:ext cx="0" cy="9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9" name="Line 39"/>
            <p:cNvSpPr>
              <a:spLocks noChangeShapeType="1"/>
            </p:cNvSpPr>
            <p:nvPr/>
          </p:nvSpPr>
          <p:spPr bwMode="auto">
            <a:xfrm flipH="1">
              <a:off x="614" y="1021"/>
              <a:ext cx="674" cy="10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0" name="Text Box 40"/>
            <p:cNvSpPr txBox="1">
              <a:spLocks noChangeArrowheads="1"/>
            </p:cNvSpPr>
            <p:nvPr/>
          </p:nvSpPr>
          <p:spPr bwMode="auto">
            <a:xfrm>
              <a:off x="772" y="1368"/>
              <a:ext cx="215"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1" name="Line 41"/>
            <p:cNvSpPr>
              <a:spLocks noChangeShapeType="1"/>
            </p:cNvSpPr>
            <p:nvPr/>
          </p:nvSpPr>
          <p:spPr bwMode="auto">
            <a:xfrm>
              <a:off x="1447" y="2206"/>
              <a:ext cx="9" cy="7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2" name="Text Box 42"/>
            <p:cNvSpPr txBox="1">
              <a:spLocks noChangeArrowheads="1"/>
            </p:cNvSpPr>
            <p:nvPr/>
          </p:nvSpPr>
          <p:spPr bwMode="auto">
            <a:xfrm>
              <a:off x="1454" y="2407"/>
              <a:ext cx="215"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3" name="Freeform 43"/>
            <p:cNvSpPr>
              <a:spLocks/>
            </p:cNvSpPr>
            <p:nvPr/>
          </p:nvSpPr>
          <p:spPr bwMode="auto">
            <a:xfrm>
              <a:off x="601" y="2227"/>
              <a:ext cx="860" cy="799"/>
            </a:xfrm>
            <a:custGeom>
              <a:avLst/>
              <a:gdLst>
                <a:gd name="T0" fmla="*/ 0 w 857"/>
                <a:gd name="T1" fmla="*/ 0 h 1152"/>
                <a:gd name="T2" fmla="*/ 562 w 857"/>
                <a:gd name="T3" fmla="*/ 1152 h 1152"/>
                <a:gd name="T4" fmla="*/ 857 w 857"/>
                <a:gd name="T5" fmla="*/ 772 h 1152"/>
                <a:gd name="T6" fmla="*/ 0 60000 65536"/>
                <a:gd name="T7" fmla="*/ 0 60000 65536"/>
                <a:gd name="T8" fmla="*/ 0 60000 65536"/>
                <a:gd name="T9" fmla="*/ 0 w 857"/>
                <a:gd name="T10" fmla="*/ 0 h 1152"/>
                <a:gd name="T11" fmla="*/ 857 w 857"/>
                <a:gd name="T12" fmla="*/ 1152 h 1152"/>
                <a:gd name="connsiteX0" fmla="*/ 0 w 10000"/>
                <a:gd name="connsiteY0" fmla="*/ 0 h 6928"/>
                <a:gd name="connsiteX1" fmla="*/ 3770 w 10000"/>
                <a:gd name="connsiteY1" fmla="*/ 6300 h 6928"/>
                <a:gd name="connsiteX2" fmla="*/ 10000 w 10000"/>
                <a:gd name="connsiteY2" fmla="*/ 6701 h 6928"/>
                <a:gd name="connsiteX0" fmla="*/ 0 w 10000"/>
                <a:gd name="connsiteY0" fmla="*/ 0 h 9871"/>
                <a:gd name="connsiteX1" fmla="*/ 1802 w 10000"/>
                <a:gd name="connsiteY1" fmla="*/ 7634 h 9871"/>
                <a:gd name="connsiteX2" fmla="*/ 10000 w 10000"/>
                <a:gd name="connsiteY2" fmla="*/ 9672 h 9871"/>
                <a:gd name="connsiteX0" fmla="*/ 0 w 10000"/>
                <a:gd name="connsiteY0" fmla="*/ 0 h 10136"/>
                <a:gd name="connsiteX1" fmla="*/ 1802 w 10000"/>
                <a:gd name="connsiteY1" fmla="*/ 7734 h 10136"/>
                <a:gd name="connsiteX2" fmla="*/ 10000 w 10000"/>
                <a:gd name="connsiteY2" fmla="*/ 9798 h 10136"/>
                <a:gd name="connsiteX0" fmla="*/ 0 w 10000"/>
                <a:gd name="connsiteY0" fmla="*/ 0 h 10136"/>
                <a:gd name="connsiteX1" fmla="*/ 1802 w 10000"/>
                <a:gd name="connsiteY1" fmla="*/ 7734 h 10136"/>
                <a:gd name="connsiteX2" fmla="*/ 10000 w 10000"/>
                <a:gd name="connsiteY2" fmla="*/ 9798 h 10136"/>
                <a:gd name="connsiteX0" fmla="*/ 32 w 10032"/>
                <a:gd name="connsiteY0" fmla="*/ 0 h 10136"/>
                <a:gd name="connsiteX1" fmla="*/ 1834 w 10032"/>
                <a:gd name="connsiteY1" fmla="*/ 7734 h 10136"/>
                <a:gd name="connsiteX2" fmla="*/ 10032 w 10032"/>
                <a:gd name="connsiteY2" fmla="*/ 9798 h 10136"/>
              </a:gdLst>
              <a:ahLst/>
              <a:cxnLst>
                <a:cxn ang="0">
                  <a:pos x="connsiteX0" y="connsiteY0"/>
                </a:cxn>
                <a:cxn ang="0">
                  <a:pos x="connsiteX1" y="connsiteY1"/>
                </a:cxn>
                <a:cxn ang="0">
                  <a:pos x="connsiteX2" y="connsiteY2"/>
                </a:cxn>
              </a:cxnLst>
              <a:rect l="l" t="t" r="r" b="b"/>
              <a:pathLst>
                <a:path w="10032" h="10136">
                  <a:moveTo>
                    <a:pt x="32" y="0"/>
                  </a:moveTo>
                  <a:cubicBezTo>
                    <a:pt x="62" y="4573"/>
                    <a:pt x="-465" y="5047"/>
                    <a:pt x="1834" y="7734"/>
                  </a:cubicBezTo>
                  <a:cubicBezTo>
                    <a:pt x="4132" y="9414"/>
                    <a:pt x="9320" y="10802"/>
                    <a:pt x="10032" y="979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4" name="Text Box 44"/>
            <p:cNvSpPr txBox="1">
              <a:spLocks noChangeArrowheads="1"/>
            </p:cNvSpPr>
            <p:nvPr/>
          </p:nvSpPr>
          <p:spPr bwMode="auto">
            <a:xfrm>
              <a:off x="768" y="2582"/>
              <a:ext cx="216"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5" name="Line 45"/>
            <p:cNvSpPr>
              <a:spLocks noChangeShapeType="1"/>
            </p:cNvSpPr>
            <p:nvPr/>
          </p:nvSpPr>
          <p:spPr bwMode="auto">
            <a:xfrm flipH="1">
              <a:off x="1450" y="2158"/>
              <a:ext cx="998" cy="8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6" name="Text Box 46"/>
            <p:cNvSpPr txBox="1">
              <a:spLocks noChangeArrowheads="1"/>
            </p:cNvSpPr>
            <p:nvPr/>
          </p:nvSpPr>
          <p:spPr bwMode="auto">
            <a:xfrm>
              <a:off x="1896" y="2569"/>
              <a:ext cx="216"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7" name="Freeform 47"/>
            <p:cNvSpPr>
              <a:spLocks/>
            </p:cNvSpPr>
            <p:nvPr/>
          </p:nvSpPr>
          <p:spPr bwMode="auto">
            <a:xfrm>
              <a:off x="1477" y="1946"/>
              <a:ext cx="991" cy="484"/>
            </a:xfrm>
            <a:custGeom>
              <a:avLst/>
              <a:gdLst>
                <a:gd name="T0" fmla="*/ 0 w 991"/>
                <a:gd name="T1" fmla="*/ 168 h 484"/>
                <a:gd name="T2" fmla="*/ 204 w 991"/>
                <a:gd name="T3" fmla="*/ 484 h 484"/>
                <a:gd name="T4" fmla="*/ 302 w 991"/>
                <a:gd name="T5" fmla="*/ 7 h 484"/>
                <a:gd name="T6" fmla="*/ 379 w 991"/>
                <a:gd name="T7" fmla="*/ 442 h 484"/>
                <a:gd name="T8" fmla="*/ 534 w 991"/>
                <a:gd name="T9" fmla="*/ 21 h 484"/>
                <a:gd name="T10" fmla="*/ 611 w 991"/>
                <a:gd name="T11" fmla="*/ 351 h 484"/>
                <a:gd name="T12" fmla="*/ 660 w 991"/>
                <a:gd name="T13" fmla="*/ 77 h 484"/>
                <a:gd name="T14" fmla="*/ 991 w 991"/>
                <a:gd name="T15" fmla="*/ 218 h 484"/>
                <a:gd name="T16" fmla="*/ 0 60000 65536"/>
                <a:gd name="T17" fmla="*/ 0 60000 65536"/>
                <a:gd name="T18" fmla="*/ 0 60000 65536"/>
                <a:gd name="T19" fmla="*/ 0 60000 65536"/>
                <a:gd name="T20" fmla="*/ 0 60000 65536"/>
                <a:gd name="T21" fmla="*/ 0 60000 65536"/>
                <a:gd name="T22" fmla="*/ 0 60000 65536"/>
                <a:gd name="T23" fmla="*/ 0 60000 65536"/>
                <a:gd name="T24" fmla="*/ 0 w 991"/>
                <a:gd name="T25" fmla="*/ 0 h 484"/>
                <a:gd name="T26" fmla="*/ 991 w 991"/>
                <a:gd name="T27" fmla="*/ 484 h 4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91" h="484">
                  <a:moveTo>
                    <a:pt x="0" y="168"/>
                  </a:moveTo>
                  <a:cubicBezTo>
                    <a:pt x="0" y="168"/>
                    <a:pt x="145" y="484"/>
                    <a:pt x="204" y="484"/>
                  </a:cubicBezTo>
                  <a:cubicBezTo>
                    <a:pt x="263" y="484"/>
                    <a:pt x="253" y="6"/>
                    <a:pt x="302" y="7"/>
                  </a:cubicBezTo>
                  <a:cubicBezTo>
                    <a:pt x="331" y="0"/>
                    <a:pt x="313" y="444"/>
                    <a:pt x="379" y="442"/>
                  </a:cubicBezTo>
                  <a:cubicBezTo>
                    <a:pt x="418" y="444"/>
                    <a:pt x="475" y="24"/>
                    <a:pt x="534" y="21"/>
                  </a:cubicBezTo>
                  <a:cubicBezTo>
                    <a:pt x="573" y="6"/>
                    <a:pt x="575" y="360"/>
                    <a:pt x="611" y="351"/>
                  </a:cubicBezTo>
                  <a:cubicBezTo>
                    <a:pt x="647" y="342"/>
                    <a:pt x="577" y="80"/>
                    <a:pt x="660" y="77"/>
                  </a:cubicBezTo>
                  <a:cubicBezTo>
                    <a:pt x="743" y="74"/>
                    <a:pt x="922" y="189"/>
                    <a:pt x="991" y="21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58" name="Group 48"/>
            <p:cNvGrpSpPr>
              <a:grpSpLocks/>
            </p:cNvGrpSpPr>
            <p:nvPr/>
          </p:nvGrpSpPr>
          <p:grpSpPr bwMode="auto">
            <a:xfrm>
              <a:off x="2332" y="2021"/>
              <a:ext cx="316" cy="266"/>
              <a:chOff x="1613" y="2011"/>
              <a:chExt cx="316" cy="266"/>
            </a:xfrm>
          </p:grpSpPr>
          <p:sp>
            <p:nvSpPr>
              <p:cNvPr id="127075" name="Oval 49"/>
              <p:cNvSpPr>
                <a:spLocks noChangeArrowheads="1"/>
              </p:cNvSpPr>
              <p:nvPr/>
            </p:nvSpPr>
            <p:spPr bwMode="auto">
              <a:xfrm>
                <a:off x="1616" y="2136"/>
                <a:ext cx="313" cy="82"/>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6" name="Line 50"/>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7" name="Line 51"/>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8" name="Rectangle 52"/>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9" name="Oval 53"/>
              <p:cNvSpPr>
                <a:spLocks noChangeArrowheads="1"/>
              </p:cNvSpPr>
              <p:nvPr/>
            </p:nvSpPr>
            <p:spPr bwMode="auto">
              <a:xfrm>
                <a:off x="1613" y="2070"/>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0" name="Rectangle 54"/>
              <p:cNvSpPr>
                <a:spLocks noChangeArrowheads="1"/>
              </p:cNvSpPr>
              <p:nvPr/>
            </p:nvSpPr>
            <p:spPr bwMode="auto">
              <a:xfrm>
                <a:off x="1687" y="2100"/>
                <a:ext cx="141" cy="10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1" name="Text Box 55"/>
              <p:cNvSpPr txBox="1">
                <a:spLocks noChangeArrowheads="1"/>
              </p:cNvSpPr>
              <p:nvPr/>
            </p:nvSpPr>
            <p:spPr bwMode="auto">
              <a:xfrm>
                <a:off x="1652" y="2011"/>
                <a:ext cx="21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y</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59" name="Text Box 56"/>
            <p:cNvSpPr txBox="1">
              <a:spLocks noChangeArrowheads="1"/>
            </p:cNvSpPr>
            <p:nvPr/>
          </p:nvSpPr>
          <p:spPr bwMode="auto">
            <a:xfrm>
              <a:off x="1814" y="1721"/>
              <a:ext cx="216"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8</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60" name="Group 57"/>
            <p:cNvGrpSpPr>
              <a:grpSpLocks/>
            </p:cNvGrpSpPr>
            <p:nvPr/>
          </p:nvGrpSpPr>
          <p:grpSpPr bwMode="auto">
            <a:xfrm>
              <a:off x="3009" y="2002"/>
              <a:ext cx="316" cy="266"/>
              <a:chOff x="1613" y="2011"/>
              <a:chExt cx="316" cy="266"/>
            </a:xfrm>
          </p:grpSpPr>
          <p:sp>
            <p:nvSpPr>
              <p:cNvPr id="127068" name="Oval 58"/>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9" name="Line 59"/>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0" name="Line 60"/>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1" name="Rectangle 61"/>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2" name="Oval 62"/>
              <p:cNvSpPr>
                <a:spLocks noChangeArrowheads="1"/>
              </p:cNvSpPr>
              <p:nvPr/>
            </p:nvSpPr>
            <p:spPr bwMode="auto">
              <a:xfrm>
                <a:off x="1611" y="2072"/>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3" name="Rectangle 63"/>
              <p:cNvSpPr>
                <a:spLocks noChangeArrowheads="1"/>
              </p:cNvSpPr>
              <p:nvPr/>
            </p:nvSpPr>
            <p:spPr bwMode="auto">
              <a:xfrm>
                <a:off x="1687" y="2100"/>
                <a:ext cx="141" cy="10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4" name="Text Box 64"/>
              <p:cNvSpPr txBox="1">
                <a:spLocks noChangeArrowheads="1"/>
              </p:cNvSpPr>
              <p:nvPr/>
            </p:nvSpPr>
            <p:spPr bwMode="auto">
              <a:xfrm>
                <a:off x="1653" y="2011"/>
                <a:ext cx="215"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z</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61" name="Line 65"/>
            <p:cNvSpPr>
              <a:spLocks noChangeShapeType="1"/>
            </p:cNvSpPr>
            <p:nvPr/>
          </p:nvSpPr>
          <p:spPr bwMode="auto">
            <a:xfrm>
              <a:off x="2640" y="2149"/>
              <a:ext cx="3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2" name="Text Box 66"/>
            <p:cNvSpPr txBox="1">
              <a:spLocks noChangeArrowheads="1"/>
            </p:cNvSpPr>
            <p:nvPr/>
          </p:nvSpPr>
          <p:spPr bwMode="auto">
            <a:xfrm>
              <a:off x="2706" y="2149"/>
              <a:ext cx="215"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3" name="Line 67"/>
            <p:cNvSpPr>
              <a:spLocks noChangeShapeType="1"/>
            </p:cNvSpPr>
            <p:nvPr/>
          </p:nvSpPr>
          <p:spPr bwMode="auto">
            <a:xfrm>
              <a:off x="1503" y="990"/>
              <a:ext cx="965" cy="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4" name="Text Box 68"/>
            <p:cNvSpPr txBox="1">
              <a:spLocks noChangeArrowheads="1"/>
            </p:cNvSpPr>
            <p:nvPr/>
          </p:nvSpPr>
          <p:spPr bwMode="auto">
            <a:xfrm>
              <a:off x="1919" y="1343"/>
              <a:ext cx="216"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5" name="Freeform 69"/>
            <p:cNvSpPr>
              <a:spLocks/>
            </p:cNvSpPr>
            <p:nvPr/>
          </p:nvSpPr>
          <p:spPr bwMode="auto">
            <a:xfrm>
              <a:off x="1489" y="976"/>
              <a:ext cx="28" cy="14"/>
            </a:xfrm>
            <a:custGeom>
              <a:avLst/>
              <a:gdLst>
                <a:gd name="T0" fmla="*/ 0 w 28"/>
                <a:gd name="T1" fmla="*/ 14 h 14"/>
                <a:gd name="T2" fmla="*/ 28 w 28"/>
                <a:gd name="T3" fmla="*/ 0 h 14"/>
                <a:gd name="T4" fmla="*/ 0 w 28"/>
                <a:gd name="T5" fmla="*/ 14 h 14"/>
                <a:gd name="T6" fmla="*/ 0 60000 65536"/>
                <a:gd name="T7" fmla="*/ 0 60000 65536"/>
                <a:gd name="T8" fmla="*/ 0 60000 65536"/>
                <a:gd name="T9" fmla="*/ 0 w 28"/>
                <a:gd name="T10" fmla="*/ 0 h 14"/>
                <a:gd name="T11" fmla="*/ 28 w 28"/>
                <a:gd name="T12" fmla="*/ 14 h 14"/>
              </a:gdLst>
              <a:ahLst/>
              <a:cxnLst>
                <a:cxn ang="T6">
                  <a:pos x="T0" y="T1"/>
                </a:cxn>
                <a:cxn ang="T7">
                  <a:pos x="T2" y="T3"/>
                </a:cxn>
                <a:cxn ang="T8">
                  <a:pos x="T4" y="T5"/>
                </a:cxn>
              </a:cxnLst>
              <a:rect l="T9" t="T10" r="T11" b="T12"/>
              <a:pathLst>
                <a:path w="28" h="14">
                  <a:moveTo>
                    <a:pt x="0" y="14"/>
                  </a:moveTo>
                  <a:cubicBezTo>
                    <a:pt x="9" y="9"/>
                    <a:pt x="28" y="0"/>
                    <a:pt x="28" y="0"/>
                  </a:cubicBezTo>
                  <a:cubicBezTo>
                    <a:pt x="28" y="0"/>
                    <a:pt x="9" y="9"/>
                    <a:pt x="0" y="14"/>
                  </a:cubicBezTo>
                  <a:close/>
                </a:path>
              </a:pathLst>
            </a:custGeom>
            <a:solidFill>
              <a:schemeClr val="accent1"/>
            </a:solidFill>
            <a:ln w="9525">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6" name="Freeform 70"/>
            <p:cNvSpPr>
              <a:spLocks/>
            </p:cNvSpPr>
            <p:nvPr/>
          </p:nvSpPr>
          <p:spPr bwMode="auto">
            <a:xfrm>
              <a:off x="1623" y="999"/>
              <a:ext cx="1510" cy="1052"/>
            </a:xfrm>
            <a:custGeom>
              <a:avLst/>
              <a:gdLst>
                <a:gd name="T0" fmla="*/ 0 w 1510"/>
                <a:gd name="T1" fmla="*/ 5 h 1052"/>
                <a:gd name="T2" fmla="*/ 1102 w 1510"/>
                <a:gd name="T3" fmla="*/ 174 h 1052"/>
                <a:gd name="T4" fmla="*/ 1510 w 1510"/>
                <a:gd name="T5" fmla="*/ 1052 h 1052"/>
                <a:gd name="T6" fmla="*/ 0 60000 65536"/>
                <a:gd name="T7" fmla="*/ 0 60000 65536"/>
                <a:gd name="T8" fmla="*/ 0 60000 65536"/>
                <a:gd name="T9" fmla="*/ 0 w 1510"/>
                <a:gd name="T10" fmla="*/ 0 h 1052"/>
                <a:gd name="T11" fmla="*/ 1510 w 1510"/>
                <a:gd name="T12" fmla="*/ 1052 h 1052"/>
              </a:gdLst>
              <a:ahLst/>
              <a:cxnLst>
                <a:cxn ang="T6">
                  <a:pos x="T0" y="T1"/>
                </a:cxn>
                <a:cxn ang="T7">
                  <a:pos x="T2" y="T3"/>
                </a:cxn>
                <a:cxn ang="T8">
                  <a:pos x="T4" y="T5"/>
                </a:cxn>
              </a:cxnLst>
              <a:rect l="T9" t="T10" r="T11" b="T12"/>
              <a:pathLst>
                <a:path w="1510" h="1052">
                  <a:moveTo>
                    <a:pt x="0" y="5"/>
                  </a:moveTo>
                  <a:cubicBezTo>
                    <a:pt x="184" y="33"/>
                    <a:pt x="851" y="0"/>
                    <a:pt x="1102" y="174"/>
                  </a:cubicBezTo>
                  <a:cubicBezTo>
                    <a:pt x="1353" y="348"/>
                    <a:pt x="1425" y="869"/>
                    <a:pt x="1510" y="105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7" name="Text Box 71"/>
            <p:cNvSpPr txBox="1">
              <a:spLocks noChangeArrowheads="1"/>
            </p:cNvSpPr>
            <p:nvPr/>
          </p:nvSpPr>
          <p:spPr bwMode="auto">
            <a:xfrm>
              <a:off x="2680" y="1008"/>
              <a:ext cx="215"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9</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6981" name="Rectangle 72"/>
          <p:cNvSpPr>
            <a:spLocks noChangeArrowheads="1"/>
          </p:cNvSpPr>
          <p:nvPr/>
        </p:nvSpPr>
        <p:spPr bwMode="auto">
          <a:xfrm>
            <a:off x="487363"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1200" cap="none" spc="0" normalizeH="0" baseline="0" noProof="0">
                <a:ln>
                  <a:noFill/>
                </a:ln>
                <a:solidFill>
                  <a:srgbClr val="000099"/>
                </a:solidFill>
                <a:effectLst/>
                <a:uLnTx/>
                <a:uFillTx/>
                <a:latin typeface="Gill Sans MT" charset="0"/>
                <a:ea typeface="ＭＳ Ｐゴシック" charset="0"/>
              </a:rPr>
              <a:t>Dijkstra</a:t>
            </a:r>
            <a:r>
              <a:rPr kumimoji="0" lang="ja-JP" altLang="en-US" sz="4000" b="0" i="0" u="none" strike="noStrike" kern="1200" cap="none" spc="0" normalizeH="0" baseline="0" noProof="0">
                <a:ln>
                  <a:noFill/>
                </a:ln>
                <a:solidFill>
                  <a:srgbClr val="000099"/>
                </a:solidFill>
                <a:effectLst/>
                <a:uLnTx/>
                <a:uFillTx/>
                <a:latin typeface="Gill Sans MT" charset="0"/>
                <a:ea typeface="ＭＳ Ｐゴシック" charset="0"/>
              </a:rPr>
              <a:t>’</a:t>
            </a:r>
            <a:r>
              <a:rPr kumimoji="0" lang="en-US" altLang="ja-JP" sz="4000" b="0" i="0" u="none" strike="noStrike" kern="1200" cap="none" spc="0" normalizeH="0" baseline="0" noProof="0">
                <a:ln>
                  <a:noFill/>
                </a:ln>
                <a:solidFill>
                  <a:srgbClr val="000099"/>
                </a:solidFill>
                <a:effectLst/>
                <a:uLnTx/>
                <a:uFillTx/>
                <a:latin typeface="Gill Sans MT" charset="0"/>
                <a:ea typeface="ＭＳ Ｐゴシック" charset="0"/>
              </a:rPr>
              <a:t>s algorithm: example</a:t>
            </a:r>
            <a:endParaRPr kumimoji="0" lang="en-US" sz="4400" b="0" i="0" u="none" strike="noStrike" kern="1200" cap="none" spc="0" normalizeH="0" baseline="0" noProof="0">
              <a:ln>
                <a:noFill/>
              </a:ln>
              <a:solidFill>
                <a:srgbClr val="000099"/>
              </a:solidFill>
              <a:effectLst/>
              <a:uLnTx/>
              <a:uFillTx/>
              <a:latin typeface="Gill Sans MT" charset="0"/>
              <a:ea typeface="ＭＳ Ｐゴシック" charset="0"/>
            </a:endParaRPr>
          </a:p>
        </p:txBody>
      </p:sp>
      <p:sp>
        <p:nvSpPr>
          <p:cNvPr id="126982" name="Text Box 73"/>
          <p:cNvSpPr txBox="1">
            <a:spLocks noChangeArrowheads="1"/>
          </p:cNvSpPr>
          <p:nvPr/>
        </p:nvSpPr>
        <p:spPr bwMode="auto">
          <a:xfrm>
            <a:off x="474663" y="1277938"/>
            <a:ext cx="7064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Step</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83" name="Text Box 74"/>
          <p:cNvSpPr txBox="1">
            <a:spLocks noChangeArrowheads="1"/>
          </p:cNvSpPr>
          <p:nvPr/>
        </p:nvSpPr>
        <p:spPr bwMode="auto">
          <a:xfrm>
            <a:off x="1458913" y="1284288"/>
            <a:ext cx="4175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N</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126984" name="Text Box 75"/>
          <p:cNvSpPr txBox="1">
            <a:spLocks noChangeArrowheads="1"/>
          </p:cNvSpPr>
          <p:nvPr/>
        </p:nvSpPr>
        <p:spPr bwMode="auto">
          <a:xfrm>
            <a:off x="2043113" y="1009650"/>
            <a:ext cx="6778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a:ln>
                  <a:noFill/>
                </a:ln>
                <a:solidFill>
                  <a:srgbClr val="FF0000"/>
                </a:solidFill>
                <a:effectLst/>
                <a:uLnTx/>
                <a:uFillTx/>
                <a:latin typeface="Arial" charset="0"/>
                <a:ea typeface="ＭＳ Ｐゴシック" charset="0"/>
              </a:rPr>
              <a:t>v</a:t>
            </a: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p(v)</a:t>
            </a:r>
          </a:p>
        </p:txBody>
      </p:sp>
      <p:sp>
        <p:nvSpPr>
          <p:cNvPr id="126985" name="Text Box 76"/>
          <p:cNvSpPr txBox="1">
            <a:spLocks noChangeArrowheads="1"/>
          </p:cNvSpPr>
          <p:nvPr/>
        </p:nvSpPr>
        <p:spPr bwMode="auto">
          <a:xfrm>
            <a:off x="511175" y="16176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0</a:t>
            </a:r>
          </a:p>
        </p:txBody>
      </p:sp>
      <p:sp>
        <p:nvSpPr>
          <p:cNvPr id="126986" name="Text Box 77"/>
          <p:cNvSpPr txBox="1">
            <a:spLocks noChangeArrowheads="1"/>
          </p:cNvSpPr>
          <p:nvPr/>
        </p:nvSpPr>
        <p:spPr bwMode="auto">
          <a:xfrm>
            <a:off x="515938" y="191452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p>
        </p:txBody>
      </p:sp>
      <p:sp>
        <p:nvSpPr>
          <p:cNvPr id="126987" name="Text Box 78"/>
          <p:cNvSpPr txBox="1">
            <a:spLocks noChangeArrowheads="1"/>
          </p:cNvSpPr>
          <p:nvPr/>
        </p:nvSpPr>
        <p:spPr bwMode="auto">
          <a:xfrm>
            <a:off x="517525" y="22225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p>
        </p:txBody>
      </p:sp>
      <p:sp>
        <p:nvSpPr>
          <p:cNvPr id="126988" name="Text Box 79"/>
          <p:cNvSpPr txBox="1">
            <a:spLocks noChangeArrowheads="1"/>
          </p:cNvSpPr>
          <p:nvPr/>
        </p:nvSpPr>
        <p:spPr bwMode="auto">
          <a:xfrm>
            <a:off x="511175" y="252412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p>
        </p:txBody>
      </p:sp>
      <p:sp>
        <p:nvSpPr>
          <p:cNvPr id="126989" name="Text Box 80"/>
          <p:cNvSpPr txBox="1">
            <a:spLocks noChangeArrowheads="1"/>
          </p:cNvSpPr>
          <p:nvPr/>
        </p:nvSpPr>
        <p:spPr bwMode="auto">
          <a:xfrm>
            <a:off x="509588" y="28273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p>
        </p:txBody>
      </p:sp>
      <p:sp>
        <p:nvSpPr>
          <p:cNvPr id="126990" name="Text Box 81"/>
          <p:cNvSpPr txBox="1">
            <a:spLocks noChangeArrowheads="1"/>
          </p:cNvSpPr>
          <p:nvPr/>
        </p:nvSpPr>
        <p:spPr bwMode="auto">
          <a:xfrm>
            <a:off x="514350" y="31321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p>
        </p:txBody>
      </p:sp>
      <p:sp>
        <p:nvSpPr>
          <p:cNvPr id="126991" name="Text Box 82"/>
          <p:cNvSpPr txBox="1">
            <a:spLocks noChangeArrowheads="1"/>
          </p:cNvSpPr>
          <p:nvPr/>
        </p:nvSpPr>
        <p:spPr bwMode="auto">
          <a:xfrm>
            <a:off x="2630488" y="1017588"/>
            <a:ext cx="733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a:ln>
                  <a:noFill/>
                </a:ln>
                <a:solidFill>
                  <a:srgbClr val="FF0000"/>
                </a:solidFill>
                <a:effectLst/>
                <a:uLnTx/>
                <a:uFillTx/>
                <a:latin typeface="Arial" charset="0"/>
                <a:ea typeface="ＭＳ Ｐゴシック" charset="0"/>
              </a:rPr>
              <a:t>w</a:t>
            </a: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p(w)</a:t>
            </a:r>
          </a:p>
        </p:txBody>
      </p:sp>
      <p:sp>
        <p:nvSpPr>
          <p:cNvPr id="126992" name="Text Box 83"/>
          <p:cNvSpPr txBox="1">
            <a:spLocks noChangeArrowheads="1"/>
          </p:cNvSpPr>
          <p:nvPr/>
        </p:nvSpPr>
        <p:spPr bwMode="auto">
          <a:xfrm>
            <a:off x="3306763" y="1017588"/>
            <a:ext cx="6778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a:ln>
                  <a:noFill/>
                </a:ln>
                <a:solidFill>
                  <a:srgbClr val="FF0000"/>
                </a:solidFill>
                <a:effectLst/>
                <a:uLnTx/>
                <a:uFillTx/>
                <a:latin typeface="Arial" charset="0"/>
                <a:ea typeface="ＭＳ Ｐゴシック" charset="0"/>
              </a:rPr>
              <a:t>x</a:t>
            </a: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p(x)</a:t>
            </a:r>
          </a:p>
        </p:txBody>
      </p:sp>
      <p:sp>
        <p:nvSpPr>
          <p:cNvPr id="126993" name="Text Box 84"/>
          <p:cNvSpPr txBox="1">
            <a:spLocks noChangeArrowheads="1"/>
          </p:cNvSpPr>
          <p:nvPr/>
        </p:nvSpPr>
        <p:spPr bwMode="auto">
          <a:xfrm>
            <a:off x="3946525" y="1017588"/>
            <a:ext cx="6778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a:ln>
                  <a:noFill/>
                </a:ln>
                <a:solidFill>
                  <a:srgbClr val="FF0000"/>
                </a:solidFill>
                <a:effectLst/>
                <a:uLnTx/>
                <a:uFillTx/>
                <a:latin typeface="Arial" charset="0"/>
                <a:ea typeface="ＭＳ Ｐゴシック" charset="0"/>
              </a:rPr>
              <a:t>y</a:t>
            </a: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p(y)</a:t>
            </a:r>
          </a:p>
        </p:txBody>
      </p:sp>
      <p:sp>
        <p:nvSpPr>
          <p:cNvPr id="126994" name="Text Box 85"/>
          <p:cNvSpPr txBox="1">
            <a:spLocks noChangeArrowheads="1"/>
          </p:cNvSpPr>
          <p:nvPr/>
        </p:nvSpPr>
        <p:spPr bwMode="auto">
          <a:xfrm>
            <a:off x="4578350" y="1022350"/>
            <a:ext cx="663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a:ln>
                  <a:noFill/>
                </a:ln>
                <a:solidFill>
                  <a:srgbClr val="FF0000"/>
                </a:solidFill>
                <a:effectLst/>
                <a:uLnTx/>
                <a:uFillTx/>
                <a:latin typeface="Arial" charset="0"/>
                <a:ea typeface="ＭＳ Ｐゴシック" charset="0"/>
              </a:rPr>
              <a:t>z</a:t>
            </a: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p(z)</a:t>
            </a:r>
          </a:p>
        </p:txBody>
      </p:sp>
      <p:sp>
        <p:nvSpPr>
          <p:cNvPr id="126995" name="Line 86"/>
          <p:cNvSpPr>
            <a:spLocks noChangeShapeType="1"/>
          </p:cNvSpPr>
          <p:nvPr/>
        </p:nvSpPr>
        <p:spPr bwMode="auto">
          <a:xfrm>
            <a:off x="600075" y="1638300"/>
            <a:ext cx="4629150"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6" name="Line 87"/>
          <p:cNvSpPr>
            <a:spLocks noChangeShapeType="1"/>
          </p:cNvSpPr>
          <p:nvPr/>
        </p:nvSpPr>
        <p:spPr bwMode="auto">
          <a:xfrm>
            <a:off x="581025" y="1952625"/>
            <a:ext cx="4629150" cy="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7" name="Text Box 88"/>
          <p:cNvSpPr txBox="1">
            <a:spLocks noChangeArrowheads="1"/>
          </p:cNvSpPr>
          <p:nvPr/>
        </p:nvSpPr>
        <p:spPr bwMode="auto">
          <a:xfrm>
            <a:off x="1492250" y="16081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a:t>
            </a:r>
          </a:p>
        </p:txBody>
      </p:sp>
      <p:sp>
        <p:nvSpPr>
          <p:cNvPr id="126998" name="Line 89"/>
          <p:cNvSpPr>
            <a:spLocks noChangeShapeType="1"/>
          </p:cNvSpPr>
          <p:nvPr/>
        </p:nvSpPr>
        <p:spPr bwMode="auto">
          <a:xfrm>
            <a:off x="581025" y="2247900"/>
            <a:ext cx="4629150" cy="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9" name="Line 90"/>
          <p:cNvSpPr>
            <a:spLocks noChangeShapeType="1"/>
          </p:cNvSpPr>
          <p:nvPr/>
        </p:nvSpPr>
        <p:spPr bwMode="auto">
          <a:xfrm>
            <a:off x="581025" y="2562225"/>
            <a:ext cx="4629150" cy="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0" name="Line 91"/>
          <p:cNvSpPr>
            <a:spLocks noChangeShapeType="1"/>
          </p:cNvSpPr>
          <p:nvPr/>
        </p:nvSpPr>
        <p:spPr bwMode="auto">
          <a:xfrm>
            <a:off x="565150" y="2865438"/>
            <a:ext cx="4629150" cy="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1" name="Line 92"/>
          <p:cNvSpPr>
            <a:spLocks noChangeShapeType="1"/>
          </p:cNvSpPr>
          <p:nvPr/>
        </p:nvSpPr>
        <p:spPr bwMode="auto">
          <a:xfrm>
            <a:off x="576263" y="3171825"/>
            <a:ext cx="4629150" cy="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2" name="Line 93"/>
          <p:cNvSpPr>
            <a:spLocks noChangeShapeType="1"/>
          </p:cNvSpPr>
          <p:nvPr/>
        </p:nvSpPr>
        <p:spPr bwMode="auto">
          <a:xfrm>
            <a:off x="581025" y="3467100"/>
            <a:ext cx="4629150" cy="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9" name="Group 94"/>
          <p:cNvGrpSpPr>
            <a:grpSpLocks/>
          </p:cNvGrpSpPr>
          <p:nvPr/>
        </p:nvGrpSpPr>
        <p:grpSpPr bwMode="auto">
          <a:xfrm>
            <a:off x="2190750" y="1609725"/>
            <a:ext cx="3084513" cy="371475"/>
            <a:chOff x="1380" y="1014"/>
            <a:chExt cx="1943" cy="234"/>
          </a:xfrm>
        </p:grpSpPr>
        <p:sp>
          <p:nvSpPr>
            <p:cNvPr id="127036" name="Text Box 95"/>
            <p:cNvSpPr txBox="1">
              <a:spLocks noChangeArrowheads="1"/>
            </p:cNvSpPr>
            <p:nvPr/>
          </p:nvSpPr>
          <p:spPr bwMode="auto">
            <a:xfrm>
              <a:off x="3043" y="1014"/>
              <a:ext cx="2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7" name="Text Box 96"/>
            <p:cNvSpPr txBox="1">
              <a:spLocks noChangeArrowheads="1"/>
            </p:cNvSpPr>
            <p:nvPr/>
          </p:nvSpPr>
          <p:spPr bwMode="auto">
            <a:xfrm>
              <a:off x="2647" y="1014"/>
              <a:ext cx="2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8" name="Text Box 97"/>
            <p:cNvSpPr txBox="1">
              <a:spLocks noChangeArrowheads="1"/>
            </p:cNvSpPr>
            <p:nvPr/>
          </p:nvSpPr>
          <p:spPr bwMode="auto">
            <a:xfrm>
              <a:off x="1380" y="1017"/>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7,u</a:t>
              </a:r>
            </a:p>
          </p:txBody>
        </p:sp>
        <p:sp>
          <p:nvSpPr>
            <p:cNvPr id="127039" name="Text Box 98"/>
            <p:cNvSpPr txBox="1">
              <a:spLocks noChangeArrowheads="1"/>
            </p:cNvSpPr>
            <p:nvPr/>
          </p:nvSpPr>
          <p:spPr bwMode="auto">
            <a:xfrm>
              <a:off x="1787" y="1015"/>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3,u</a:t>
              </a:r>
            </a:p>
          </p:txBody>
        </p:sp>
        <p:sp>
          <p:nvSpPr>
            <p:cNvPr id="127040" name="Text Box 99"/>
            <p:cNvSpPr txBox="1">
              <a:spLocks noChangeArrowheads="1"/>
            </p:cNvSpPr>
            <p:nvPr/>
          </p:nvSpPr>
          <p:spPr bwMode="auto">
            <a:xfrm>
              <a:off x="2190" y="1016"/>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5,u</a:t>
              </a:r>
            </a:p>
          </p:txBody>
        </p:sp>
      </p:grpSp>
      <p:sp>
        <p:nvSpPr>
          <p:cNvPr id="717924" name="Text Box 100"/>
          <p:cNvSpPr txBox="1">
            <a:spLocks noChangeArrowheads="1"/>
          </p:cNvSpPr>
          <p:nvPr/>
        </p:nvSpPr>
        <p:spPr bwMode="auto">
          <a:xfrm>
            <a:off x="1346200" y="1905000"/>
            <a:ext cx="476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a:t>
            </a:r>
          </a:p>
        </p:txBody>
      </p:sp>
      <p:grpSp>
        <p:nvGrpSpPr>
          <p:cNvPr id="10" name="Group 101"/>
          <p:cNvGrpSpPr>
            <a:grpSpLocks/>
          </p:cNvGrpSpPr>
          <p:nvPr/>
        </p:nvGrpSpPr>
        <p:grpSpPr bwMode="auto">
          <a:xfrm>
            <a:off x="2163763" y="1916113"/>
            <a:ext cx="3122612" cy="371475"/>
            <a:chOff x="1356" y="1014"/>
            <a:chExt cx="1967" cy="234"/>
          </a:xfrm>
        </p:grpSpPr>
        <p:sp>
          <p:nvSpPr>
            <p:cNvPr id="127031" name="Text Box 102"/>
            <p:cNvSpPr txBox="1">
              <a:spLocks noChangeArrowheads="1"/>
            </p:cNvSpPr>
            <p:nvPr/>
          </p:nvSpPr>
          <p:spPr bwMode="auto">
            <a:xfrm>
              <a:off x="3043" y="1014"/>
              <a:ext cx="2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2" name="Text Box 103"/>
            <p:cNvSpPr txBox="1">
              <a:spLocks noChangeArrowheads="1"/>
            </p:cNvSpPr>
            <p:nvPr/>
          </p:nvSpPr>
          <p:spPr bwMode="auto">
            <a:xfrm>
              <a:off x="2482" y="1014"/>
              <a:ext cx="44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11</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,w</a:t>
              </a: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3" name="Text Box 104"/>
            <p:cNvSpPr txBox="1">
              <a:spLocks noChangeArrowheads="1"/>
            </p:cNvSpPr>
            <p:nvPr/>
          </p:nvSpPr>
          <p:spPr bwMode="auto">
            <a:xfrm>
              <a:off x="1356" y="1017"/>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6,w</a:t>
              </a:r>
            </a:p>
          </p:txBody>
        </p:sp>
        <p:sp>
          <p:nvSpPr>
            <p:cNvPr id="127034" name="Text Box 105"/>
            <p:cNvSpPr txBox="1">
              <a:spLocks noChangeArrowheads="1"/>
            </p:cNvSpPr>
            <p:nvPr/>
          </p:nvSpPr>
          <p:spPr bwMode="auto">
            <a:xfrm>
              <a:off x="1987" y="1015"/>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5" name="Text Box 106"/>
            <p:cNvSpPr txBox="1">
              <a:spLocks noChangeArrowheads="1"/>
            </p:cNvSpPr>
            <p:nvPr/>
          </p:nvSpPr>
          <p:spPr bwMode="auto">
            <a:xfrm>
              <a:off x="2190" y="1016"/>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5,u</a:t>
              </a:r>
            </a:p>
          </p:txBody>
        </p:sp>
      </p:grpSp>
      <p:grpSp>
        <p:nvGrpSpPr>
          <p:cNvPr id="11" name="Group 107"/>
          <p:cNvGrpSpPr>
            <a:grpSpLocks/>
          </p:cNvGrpSpPr>
          <p:nvPr/>
        </p:nvGrpSpPr>
        <p:grpSpPr bwMode="auto">
          <a:xfrm>
            <a:off x="2162175" y="2214563"/>
            <a:ext cx="3122613" cy="376237"/>
            <a:chOff x="1356" y="1011"/>
            <a:chExt cx="1967" cy="237"/>
          </a:xfrm>
        </p:grpSpPr>
        <p:sp>
          <p:nvSpPr>
            <p:cNvPr id="127026" name="Text Box 108"/>
            <p:cNvSpPr txBox="1">
              <a:spLocks noChangeArrowheads="1"/>
            </p:cNvSpPr>
            <p:nvPr/>
          </p:nvSpPr>
          <p:spPr bwMode="auto">
            <a:xfrm>
              <a:off x="2913" y="1011"/>
              <a:ext cx="4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14</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,x </a:t>
              </a:r>
            </a:p>
          </p:txBody>
        </p:sp>
        <p:sp>
          <p:nvSpPr>
            <p:cNvPr id="127027" name="Text Box 109"/>
            <p:cNvSpPr txBox="1">
              <a:spLocks noChangeArrowheads="1"/>
            </p:cNvSpPr>
            <p:nvPr/>
          </p:nvSpPr>
          <p:spPr bwMode="auto">
            <a:xfrm>
              <a:off x="2489" y="1011"/>
              <a:ext cx="43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11,</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w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28" name="Text Box 110"/>
            <p:cNvSpPr txBox="1">
              <a:spLocks noChangeArrowheads="1"/>
            </p:cNvSpPr>
            <p:nvPr/>
          </p:nvSpPr>
          <p:spPr bwMode="auto">
            <a:xfrm>
              <a:off x="1356" y="1017"/>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6,w</a:t>
              </a:r>
            </a:p>
          </p:txBody>
        </p:sp>
        <p:sp>
          <p:nvSpPr>
            <p:cNvPr id="127029" name="Text Box 111"/>
            <p:cNvSpPr txBox="1">
              <a:spLocks noChangeArrowheads="1"/>
            </p:cNvSpPr>
            <p:nvPr/>
          </p:nvSpPr>
          <p:spPr bwMode="auto">
            <a:xfrm>
              <a:off x="1987" y="1015"/>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0" name="Text Box 112"/>
            <p:cNvSpPr txBox="1">
              <a:spLocks noChangeArrowheads="1"/>
            </p:cNvSpPr>
            <p:nvPr/>
          </p:nvSpPr>
          <p:spPr bwMode="auto">
            <a:xfrm>
              <a:off x="2390" y="1016"/>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7937" name="Oval 113"/>
          <p:cNvSpPr>
            <a:spLocks noChangeArrowheads="1"/>
          </p:cNvSpPr>
          <p:nvPr/>
        </p:nvSpPr>
        <p:spPr bwMode="auto">
          <a:xfrm>
            <a:off x="2828925" y="1666875"/>
            <a:ext cx="528638" cy="2762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38" name="Oval 114"/>
          <p:cNvSpPr>
            <a:spLocks noChangeArrowheads="1"/>
          </p:cNvSpPr>
          <p:nvPr/>
        </p:nvSpPr>
        <p:spPr bwMode="auto">
          <a:xfrm>
            <a:off x="3482975" y="1952625"/>
            <a:ext cx="528638" cy="2762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39" name="Text Box 115"/>
          <p:cNvSpPr txBox="1">
            <a:spLocks noChangeArrowheads="1"/>
          </p:cNvSpPr>
          <p:nvPr/>
        </p:nvSpPr>
        <p:spPr bwMode="auto">
          <a:xfrm>
            <a:off x="1239838" y="2214563"/>
            <a:ext cx="59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a:t>
            </a:r>
          </a:p>
        </p:txBody>
      </p:sp>
      <p:sp>
        <p:nvSpPr>
          <p:cNvPr id="717940" name="Oval 116"/>
          <p:cNvSpPr>
            <a:spLocks noChangeArrowheads="1"/>
          </p:cNvSpPr>
          <p:nvPr/>
        </p:nvSpPr>
        <p:spPr bwMode="auto">
          <a:xfrm>
            <a:off x="2174875" y="2271713"/>
            <a:ext cx="528638" cy="2762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1" name="Text Box 117"/>
          <p:cNvSpPr txBox="1">
            <a:spLocks noChangeArrowheads="1"/>
          </p:cNvSpPr>
          <p:nvPr/>
        </p:nvSpPr>
        <p:spPr bwMode="auto">
          <a:xfrm>
            <a:off x="1144588" y="2500313"/>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a:t>
            </a:r>
          </a:p>
        </p:txBody>
      </p:sp>
      <p:grpSp>
        <p:nvGrpSpPr>
          <p:cNvPr id="12" name="Group 118"/>
          <p:cNvGrpSpPr>
            <a:grpSpLocks/>
          </p:cNvGrpSpPr>
          <p:nvPr/>
        </p:nvGrpSpPr>
        <p:grpSpPr bwMode="auto">
          <a:xfrm>
            <a:off x="4008438" y="2511425"/>
            <a:ext cx="1273175" cy="366713"/>
            <a:chOff x="1492" y="2777"/>
            <a:chExt cx="802" cy="231"/>
          </a:xfrm>
        </p:grpSpPr>
        <p:sp>
          <p:nvSpPr>
            <p:cNvPr id="127024" name="Text Box 119"/>
            <p:cNvSpPr txBox="1">
              <a:spLocks noChangeArrowheads="1"/>
            </p:cNvSpPr>
            <p:nvPr/>
          </p:nvSpPr>
          <p:spPr bwMode="auto">
            <a:xfrm>
              <a:off x="1884" y="2777"/>
              <a:ext cx="4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14</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,x </a:t>
              </a:r>
            </a:p>
          </p:txBody>
        </p:sp>
        <p:sp>
          <p:nvSpPr>
            <p:cNvPr id="127025" name="Text Box 120"/>
            <p:cNvSpPr txBox="1">
              <a:spLocks noChangeArrowheads="1"/>
            </p:cNvSpPr>
            <p:nvPr/>
          </p:nvSpPr>
          <p:spPr bwMode="auto">
            <a:xfrm>
              <a:off x="1492" y="2777"/>
              <a:ext cx="4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10,</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v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7945" name="Oval 121"/>
          <p:cNvSpPr>
            <a:spLocks noChangeArrowheads="1"/>
          </p:cNvSpPr>
          <p:nvPr/>
        </p:nvSpPr>
        <p:spPr bwMode="auto">
          <a:xfrm>
            <a:off x="4011613" y="2570163"/>
            <a:ext cx="528637" cy="2762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6" name="Text Box 122"/>
          <p:cNvSpPr txBox="1">
            <a:spLocks noChangeArrowheads="1"/>
          </p:cNvSpPr>
          <p:nvPr/>
        </p:nvSpPr>
        <p:spPr bwMode="auto">
          <a:xfrm>
            <a:off x="1060450" y="2819400"/>
            <a:ext cx="819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uwxvy</a:t>
            </a:r>
          </a:p>
        </p:txBody>
      </p:sp>
      <p:sp>
        <p:nvSpPr>
          <p:cNvPr id="717947" name="Text Box 123"/>
          <p:cNvSpPr txBox="1">
            <a:spLocks noChangeArrowheads="1"/>
          </p:cNvSpPr>
          <p:nvPr/>
        </p:nvSpPr>
        <p:spPr bwMode="auto">
          <a:xfrm>
            <a:off x="4638675" y="2830513"/>
            <a:ext cx="650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12</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,y </a:t>
            </a:r>
          </a:p>
        </p:txBody>
      </p:sp>
      <p:sp>
        <p:nvSpPr>
          <p:cNvPr id="717948" name="Oval 124"/>
          <p:cNvSpPr>
            <a:spLocks noChangeArrowheads="1"/>
          </p:cNvSpPr>
          <p:nvPr/>
        </p:nvSpPr>
        <p:spPr bwMode="auto">
          <a:xfrm>
            <a:off x="4676775" y="2887663"/>
            <a:ext cx="528638" cy="2762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9" name="Rectangle 125"/>
          <p:cNvSpPr>
            <a:spLocks noChangeArrowheads="1"/>
          </p:cNvSpPr>
          <p:nvPr/>
        </p:nvSpPr>
        <p:spPr bwMode="auto">
          <a:xfrm>
            <a:off x="538163" y="3775075"/>
            <a:ext cx="3810000" cy="239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a:ln>
                  <a:noFill/>
                </a:ln>
                <a:solidFill>
                  <a:srgbClr val="CC0000"/>
                </a:solidFill>
                <a:effectLst/>
                <a:uLnTx/>
                <a:uFillTx/>
                <a:latin typeface="Gill Sans MT" charset="0"/>
                <a:ea typeface="ＭＳ Ｐゴシック" charset="0"/>
              </a:rPr>
              <a:t>notes:</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r>
              <a:rPr kumimoji="0" lang="en-US" sz="2000" b="0" i="0" u="none" strike="noStrike" kern="1200" cap="none" spc="0" normalizeH="0" baseline="0" noProof="0">
                <a:ln>
                  <a:noFill/>
                </a:ln>
                <a:solidFill>
                  <a:srgbClr val="000000"/>
                </a:solidFill>
                <a:effectLst/>
                <a:uLnTx/>
                <a:uFillTx/>
                <a:latin typeface="Gill Sans MT" charset="0"/>
                <a:ea typeface="ＭＳ Ｐゴシック" charset="0"/>
              </a:rPr>
              <a:t>construct shortest path tree by tracing predecessor nodes</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r>
              <a:rPr kumimoji="0" lang="en-US" sz="2000" b="0" i="0" u="none" strike="noStrike" kern="1200" cap="none" spc="0" normalizeH="0" baseline="0" noProof="0">
                <a:ln>
                  <a:noFill/>
                </a:ln>
                <a:solidFill>
                  <a:srgbClr val="000000"/>
                </a:solidFill>
                <a:effectLst/>
                <a:uLnTx/>
                <a:uFillTx/>
                <a:latin typeface="Gill Sans MT" charset="0"/>
                <a:ea typeface="ＭＳ Ｐゴシック" charset="0"/>
              </a:rPr>
              <a:t>ties can exist (can be broken arbitrarily)</a:t>
            </a:r>
          </a:p>
        </p:txBody>
      </p:sp>
      <p:sp>
        <p:nvSpPr>
          <p:cNvPr id="717950" name="Line 126"/>
          <p:cNvSpPr>
            <a:spLocks noChangeShapeType="1"/>
          </p:cNvSpPr>
          <p:nvPr/>
        </p:nvSpPr>
        <p:spPr bwMode="auto">
          <a:xfrm>
            <a:off x="7874000" y="4995863"/>
            <a:ext cx="59055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1" name="Line 127"/>
          <p:cNvSpPr>
            <a:spLocks noChangeShapeType="1"/>
          </p:cNvSpPr>
          <p:nvPr/>
        </p:nvSpPr>
        <p:spPr bwMode="auto">
          <a:xfrm flipV="1">
            <a:off x="6124575" y="4995863"/>
            <a:ext cx="1463675" cy="12049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2" name="Line 128"/>
          <p:cNvSpPr>
            <a:spLocks noChangeShapeType="1"/>
          </p:cNvSpPr>
          <p:nvPr/>
        </p:nvSpPr>
        <p:spPr bwMode="auto">
          <a:xfrm>
            <a:off x="6115050" y="5110163"/>
            <a:ext cx="9525" cy="10477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3" name="Line 129"/>
          <p:cNvSpPr>
            <a:spLocks noChangeShapeType="1"/>
          </p:cNvSpPr>
          <p:nvPr/>
        </p:nvSpPr>
        <p:spPr bwMode="auto">
          <a:xfrm flipV="1">
            <a:off x="4906963" y="3252788"/>
            <a:ext cx="1012825" cy="16287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4" name="Line 130"/>
          <p:cNvSpPr>
            <a:spLocks noChangeShapeType="1"/>
          </p:cNvSpPr>
          <p:nvPr/>
        </p:nvSpPr>
        <p:spPr bwMode="auto">
          <a:xfrm flipV="1">
            <a:off x="5008563" y="4999038"/>
            <a:ext cx="944562"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5" name="Text Box 131"/>
          <p:cNvSpPr txBox="1">
            <a:spLocks noChangeArrowheads="1"/>
          </p:cNvSpPr>
          <p:nvPr/>
        </p:nvSpPr>
        <p:spPr bwMode="auto">
          <a:xfrm>
            <a:off x="931863" y="3117850"/>
            <a:ext cx="933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uwxvyz</a:t>
            </a:r>
          </a:p>
        </p:txBody>
      </p:sp>
      <p:sp>
        <p:nvSpPr>
          <p:cNvPr id="135"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ahoma" charset="0"/>
                <a:ea typeface="ＭＳ Ｐゴシック" charset="0"/>
              </a:rPr>
              <a:t>5-</a:t>
            </a:r>
            <a:fld id="{8E8C6E93-DF5B-BC4B-80F9-500DED1EEDCC}" type="slidenum">
              <a:rPr kumimoji="0" lang="en-US" sz="1200" b="0" i="0" u="none" strike="noStrike" kern="1200" cap="none" spc="0" normalizeH="0" baseline="0" noProof="0">
                <a:ln>
                  <a:noFill/>
                </a:ln>
                <a:solidFill>
                  <a:srgbClr val="000000"/>
                </a:solidFill>
                <a:effectLst/>
                <a:uLnTx/>
                <a:uFillTx/>
                <a:latin typeface="Tahoma" charset="0"/>
                <a:ea typeface="ＭＳ Ｐゴシック" charset="0"/>
              </a:rPr>
              <a:pPr marL="0" marR="0" lvl="0" indent="0" algn="l" defTabSz="914400" rtl="0" eaLnBrk="0" fontAlgn="base" latinLnBrk="0" hangingPunct="0">
                <a:lnSpc>
                  <a:spcPct val="100000"/>
                </a:lnSpc>
                <a:spcBef>
                  <a:spcPct val="0"/>
                </a:spcBef>
                <a:spcAft>
                  <a:spcPct val="0"/>
                </a:spcAft>
                <a:buClrTx/>
                <a:buSzTx/>
                <a:buFontTx/>
                <a:buNone/>
                <a:tabLst/>
                <a:defRPr/>
              </a:pPr>
              <a:t>201</a:t>
            </a:fld>
            <a:endParaRPr kumimoji="0" lang="en-US" sz="1200" b="0" i="0" u="none" strike="noStrike" kern="1200" cap="none" spc="0" normalizeH="0" baseline="0" noProof="0" dirty="0">
              <a:ln>
                <a:noFill/>
              </a:ln>
              <a:solidFill>
                <a:srgbClr val="000000"/>
              </a:solidFill>
              <a:effectLst/>
              <a:uLnTx/>
              <a:uFillTx/>
              <a:latin typeface="Tahoma" charset="0"/>
              <a:ea typeface="ＭＳ Ｐゴシック" charset="0"/>
            </a:endParaRPr>
          </a:p>
        </p:txBody>
      </p:sp>
      <p:sp>
        <p:nvSpPr>
          <p:cNvPr id="136"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ahoma" charset="0"/>
                <a:ea typeface="ＭＳ Ｐゴシック" charset="0"/>
                <a:cs typeface="Arial" charset="0"/>
              </a:rPr>
              <a:t>Network Layer: Control Plane</a:t>
            </a:r>
          </a:p>
        </p:txBody>
      </p:sp>
    </p:spTree>
    <p:extLst>
      <p:ext uri="{BB962C8B-B14F-4D97-AF65-F5344CB8AC3E}">
        <p14:creationId xmlns:p14="http://schemas.microsoft.com/office/powerpoint/2010/main" val="56674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7937"/>
                                        </p:tgtEl>
                                        <p:attrNameLst>
                                          <p:attrName>style.visibility</p:attrName>
                                        </p:attrNameLst>
                                      </p:cBhvr>
                                      <p:to>
                                        <p:strVal val="visible"/>
                                      </p:to>
                                    </p:set>
                                    <p:animEffect transition="in" filter="dissolve">
                                      <p:cBhvr>
                                        <p:cTn id="12" dur="500"/>
                                        <p:tgtEl>
                                          <p:spTgt spid="717937"/>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717924"/>
                                        </p:tgtEl>
                                        <p:attrNameLst>
                                          <p:attrName>style.visibility</p:attrName>
                                        </p:attrNameLst>
                                      </p:cBhvr>
                                      <p:to>
                                        <p:strVal val="visible"/>
                                      </p:to>
                                    </p:set>
                                    <p:animEffect transition="in" filter="dissolve">
                                      <p:cBhvr>
                                        <p:cTn id="16" dur="500"/>
                                        <p:tgtEl>
                                          <p:spTgt spid="71792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1000"/>
                                        <p:tgtEl>
                                          <p:spTgt spid="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17938"/>
                                        </p:tgtEl>
                                        <p:attrNameLst>
                                          <p:attrName>style.visibility</p:attrName>
                                        </p:attrNameLst>
                                      </p:cBhvr>
                                      <p:to>
                                        <p:strVal val="visible"/>
                                      </p:to>
                                    </p:set>
                                    <p:animEffect transition="in" filter="dissolve">
                                      <p:cBhvr>
                                        <p:cTn id="26" dur="500"/>
                                        <p:tgtEl>
                                          <p:spTgt spid="717938"/>
                                        </p:tgtEl>
                                      </p:cBhvr>
                                    </p:animEffect>
                                  </p:childTnLst>
                                </p:cTn>
                              </p:par>
                            </p:childTnLst>
                          </p:cTn>
                        </p:par>
                        <p:par>
                          <p:cTn id="27" fill="hold" nodeType="afterGroup">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717939"/>
                                        </p:tgtEl>
                                        <p:attrNameLst>
                                          <p:attrName>style.visibility</p:attrName>
                                        </p:attrNameLst>
                                      </p:cBhvr>
                                      <p:to>
                                        <p:strVal val="visible"/>
                                      </p:to>
                                    </p:set>
                                    <p:animEffect transition="in" filter="dissolve">
                                      <p:cBhvr>
                                        <p:cTn id="30" dur="500"/>
                                        <p:tgtEl>
                                          <p:spTgt spid="71793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717940"/>
                                        </p:tgtEl>
                                        <p:attrNameLst>
                                          <p:attrName>style.visibility</p:attrName>
                                        </p:attrNameLst>
                                      </p:cBhvr>
                                      <p:to>
                                        <p:strVal val="visible"/>
                                      </p:to>
                                    </p:set>
                                    <p:animEffect transition="in" filter="dissolve">
                                      <p:cBhvr>
                                        <p:cTn id="40" dur="500"/>
                                        <p:tgtEl>
                                          <p:spTgt spid="717940"/>
                                        </p:tgtEl>
                                      </p:cBhvr>
                                    </p:animEffect>
                                  </p:childTnLst>
                                </p:cTn>
                              </p:par>
                            </p:childTnLst>
                          </p:cTn>
                        </p:par>
                        <p:par>
                          <p:cTn id="41" fill="hold" nodeType="afterGroup">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717941"/>
                                        </p:tgtEl>
                                        <p:attrNameLst>
                                          <p:attrName>style.visibility</p:attrName>
                                        </p:attrNameLst>
                                      </p:cBhvr>
                                      <p:to>
                                        <p:strVal val="visible"/>
                                      </p:to>
                                    </p:set>
                                    <p:animEffect transition="in" filter="dissolve">
                                      <p:cBhvr>
                                        <p:cTn id="44" dur="500"/>
                                        <p:tgtEl>
                                          <p:spTgt spid="71794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left)">
                                      <p:cBhvr>
                                        <p:cTn id="49" dur="1000"/>
                                        <p:tgtEl>
                                          <p:spTgt spid="1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717945"/>
                                        </p:tgtEl>
                                        <p:attrNameLst>
                                          <p:attrName>style.visibility</p:attrName>
                                        </p:attrNameLst>
                                      </p:cBhvr>
                                      <p:to>
                                        <p:strVal val="visible"/>
                                      </p:to>
                                    </p:set>
                                    <p:animEffect transition="in" filter="dissolve">
                                      <p:cBhvr>
                                        <p:cTn id="54" dur="500"/>
                                        <p:tgtEl>
                                          <p:spTgt spid="717945"/>
                                        </p:tgtEl>
                                      </p:cBhvr>
                                    </p:animEffect>
                                  </p:childTnLst>
                                </p:cTn>
                              </p:par>
                            </p:childTnLst>
                          </p:cTn>
                        </p:par>
                        <p:par>
                          <p:cTn id="55" fill="hold" nodeType="afterGroup">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717946"/>
                                        </p:tgtEl>
                                        <p:attrNameLst>
                                          <p:attrName>style.visibility</p:attrName>
                                        </p:attrNameLst>
                                      </p:cBhvr>
                                      <p:to>
                                        <p:strVal val="visible"/>
                                      </p:to>
                                    </p:set>
                                    <p:animEffect transition="in" filter="dissolve">
                                      <p:cBhvr>
                                        <p:cTn id="58" dur="500"/>
                                        <p:tgtEl>
                                          <p:spTgt spid="71794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17947"/>
                                        </p:tgtEl>
                                        <p:attrNameLst>
                                          <p:attrName>style.visibility</p:attrName>
                                        </p:attrNameLst>
                                      </p:cBhvr>
                                      <p:to>
                                        <p:strVal val="visible"/>
                                      </p:to>
                                    </p:set>
                                    <p:animEffect transition="in" filter="wipe(left)">
                                      <p:cBhvr>
                                        <p:cTn id="63" dur="1000"/>
                                        <p:tgtEl>
                                          <p:spTgt spid="71794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717948"/>
                                        </p:tgtEl>
                                        <p:attrNameLst>
                                          <p:attrName>style.visibility</p:attrName>
                                        </p:attrNameLst>
                                      </p:cBhvr>
                                      <p:to>
                                        <p:strVal val="visible"/>
                                      </p:to>
                                    </p:set>
                                    <p:animEffect transition="in" filter="dissolve">
                                      <p:cBhvr>
                                        <p:cTn id="68" dur="500"/>
                                        <p:tgtEl>
                                          <p:spTgt spid="717948"/>
                                        </p:tgtEl>
                                      </p:cBhvr>
                                    </p:animEffect>
                                  </p:childTnLst>
                                </p:cTn>
                              </p:par>
                            </p:childTnLst>
                          </p:cTn>
                        </p:par>
                        <p:par>
                          <p:cTn id="69" fill="hold" nodeType="afterGroup">
                            <p:stCondLst>
                              <p:cond delay="500"/>
                            </p:stCondLst>
                            <p:childTnLst>
                              <p:par>
                                <p:cTn id="70" presetID="9" presetClass="entr" presetSubtype="0" fill="hold" grpId="0" nodeType="afterEffect">
                                  <p:stCondLst>
                                    <p:cond delay="0"/>
                                  </p:stCondLst>
                                  <p:childTnLst>
                                    <p:set>
                                      <p:cBhvr>
                                        <p:cTn id="71" dur="1" fill="hold">
                                          <p:stCondLst>
                                            <p:cond delay="0"/>
                                          </p:stCondLst>
                                        </p:cTn>
                                        <p:tgtEl>
                                          <p:spTgt spid="717955"/>
                                        </p:tgtEl>
                                        <p:attrNameLst>
                                          <p:attrName>style.visibility</p:attrName>
                                        </p:attrNameLst>
                                      </p:cBhvr>
                                      <p:to>
                                        <p:strVal val="visible"/>
                                      </p:to>
                                    </p:set>
                                    <p:animEffect transition="in" filter="dissolve">
                                      <p:cBhvr>
                                        <p:cTn id="72" dur="500"/>
                                        <p:tgtEl>
                                          <p:spTgt spid="71795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717949"/>
                                        </p:tgtEl>
                                        <p:attrNameLst>
                                          <p:attrName>style.visibility</p:attrName>
                                        </p:attrNameLst>
                                      </p:cBhvr>
                                      <p:to>
                                        <p:strVal val="visible"/>
                                      </p:to>
                                    </p:set>
                                    <p:animEffect transition="in" filter="dissolve">
                                      <p:cBhvr>
                                        <p:cTn id="77" dur="500"/>
                                        <p:tgtEl>
                                          <p:spTgt spid="71794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717950"/>
                                        </p:tgtEl>
                                        <p:attrNameLst>
                                          <p:attrName>style.visibility</p:attrName>
                                        </p:attrNameLst>
                                      </p:cBhvr>
                                      <p:to>
                                        <p:strVal val="visible"/>
                                      </p:to>
                                    </p:set>
                                    <p:animEffect transition="in" filter="dissolve">
                                      <p:cBhvr>
                                        <p:cTn id="82" dur="1000"/>
                                        <p:tgtEl>
                                          <p:spTgt spid="717950"/>
                                        </p:tgtEl>
                                      </p:cBhvr>
                                    </p:animEffect>
                                  </p:childTnLst>
                                </p:cTn>
                              </p:par>
                            </p:childTnLst>
                          </p:cTn>
                        </p:par>
                        <p:par>
                          <p:cTn id="83" fill="hold" nodeType="afterGroup">
                            <p:stCondLst>
                              <p:cond delay="1000"/>
                            </p:stCondLst>
                            <p:childTnLst>
                              <p:par>
                                <p:cTn id="84" presetID="9" presetClass="entr" presetSubtype="0" fill="hold" grpId="0" nodeType="afterEffect">
                                  <p:stCondLst>
                                    <p:cond delay="0"/>
                                  </p:stCondLst>
                                  <p:childTnLst>
                                    <p:set>
                                      <p:cBhvr>
                                        <p:cTn id="85" dur="1" fill="hold">
                                          <p:stCondLst>
                                            <p:cond delay="0"/>
                                          </p:stCondLst>
                                        </p:cTn>
                                        <p:tgtEl>
                                          <p:spTgt spid="717951"/>
                                        </p:tgtEl>
                                        <p:attrNameLst>
                                          <p:attrName>style.visibility</p:attrName>
                                        </p:attrNameLst>
                                      </p:cBhvr>
                                      <p:to>
                                        <p:strVal val="visible"/>
                                      </p:to>
                                    </p:set>
                                    <p:animEffect transition="in" filter="dissolve">
                                      <p:cBhvr>
                                        <p:cTn id="86" dur="1000"/>
                                        <p:tgtEl>
                                          <p:spTgt spid="717951"/>
                                        </p:tgtEl>
                                      </p:cBhvr>
                                    </p:animEffect>
                                  </p:childTnLst>
                                </p:cTn>
                              </p:par>
                            </p:childTnLst>
                          </p:cTn>
                        </p:par>
                        <p:par>
                          <p:cTn id="87" fill="hold" nodeType="afterGroup">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717952"/>
                                        </p:tgtEl>
                                        <p:attrNameLst>
                                          <p:attrName>style.visibility</p:attrName>
                                        </p:attrNameLst>
                                      </p:cBhvr>
                                      <p:to>
                                        <p:strVal val="visible"/>
                                      </p:to>
                                    </p:set>
                                    <p:animEffect transition="in" filter="dissolve">
                                      <p:cBhvr>
                                        <p:cTn id="90" dur="1000"/>
                                        <p:tgtEl>
                                          <p:spTgt spid="717952"/>
                                        </p:tgtEl>
                                      </p:cBhvr>
                                    </p:animEffect>
                                  </p:childTnLst>
                                </p:cTn>
                              </p:par>
                            </p:childTnLst>
                          </p:cTn>
                        </p:par>
                        <p:par>
                          <p:cTn id="91" fill="hold" nodeType="afterGroup">
                            <p:stCondLst>
                              <p:cond delay="3000"/>
                            </p:stCondLst>
                            <p:childTnLst>
                              <p:par>
                                <p:cTn id="92" presetID="9" presetClass="entr" presetSubtype="0" fill="hold" grpId="0" nodeType="afterEffect">
                                  <p:stCondLst>
                                    <p:cond delay="0"/>
                                  </p:stCondLst>
                                  <p:childTnLst>
                                    <p:set>
                                      <p:cBhvr>
                                        <p:cTn id="93" dur="1" fill="hold">
                                          <p:stCondLst>
                                            <p:cond delay="0"/>
                                          </p:stCondLst>
                                        </p:cTn>
                                        <p:tgtEl>
                                          <p:spTgt spid="717953"/>
                                        </p:tgtEl>
                                        <p:attrNameLst>
                                          <p:attrName>style.visibility</p:attrName>
                                        </p:attrNameLst>
                                      </p:cBhvr>
                                      <p:to>
                                        <p:strVal val="visible"/>
                                      </p:to>
                                    </p:set>
                                    <p:animEffect transition="in" filter="dissolve">
                                      <p:cBhvr>
                                        <p:cTn id="94" dur="1000"/>
                                        <p:tgtEl>
                                          <p:spTgt spid="717953"/>
                                        </p:tgtEl>
                                      </p:cBhvr>
                                    </p:animEffect>
                                  </p:childTnLst>
                                </p:cTn>
                              </p:par>
                            </p:childTnLst>
                          </p:cTn>
                        </p:par>
                        <p:par>
                          <p:cTn id="95" fill="hold" nodeType="afterGroup">
                            <p:stCondLst>
                              <p:cond delay="4000"/>
                            </p:stCondLst>
                            <p:childTnLst>
                              <p:par>
                                <p:cTn id="96" presetID="9" presetClass="entr" presetSubtype="0" fill="hold" grpId="0" nodeType="afterEffect">
                                  <p:stCondLst>
                                    <p:cond delay="0"/>
                                  </p:stCondLst>
                                  <p:childTnLst>
                                    <p:set>
                                      <p:cBhvr>
                                        <p:cTn id="97" dur="1" fill="hold">
                                          <p:stCondLst>
                                            <p:cond delay="0"/>
                                          </p:stCondLst>
                                        </p:cTn>
                                        <p:tgtEl>
                                          <p:spTgt spid="717954"/>
                                        </p:tgtEl>
                                        <p:attrNameLst>
                                          <p:attrName>style.visibility</p:attrName>
                                        </p:attrNameLst>
                                      </p:cBhvr>
                                      <p:to>
                                        <p:strVal val="visible"/>
                                      </p:to>
                                    </p:set>
                                    <p:animEffect transition="in" filter="dissolve">
                                      <p:cBhvr>
                                        <p:cTn id="98" dur="1000"/>
                                        <p:tgtEl>
                                          <p:spTgt spid="717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924" grpId="0"/>
      <p:bldP spid="717937" grpId="0" animBg="1"/>
      <p:bldP spid="717938" grpId="0" animBg="1"/>
      <p:bldP spid="717939" grpId="0"/>
      <p:bldP spid="717940" grpId="0" animBg="1"/>
      <p:bldP spid="717941" grpId="0"/>
      <p:bldP spid="717945" grpId="0" animBg="1"/>
      <p:bldP spid="717946" grpId="0"/>
      <p:bldP spid="717947" grpId="0"/>
      <p:bldP spid="717948" grpId="0" animBg="1"/>
      <p:bldP spid="717949" grpId="0"/>
      <p:bldP spid="717950" grpId="0" animBg="1"/>
      <p:bldP spid="717951" grpId="0" animBg="1"/>
      <p:bldP spid="717952" grpId="0" animBg="1"/>
      <p:bldP spid="717953" grpId="0" animBg="1"/>
      <p:bldP spid="717954" grpId="0" animBg="1"/>
      <p:bldP spid="717955"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3" name="Picture 91"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83343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4" name="Rectangle 2"/>
          <p:cNvSpPr>
            <a:spLocks noGrp="1" noChangeArrowheads="1"/>
          </p:cNvSpPr>
          <p:nvPr>
            <p:ph type="title"/>
          </p:nvPr>
        </p:nvSpPr>
        <p:spPr>
          <a:xfrm>
            <a:off x="411163" y="130175"/>
            <a:ext cx="8364537" cy="963613"/>
          </a:xfrm>
        </p:spPr>
        <p:txBody>
          <a:bodyPr/>
          <a:lstStyle/>
          <a:p>
            <a:r>
              <a:rPr lang="en-US" sz="4000">
                <a:latin typeface="Gill Sans MT" charset="0"/>
              </a:rPr>
              <a:t>Dijkstra</a:t>
            </a:r>
            <a:r>
              <a:rPr lang="ja-JP" altLang="en-US" sz="4000">
                <a:latin typeface="Gill Sans MT" charset="0"/>
              </a:rPr>
              <a:t>’</a:t>
            </a:r>
            <a:r>
              <a:rPr lang="en-US" altLang="ja-JP" sz="4000">
                <a:latin typeface="Gill Sans MT" charset="0"/>
              </a:rPr>
              <a:t>s algorithm: another example</a:t>
            </a:r>
            <a:endParaRPr lang="en-US">
              <a:latin typeface="Gill Sans MT" charset="0"/>
            </a:endParaRPr>
          </a:p>
        </p:txBody>
      </p:sp>
      <p:sp>
        <p:nvSpPr>
          <p:cNvPr id="128005" name="Text Box 3"/>
          <p:cNvSpPr txBox="1">
            <a:spLocks noChangeArrowheads="1"/>
          </p:cNvSpPr>
          <p:nvPr/>
        </p:nvSpPr>
        <p:spPr bwMode="auto">
          <a:xfrm>
            <a:off x="239713" y="1506538"/>
            <a:ext cx="706437"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Step</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5</a:t>
            </a:r>
          </a:p>
        </p:txBody>
      </p:sp>
      <p:sp>
        <p:nvSpPr>
          <p:cNvPr id="128006" name="Text Box 4"/>
          <p:cNvSpPr txBox="1">
            <a:spLocks noChangeArrowheads="1"/>
          </p:cNvSpPr>
          <p:nvPr/>
        </p:nvSpPr>
        <p:spPr bwMode="auto">
          <a:xfrm>
            <a:off x="1252538" y="1516063"/>
            <a:ext cx="1017587"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N</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uxyvw</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uxyvwz</a:t>
            </a:r>
          </a:p>
        </p:txBody>
      </p:sp>
      <p:sp>
        <p:nvSpPr>
          <p:cNvPr id="128007" name="Text Box 5"/>
          <p:cNvSpPr txBox="1">
            <a:spLocks noChangeArrowheads="1"/>
          </p:cNvSpPr>
          <p:nvPr/>
        </p:nvSpPr>
        <p:spPr bwMode="auto">
          <a:xfrm>
            <a:off x="2500313" y="1497013"/>
            <a:ext cx="116998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D(v),p(v)</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2,u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2,u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2,u</a:t>
            </a:r>
          </a:p>
        </p:txBody>
      </p:sp>
      <p:sp>
        <p:nvSpPr>
          <p:cNvPr id="128008" name="Text Box 6"/>
          <p:cNvSpPr txBox="1">
            <a:spLocks noChangeArrowheads="1"/>
          </p:cNvSpPr>
          <p:nvPr/>
        </p:nvSpPr>
        <p:spPr bwMode="auto">
          <a:xfrm>
            <a:off x="3667125" y="1501775"/>
            <a:ext cx="1284288"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D(w),p(w)</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5,u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4,x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3,y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3,y</a:t>
            </a:r>
          </a:p>
        </p:txBody>
      </p:sp>
      <p:sp>
        <p:nvSpPr>
          <p:cNvPr id="128009" name="Text Box 7"/>
          <p:cNvSpPr txBox="1">
            <a:spLocks noChangeArrowheads="1"/>
          </p:cNvSpPr>
          <p:nvPr/>
        </p:nvSpPr>
        <p:spPr bwMode="auto">
          <a:xfrm>
            <a:off x="5057775" y="1497013"/>
            <a:ext cx="11699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D(x),p(x)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1,u</a:t>
            </a:r>
          </a:p>
        </p:txBody>
      </p:sp>
      <p:sp>
        <p:nvSpPr>
          <p:cNvPr id="128010" name="Text Box 8"/>
          <p:cNvSpPr txBox="1">
            <a:spLocks noChangeArrowheads="1"/>
          </p:cNvSpPr>
          <p:nvPr/>
        </p:nvSpPr>
        <p:spPr bwMode="auto">
          <a:xfrm>
            <a:off x="6353175" y="1501775"/>
            <a:ext cx="116998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D(y),p(y)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mic Sans MS" charset="0"/>
                <a:ea typeface="ＭＳ Ｐゴシック" charset="0"/>
                <a:cs typeface="Arial"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2,x</a:t>
            </a:r>
          </a:p>
        </p:txBody>
      </p:sp>
      <p:sp>
        <p:nvSpPr>
          <p:cNvPr id="128011" name="Text Box 9"/>
          <p:cNvSpPr txBox="1">
            <a:spLocks noChangeArrowheads="1"/>
          </p:cNvSpPr>
          <p:nvPr/>
        </p:nvSpPr>
        <p:spPr bwMode="auto">
          <a:xfrm>
            <a:off x="7605713" y="1516063"/>
            <a:ext cx="1169987"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D(z),p(z)</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4,y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4,y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4,y</a:t>
            </a:r>
          </a:p>
        </p:txBody>
      </p:sp>
      <p:sp>
        <p:nvSpPr>
          <p:cNvPr id="128012" name="Line 10"/>
          <p:cNvSpPr>
            <a:spLocks noChangeShapeType="1"/>
          </p:cNvSpPr>
          <p:nvPr/>
        </p:nvSpPr>
        <p:spPr bwMode="auto">
          <a:xfrm>
            <a:off x="361950" y="1857375"/>
            <a:ext cx="8505825" cy="952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3" name="Line 11"/>
          <p:cNvSpPr>
            <a:spLocks noChangeShapeType="1"/>
          </p:cNvSpPr>
          <p:nvPr/>
        </p:nvSpPr>
        <p:spPr bwMode="auto">
          <a:xfrm>
            <a:off x="519113" y="2162175"/>
            <a:ext cx="8296275"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4" name="Line 12"/>
          <p:cNvSpPr>
            <a:spLocks noChangeShapeType="1"/>
          </p:cNvSpPr>
          <p:nvPr/>
        </p:nvSpPr>
        <p:spPr bwMode="auto">
          <a:xfrm>
            <a:off x="538163" y="2457450"/>
            <a:ext cx="8267700" cy="4763"/>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5" name="Line 13"/>
          <p:cNvSpPr>
            <a:spLocks noChangeShapeType="1"/>
          </p:cNvSpPr>
          <p:nvPr/>
        </p:nvSpPr>
        <p:spPr bwMode="auto">
          <a:xfrm>
            <a:off x="547688" y="2767013"/>
            <a:ext cx="8253412" cy="952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6" name="Line 14"/>
          <p:cNvSpPr>
            <a:spLocks noChangeShapeType="1"/>
          </p:cNvSpPr>
          <p:nvPr/>
        </p:nvSpPr>
        <p:spPr bwMode="auto">
          <a:xfrm>
            <a:off x="557213" y="3071813"/>
            <a:ext cx="8267700" cy="952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7" name="Line 15"/>
          <p:cNvSpPr>
            <a:spLocks noChangeShapeType="1"/>
          </p:cNvSpPr>
          <p:nvPr/>
        </p:nvSpPr>
        <p:spPr bwMode="auto">
          <a:xfrm>
            <a:off x="571500" y="3386138"/>
            <a:ext cx="8262938" cy="4762"/>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8018" name="Group 16"/>
          <p:cNvGrpSpPr>
            <a:grpSpLocks/>
          </p:cNvGrpSpPr>
          <p:nvPr/>
        </p:nvGrpSpPr>
        <p:grpSpPr bwMode="auto">
          <a:xfrm>
            <a:off x="3645396" y="3771160"/>
            <a:ext cx="3571875" cy="2236787"/>
            <a:chOff x="3162" y="1071"/>
            <a:chExt cx="2250" cy="1409"/>
          </a:xfrm>
        </p:grpSpPr>
        <p:sp>
          <p:nvSpPr>
            <p:cNvPr id="128024" name="Freeform 17"/>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5" name="Freeform 18"/>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6" name="Oval 19"/>
            <p:cNvSpPr>
              <a:spLocks noChangeArrowheads="1"/>
            </p:cNvSpPr>
            <p:nvPr/>
          </p:nvSpPr>
          <p:spPr bwMode="auto">
            <a:xfrm>
              <a:off x="3238" y="1862"/>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7" name="Line 20"/>
            <p:cNvSpPr>
              <a:spLocks noChangeShapeType="1"/>
            </p:cNvSpPr>
            <p:nvPr/>
          </p:nvSpPr>
          <p:spPr bwMode="auto">
            <a:xfrm>
              <a:off x="3238" y="1855"/>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8" name="Line 21"/>
            <p:cNvSpPr>
              <a:spLocks noChangeShapeType="1"/>
            </p:cNvSpPr>
            <p:nvPr/>
          </p:nvSpPr>
          <p:spPr bwMode="auto">
            <a:xfrm>
              <a:off x="3551" y="1855"/>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9" name="Rectangle 22"/>
            <p:cNvSpPr>
              <a:spLocks noChangeArrowheads="1"/>
            </p:cNvSpPr>
            <p:nvPr/>
          </p:nvSpPr>
          <p:spPr bwMode="auto">
            <a:xfrm>
              <a:off x="3238" y="1855"/>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0" name="Oval 23"/>
            <p:cNvSpPr>
              <a:spLocks noChangeArrowheads="1"/>
            </p:cNvSpPr>
            <p:nvPr/>
          </p:nvSpPr>
          <p:spPr bwMode="auto">
            <a:xfrm>
              <a:off x="3235" y="1796"/>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1" name="Oval 24"/>
            <p:cNvSpPr>
              <a:spLocks noChangeArrowheads="1"/>
            </p:cNvSpPr>
            <p:nvPr/>
          </p:nvSpPr>
          <p:spPr bwMode="auto">
            <a:xfrm>
              <a:off x="3712" y="2249"/>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2" name="Line 25"/>
            <p:cNvSpPr>
              <a:spLocks noChangeShapeType="1"/>
            </p:cNvSpPr>
            <p:nvPr/>
          </p:nvSpPr>
          <p:spPr bwMode="auto">
            <a:xfrm>
              <a:off x="3712" y="224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3" name="Line 26"/>
            <p:cNvSpPr>
              <a:spLocks noChangeShapeType="1"/>
            </p:cNvSpPr>
            <p:nvPr/>
          </p:nvSpPr>
          <p:spPr bwMode="auto">
            <a:xfrm>
              <a:off x="4025" y="224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4" name="Rectangle 27"/>
            <p:cNvSpPr>
              <a:spLocks noChangeArrowheads="1"/>
            </p:cNvSpPr>
            <p:nvPr/>
          </p:nvSpPr>
          <p:spPr bwMode="auto">
            <a:xfrm>
              <a:off x="3712" y="2242"/>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5" name="Oval 28"/>
            <p:cNvSpPr>
              <a:spLocks noChangeArrowheads="1"/>
            </p:cNvSpPr>
            <p:nvPr/>
          </p:nvSpPr>
          <p:spPr bwMode="auto">
            <a:xfrm>
              <a:off x="3709" y="2183"/>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6" name="Oval 29"/>
            <p:cNvSpPr>
              <a:spLocks noChangeArrowheads="1"/>
            </p:cNvSpPr>
            <p:nvPr/>
          </p:nvSpPr>
          <p:spPr bwMode="auto">
            <a:xfrm>
              <a:off x="3708" y="1559"/>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7" name="Line 30"/>
            <p:cNvSpPr>
              <a:spLocks noChangeShapeType="1"/>
            </p:cNvSpPr>
            <p:nvPr/>
          </p:nvSpPr>
          <p:spPr bwMode="auto">
            <a:xfrm>
              <a:off x="3708" y="155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8" name="Line 31"/>
            <p:cNvSpPr>
              <a:spLocks noChangeShapeType="1"/>
            </p:cNvSpPr>
            <p:nvPr/>
          </p:nvSpPr>
          <p:spPr bwMode="auto">
            <a:xfrm>
              <a:off x="4021" y="155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9" name="Rectangle 32"/>
            <p:cNvSpPr>
              <a:spLocks noChangeArrowheads="1"/>
            </p:cNvSpPr>
            <p:nvPr/>
          </p:nvSpPr>
          <p:spPr bwMode="auto">
            <a:xfrm>
              <a:off x="3708" y="1552"/>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0" name="Oval 33"/>
            <p:cNvSpPr>
              <a:spLocks noChangeArrowheads="1"/>
            </p:cNvSpPr>
            <p:nvPr/>
          </p:nvSpPr>
          <p:spPr bwMode="auto">
            <a:xfrm>
              <a:off x="3705" y="1493"/>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1" name="Oval 34"/>
            <p:cNvSpPr>
              <a:spLocks noChangeArrowheads="1"/>
            </p:cNvSpPr>
            <p:nvPr/>
          </p:nvSpPr>
          <p:spPr bwMode="auto">
            <a:xfrm>
              <a:off x="4391" y="1555"/>
              <a:ext cx="312"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2" name="Line 35"/>
            <p:cNvSpPr>
              <a:spLocks noChangeShapeType="1"/>
            </p:cNvSpPr>
            <p:nvPr/>
          </p:nvSpPr>
          <p:spPr bwMode="auto">
            <a:xfrm>
              <a:off x="4391" y="154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3" name="Line 36"/>
            <p:cNvSpPr>
              <a:spLocks noChangeShapeType="1"/>
            </p:cNvSpPr>
            <p:nvPr/>
          </p:nvSpPr>
          <p:spPr bwMode="auto">
            <a:xfrm>
              <a:off x="4703" y="154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4" name="Rectangle 37"/>
            <p:cNvSpPr>
              <a:spLocks noChangeArrowheads="1"/>
            </p:cNvSpPr>
            <p:nvPr/>
          </p:nvSpPr>
          <p:spPr bwMode="auto">
            <a:xfrm>
              <a:off x="4391" y="1548"/>
              <a:ext cx="309"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5" name="Oval 38"/>
            <p:cNvSpPr>
              <a:spLocks noChangeArrowheads="1"/>
            </p:cNvSpPr>
            <p:nvPr/>
          </p:nvSpPr>
          <p:spPr bwMode="auto">
            <a:xfrm>
              <a:off x="4394" y="1492"/>
              <a:ext cx="312"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6" name="Oval 39"/>
            <p:cNvSpPr>
              <a:spLocks noChangeArrowheads="1"/>
            </p:cNvSpPr>
            <p:nvPr/>
          </p:nvSpPr>
          <p:spPr bwMode="auto">
            <a:xfrm>
              <a:off x="4401" y="2246"/>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7" name="Line 40"/>
            <p:cNvSpPr>
              <a:spLocks noChangeShapeType="1"/>
            </p:cNvSpPr>
            <p:nvPr/>
          </p:nvSpPr>
          <p:spPr bwMode="auto">
            <a:xfrm>
              <a:off x="4401" y="2239"/>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8" name="Line 41"/>
            <p:cNvSpPr>
              <a:spLocks noChangeShapeType="1"/>
            </p:cNvSpPr>
            <p:nvPr/>
          </p:nvSpPr>
          <p:spPr bwMode="auto">
            <a:xfrm>
              <a:off x="4714" y="2239"/>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9" name="Rectangle 42"/>
            <p:cNvSpPr>
              <a:spLocks noChangeArrowheads="1"/>
            </p:cNvSpPr>
            <p:nvPr/>
          </p:nvSpPr>
          <p:spPr bwMode="auto">
            <a:xfrm>
              <a:off x="4401" y="2239"/>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0" name="Oval 43"/>
            <p:cNvSpPr>
              <a:spLocks noChangeArrowheads="1"/>
            </p:cNvSpPr>
            <p:nvPr/>
          </p:nvSpPr>
          <p:spPr bwMode="auto">
            <a:xfrm>
              <a:off x="4398" y="2180"/>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1" name="Oval 44"/>
            <p:cNvSpPr>
              <a:spLocks noChangeArrowheads="1"/>
            </p:cNvSpPr>
            <p:nvPr/>
          </p:nvSpPr>
          <p:spPr bwMode="auto">
            <a:xfrm>
              <a:off x="4966" y="1905"/>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2" name="Line 45"/>
            <p:cNvSpPr>
              <a:spLocks noChangeShapeType="1"/>
            </p:cNvSpPr>
            <p:nvPr/>
          </p:nvSpPr>
          <p:spPr bwMode="auto">
            <a:xfrm>
              <a:off x="4966" y="18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3" name="Line 46"/>
            <p:cNvSpPr>
              <a:spLocks noChangeShapeType="1"/>
            </p:cNvSpPr>
            <p:nvPr/>
          </p:nvSpPr>
          <p:spPr bwMode="auto">
            <a:xfrm>
              <a:off x="5279" y="18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4" name="Rectangle 47"/>
            <p:cNvSpPr>
              <a:spLocks noChangeArrowheads="1"/>
            </p:cNvSpPr>
            <p:nvPr/>
          </p:nvSpPr>
          <p:spPr bwMode="auto">
            <a:xfrm>
              <a:off x="4966" y="1898"/>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5" name="Oval 48"/>
            <p:cNvSpPr>
              <a:spLocks noChangeArrowheads="1"/>
            </p:cNvSpPr>
            <p:nvPr/>
          </p:nvSpPr>
          <p:spPr bwMode="auto">
            <a:xfrm>
              <a:off x="4963" y="1839"/>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6" name="Freeform 49"/>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7" name="Freeform 50"/>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8" name="Freeform 51"/>
            <p:cNvSpPr>
              <a:spLocks/>
            </p:cNvSpPr>
            <p:nvPr/>
          </p:nvSpPr>
          <p:spPr bwMode="auto">
            <a:xfrm>
              <a:off x="4029" y="1638"/>
              <a:ext cx="504" cy="600"/>
            </a:xfrm>
            <a:custGeom>
              <a:avLst/>
              <a:gdLst>
                <a:gd name="T0" fmla="*/ 0 w 378"/>
                <a:gd name="T1" fmla="*/ 11993521 h 174"/>
                <a:gd name="T2" fmla="*/ 5035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9" name="Freeform 52"/>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0" name="Freeform 53"/>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1" name="Freeform 54"/>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2" name="Freeform 55"/>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3" name="Freeform 56"/>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4" name="Freeform 57"/>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8065" name="Group 58"/>
            <p:cNvGrpSpPr>
              <a:grpSpLocks/>
            </p:cNvGrpSpPr>
            <p:nvPr/>
          </p:nvGrpSpPr>
          <p:grpSpPr bwMode="auto">
            <a:xfrm>
              <a:off x="3287" y="1744"/>
              <a:ext cx="205" cy="250"/>
              <a:chOff x="2954" y="2425"/>
              <a:chExt cx="208" cy="250"/>
            </a:xfrm>
          </p:grpSpPr>
          <p:sp>
            <p:nvSpPr>
              <p:cNvPr id="128091" name="Rectangle 59"/>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92" name="Text Box 60"/>
              <p:cNvSpPr txBox="1">
                <a:spLocks noChangeArrowheads="1"/>
              </p:cNvSpPr>
              <p:nvPr/>
            </p:nvSpPr>
            <p:spPr bwMode="auto">
              <a:xfrm>
                <a:off x="2954" y="2425"/>
                <a:ext cx="2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6" name="Group 61"/>
            <p:cNvGrpSpPr>
              <a:grpSpLocks/>
            </p:cNvGrpSpPr>
            <p:nvPr/>
          </p:nvGrpSpPr>
          <p:grpSpPr bwMode="auto">
            <a:xfrm>
              <a:off x="4461" y="2128"/>
              <a:ext cx="196" cy="250"/>
              <a:chOff x="2958" y="2425"/>
              <a:chExt cx="199" cy="250"/>
            </a:xfrm>
          </p:grpSpPr>
          <p:sp>
            <p:nvSpPr>
              <p:cNvPr id="128089" name="Rectangle 62"/>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90" name="Text Box 63"/>
              <p:cNvSpPr txBox="1">
                <a:spLocks noChangeArrowheads="1"/>
              </p:cNvSpPr>
              <p:nvPr/>
            </p:nvSpPr>
            <p:spPr bwMode="auto">
              <a:xfrm>
                <a:off x="2958" y="2425"/>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y</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7" name="Group 64"/>
            <p:cNvGrpSpPr>
              <a:grpSpLocks/>
            </p:cNvGrpSpPr>
            <p:nvPr/>
          </p:nvGrpSpPr>
          <p:grpSpPr bwMode="auto">
            <a:xfrm>
              <a:off x="3772" y="2095"/>
              <a:ext cx="212" cy="288"/>
              <a:chOff x="2951" y="2395"/>
              <a:chExt cx="213" cy="288"/>
            </a:xfrm>
          </p:grpSpPr>
          <p:sp>
            <p:nvSpPr>
              <p:cNvPr id="128087" name="Rectangle 65"/>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8" name="Text Box 66"/>
              <p:cNvSpPr txBox="1">
                <a:spLocks noChangeArrowheads="1"/>
              </p:cNvSpPr>
              <p:nvPr/>
            </p:nvSpPr>
            <p:spPr bwMode="auto">
              <a:xfrm>
                <a:off x="2951" y="2395"/>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x</a:t>
                </a:r>
              </a:p>
            </p:txBody>
          </p:sp>
        </p:grpSp>
        <p:grpSp>
          <p:nvGrpSpPr>
            <p:cNvPr id="128068" name="Group 67"/>
            <p:cNvGrpSpPr>
              <a:grpSpLocks/>
            </p:cNvGrpSpPr>
            <p:nvPr/>
          </p:nvGrpSpPr>
          <p:grpSpPr bwMode="auto">
            <a:xfrm>
              <a:off x="4438" y="1438"/>
              <a:ext cx="232" cy="250"/>
              <a:chOff x="2941" y="2425"/>
              <a:chExt cx="235" cy="250"/>
            </a:xfrm>
          </p:grpSpPr>
          <p:sp>
            <p:nvSpPr>
              <p:cNvPr id="128085" name="Rectangle 68"/>
              <p:cNvSpPr>
                <a:spLocks noChangeArrowheads="1"/>
              </p:cNvSpPr>
              <p:nvPr/>
            </p:nvSpPr>
            <p:spPr bwMode="auto">
              <a:xfrm>
                <a:off x="2982" y="2490"/>
                <a:ext cx="146"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6" name="Text Box 69"/>
              <p:cNvSpPr txBox="1">
                <a:spLocks noChangeArrowheads="1"/>
              </p:cNvSpPr>
              <p:nvPr/>
            </p:nvSpPr>
            <p:spPr bwMode="auto">
              <a:xfrm>
                <a:off x="2941" y="2425"/>
                <a:ext cx="2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w</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9" name="Group 70"/>
            <p:cNvGrpSpPr>
              <a:grpSpLocks/>
            </p:cNvGrpSpPr>
            <p:nvPr/>
          </p:nvGrpSpPr>
          <p:grpSpPr bwMode="auto">
            <a:xfrm>
              <a:off x="3771" y="1438"/>
              <a:ext cx="196" cy="250"/>
              <a:chOff x="2958" y="2425"/>
              <a:chExt cx="199" cy="250"/>
            </a:xfrm>
          </p:grpSpPr>
          <p:sp>
            <p:nvSpPr>
              <p:cNvPr id="128083" name="Rectangle 71"/>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4" name="Text Box 72"/>
              <p:cNvSpPr txBox="1">
                <a:spLocks noChangeArrowheads="1"/>
              </p:cNvSpPr>
              <p:nvPr/>
            </p:nvSpPr>
            <p:spPr bwMode="auto">
              <a:xfrm>
                <a:off x="2958" y="2425"/>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v</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70" name="Group 73"/>
            <p:cNvGrpSpPr>
              <a:grpSpLocks/>
            </p:cNvGrpSpPr>
            <p:nvPr/>
          </p:nvGrpSpPr>
          <p:grpSpPr bwMode="auto">
            <a:xfrm>
              <a:off x="5025" y="1756"/>
              <a:ext cx="212" cy="288"/>
              <a:chOff x="2949" y="2395"/>
              <a:chExt cx="214" cy="288"/>
            </a:xfrm>
          </p:grpSpPr>
          <p:sp>
            <p:nvSpPr>
              <p:cNvPr id="128081" name="Rectangle 74"/>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2" name="Text Box 75"/>
              <p:cNvSpPr txBox="1">
                <a:spLocks noChangeArrowheads="1"/>
              </p:cNvSpPr>
              <p:nvPr/>
            </p:nvSpPr>
            <p:spPr bwMode="auto">
              <a:xfrm>
                <a:off x="2949" y="2395"/>
                <a:ext cx="2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z</a:t>
                </a:r>
              </a:p>
            </p:txBody>
          </p:sp>
        </p:grpSp>
        <p:sp>
          <p:nvSpPr>
            <p:cNvPr id="128071" name="Text Box 76"/>
            <p:cNvSpPr txBox="1">
              <a:spLocks noChangeArrowheads="1"/>
            </p:cNvSpPr>
            <p:nvPr/>
          </p:nvSpPr>
          <p:spPr bwMode="auto">
            <a:xfrm>
              <a:off x="3493" y="1568"/>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2" name="Text Box 77"/>
            <p:cNvSpPr txBox="1">
              <a:spLocks noChangeArrowheads="1"/>
            </p:cNvSpPr>
            <p:nvPr/>
          </p:nvSpPr>
          <p:spPr bwMode="auto">
            <a:xfrm>
              <a:off x="3841" y="17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3" name="Text Box 78"/>
            <p:cNvSpPr txBox="1">
              <a:spLocks noChangeArrowheads="1"/>
            </p:cNvSpPr>
            <p:nvPr/>
          </p:nvSpPr>
          <p:spPr bwMode="auto">
            <a:xfrm>
              <a:off x="3406" y="20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4" name="Text Box 79"/>
            <p:cNvSpPr txBox="1">
              <a:spLocks noChangeArrowheads="1"/>
            </p:cNvSpPr>
            <p:nvPr/>
          </p:nvSpPr>
          <p:spPr bwMode="auto">
            <a:xfrm>
              <a:off x="4225" y="188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5" name="Text Box 80"/>
            <p:cNvSpPr txBox="1">
              <a:spLocks noChangeArrowheads="1"/>
            </p:cNvSpPr>
            <p:nvPr/>
          </p:nvSpPr>
          <p:spPr bwMode="auto">
            <a:xfrm>
              <a:off x="4162" y="223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6" name="Text Box 81"/>
            <p:cNvSpPr txBox="1">
              <a:spLocks noChangeArrowheads="1"/>
            </p:cNvSpPr>
            <p:nvPr/>
          </p:nvSpPr>
          <p:spPr bwMode="auto">
            <a:xfrm>
              <a:off x="4522" y="180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7" name="Text Box 82"/>
            <p:cNvSpPr txBox="1">
              <a:spLocks noChangeArrowheads="1"/>
            </p:cNvSpPr>
            <p:nvPr/>
          </p:nvSpPr>
          <p:spPr bwMode="auto">
            <a:xfrm>
              <a:off x="4882" y="206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8" name="Text Box 83"/>
            <p:cNvSpPr txBox="1">
              <a:spLocks noChangeArrowheads="1"/>
            </p:cNvSpPr>
            <p:nvPr/>
          </p:nvSpPr>
          <p:spPr bwMode="auto">
            <a:xfrm>
              <a:off x="4855" y="153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9" name="Text Box 84"/>
            <p:cNvSpPr txBox="1">
              <a:spLocks noChangeArrowheads="1"/>
            </p:cNvSpPr>
            <p:nvPr/>
          </p:nvSpPr>
          <p:spPr bwMode="auto">
            <a:xfrm>
              <a:off x="4120" y="138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0" name="Text Box 85"/>
            <p:cNvSpPr txBox="1">
              <a:spLocks noChangeArrowheads="1"/>
            </p:cNvSpPr>
            <p:nvPr/>
          </p:nvSpPr>
          <p:spPr bwMode="auto">
            <a:xfrm>
              <a:off x="3769" y="111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8934" name="Line 86"/>
          <p:cNvSpPr>
            <a:spLocks noChangeShapeType="1"/>
          </p:cNvSpPr>
          <p:nvPr/>
        </p:nvSpPr>
        <p:spPr bwMode="auto">
          <a:xfrm flipH="1">
            <a:off x="2241550" y="2035175"/>
            <a:ext cx="3514725" cy="309563"/>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5" name="Line 87"/>
          <p:cNvSpPr>
            <a:spLocks noChangeShapeType="1"/>
          </p:cNvSpPr>
          <p:nvPr/>
        </p:nvSpPr>
        <p:spPr bwMode="auto">
          <a:xfrm flipH="1">
            <a:off x="2163763" y="2330450"/>
            <a:ext cx="4894262" cy="334963"/>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6" name="Line 88"/>
          <p:cNvSpPr>
            <a:spLocks noChangeShapeType="1"/>
          </p:cNvSpPr>
          <p:nvPr/>
        </p:nvSpPr>
        <p:spPr bwMode="auto">
          <a:xfrm flipH="1">
            <a:off x="2227263" y="2692400"/>
            <a:ext cx="914400" cy="25717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7" name="Line 89"/>
          <p:cNvSpPr>
            <a:spLocks noChangeShapeType="1"/>
          </p:cNvSpPr>
          <p:nvPr/>
        </p:nvSpPr>
        <p:spPr bwMode="auto">
          <a:xfrm flipH="1">
            <a:off x="2241550" y="2949575"/>
            <a:ext cx="2239963" cy="309563"/>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8" name="Line 90"/>
          <p:cNvSpPr>
            <a:spLocks noChangeShapeType="1"/>
          </p:cNvSpPr>
          <p:nvPr/>
        </p:nvSpPr>
        <p:spPr bwMode="auto">
          <a:xfrm flipH="1">
            <a:off x="2254250" y="3206750"/>
            <a:ext cx="5975350" cy="334963"/>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94" name="Slide Number Placeholder 5"/>
          <p:cNvSpPr>
            <a:spLocks noGrp="1"/>
          </p:cNvSpPr>
          <p:nvPr>
            <p:ph type="sldNum" sz="quarter" idx="12"/>
          </p:nvPr>
        </p:nvSpPr>
        <p:spPr>
          <a:xfrm>
            <a:off x="8456154" y="6475895"/>
            <a:ext cx="548655" cy="2723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ahoma" charset="0"/>
                <a:ea typeface="ＭＳ Ｐゴシック" charset="0"/>
              </a:rPr>
              <a:t>5-</a:t>
            </a:r>
            <a:fld id="{8E8C6E93-DF5B-BC4B-80F9-500DED1EEDCC}" type="slidenum">
              <a:rPr kumimoji="0" lang="en-US" sz="1200" b="0" i="0" u="none" strike="noStrike" kern="1200" cap="none" spc="0" normalizeH="0" baseline="0" noProof="0">
                <a:ln>
                  <a:noFill/>
                </a:ln>
                <a:solidFill>
                  <a:srgbClr val="000000"/>
                </a:solidFill>
                <a:effectLst/>
                <a:uLnTx/>
                <a:uFillTx/>
                <a:latin typeface="Tahoma" charset="0"/>
                <a:ea typeface="ＭＳ Ｐゴシック" charset="0"/>
              </a:rPr>
              <a:pPr marL="0" marR="0" lvl="0" indent="0" algn="l" defTabSz="914400" rtl="0" eaLnBrk="0" fontAlgn="base" latinLnBrk="0" hangingPunct="0">
                <a:lnSpc>
                  <a:spcPct val="100000"/>
                </a:lnSpc>
                <a:spcBef>
                  <a:spcPct val="0"/>
                </a:spcBef>
                <a:spcAft>
                  <a:spcPct val="0"/>
                </a:spcAft>
                <a:buClrTx/>
                <a:buSzTx/>
                <a:buFontTx/>
                <a:buNone/>
                <a:tabLst/>
                <a:defRPr/>
              </a:pPr>
              <a:t>202</a:t>
            </a:fld>
            <a:endParaRPr kumimoji="0" lang="en-US" sz="1200" b="0" i="0" u="none" strike="noStrike" kern="1200" cap="none" spc="0" normalizeH="0" baseline="0" noProof="0" dirty="0">
              <a:ln>
                <a:noFill/>
              </a:ln>
              <a:solidFill>
                <a:srgbClr val="000000"/>
              </a:solidFill>
              <a:effectLst/>
              <a:uLnTx/>
              <a:uFillTx/>
              <a:latin typeface="Tahoma" charset="0"/>
              <a:ea typeface="ＭＳ Ｐゴシック" charset="0"/>
            </a:endParaRPr>
          </a:p>
        </p:txBody>
      </p:sp>
      <p:sp>
        <p:nvSpPr>
          <p:cNvPr id="95" name="Footer Placeholder 2"/>
          <p:cNvSpPr>
            <a:spLocks noGrp="1"/>
          </p:cNvSpPr>
          <p:nvPr>
            <p:ph type="ftr" sz="quarter" idx="11"/>
          </p:nvPr>
        </p:nvSpPr>
        <p:spPr>
          <a:xfrm>
            <a:off x="6375496" y="6475081"/>
            <a:ext cx="2177473" cy="2415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ahoma" charset="0"/>
                <a:ea typeface="ＭＳ Ｐゴシック" charset="0"/>
                <a:cs typeface="Arial" charset="0"/>
              </a:rPr>
              <a:t>Network Layer: Control Plane</a:t>
            </a:r>
          </a:p>
        </p:txBody>
      </p:sp>
      <p:sp>
        <p:nvSpPr>
          <p:cNvPr id="96" name="TextBox 1"/>
          <p:cNvSpPr txBox="1">
            <a:spLocks noChangeArrowheads="1"/>
          </p:cNvSpPr>
          <p:nvPr/>
        </p:nvSpPr>
        <p:spPr bwMode="auto">
          <a:xfrm>
            <a:off x="339826" y="6198762"/>
            <a:ext cx="45071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rPr>
              <a:t>* Check out the online interactive exercises for more examples: h</a:t>
            </a: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rPr>
              <a:t>ttp://gaia.cs.umass.edu/kurose_ross/interactive/</a:t>
            </a:r>
          </a:p>
        </p:txBody>
      </p:sp>
    </p:spTree>
    <p:extLst>
      <p:ext uri="{BB962C8B-B14F-4D97-AF65-F5344CB8AC3E}">
        <p14:creationId xmlns:p14="http://schemas.microsoft.com/office/powerpoint/2010/main" val="14576853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89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89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893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89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89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934" grpId="0" animBg="1"/>
      <p:bldP spid="718935" grpId="0" animBg="1"/>
      <p:bldP spid="718936" grpId="0" animBg="1"/>
      <p:bldP spid="718937" grpId="0" animBg="1"/>
      <p:bldP spid="718938"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762000" y="1066800"/>
            <a:ext cx="7696200" cy="609600"/>
          </a:xfrm>
        </p:spPr>
        <p:txBody>
          <a:bodyPr/>
          <a:lstStyle/>
          <a:p>
            <a:pPr eaLnBrk="1" hangingPunct="1"/>
            <a:r>
              <a:rPr lang="en-US" altLang="en-US" sz="2400"/>
              <a:t>Problem: shortest path from a to z</a:t>
            </a:r>
          </a:p>
        </p:txBody>
      </p:sp>
      <p:grpSp>
        <p:nvGrpSpPr>
          <p:cNvPr id="11267" name="Group 23"/>
          <p:cNvGrpSpPr>
            <a:grpSpLocks/>
          </p:cNvGrpSpPr>
          <p:nvPr/>
        </p:nvGrpSpPr>
        <p:grpSpPr bwMode="auto">
          <a:xfrm>
            <a:off x="1905000" y="2357438"/>
            <a:ext cx="5257800" cy="1600200"/>
            <a:chOff x="1152" y="2160"/>
            <a:chExt cx="3312" cy="1008"/>
          </a:xfrm>
        </p:grpSpPr>
        <p:sp>
          <p:nvSpPr>
            <p:cNvPr id="11288" name="Oval 4"/>
            <p:cNvSpPr>
              <a:spLocks noChangeArrowheads="1"/>
            </p:cNvSpPr>
            <p:nvPr/>
          </p:nvSpPr>
          <p:spPr bwMode="auto">
            <a:xfrm>
              <a:off x="1152" y="259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89" name="Oval 5"/>
            <p:cNvSpPr>
              <a:spLocks noChangeArrowheads="1"/>
            </p:cNvSpPr>
            <p:nvPr/>
          </p:nvSpPr>
          <p:spPr bwMode="auto">
            <a:xfrm>
              <a:off x="1920"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0" name="Oval 6"/>
            <p:cNvSpPr>
              <a:spLocks noChangeArrowheads="1"/>
            </p:cNvSpPr>
            <p:nvPr/>
          </p:nvSpPr>
          <p:spPr bwMode="auto">
            <a:xfrm>
              <a:off x="2736"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1" name="Oval 7"/>
            <p:cNvSpPr>
              <a:spLocks noChangeArrowheads="1"/>
            </p:cNvSpPr>
            <p:nvPr/>
          </p:nvSpPr>
          <p:spPr bwMode="auto">
            <a:xfrm>
              <a:off x="3552"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2" name="Oval 8"/>
            <p:cNvSpPr>
              <a:spLocks noChangeArrowheads="1"/>
            </p:cNvSpPr>
            <p:nvPr/>
          </p:nvSpPr>
          <p:spPr bwMode="auto">
            <a:xfrm>
              <a:off x="4416" y="259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3" name="Oval 9"/>
            <p:cNvSpPr>
              <a:spLocks noChangeArrowheads="1"/>
            </p:cNvSpPr>
            <p:nvPr/>
          </p:nvSpPr>
          <p:spPr bwMode="auto">
            <a:xfrm>
              <a:off x="1920"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4" name="Oval 10"/>
            <p:cNvSpPr>
              <a:spLocks noChangeArrowheads="1"/>
            </p:cNvSpPr>
            <p:nvPr/>
          </p:nvSpPr>
          <p:spPr bwMode="auto">
            <a:xfrm>
              <a:off x="2736"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5" name="Oval 11"/>
            <p:cNvSpPr>
              <a:spLocks noChangeArrowheads="1"/>
            </p:cNvSpPr>
            <p:nvPr/>
          </p:nvSpPr>
          <p:spPr bwMode="auto">
            <a:xfrm>
              <a:off x="3552"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6" name="Line 12"/>
            <p:cNvSpPr>
              <a:spLocks noChangeShapeType="1"/>
            </p:cNvSpPr>
            <p:nvPr/>
          </p:nvSpPr>
          <p:spPr bwMode="auto">
            <a:xfrm flipV="1">
              <a:off x="1200" y="2160"/>
              <a:ext cx="768"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7" name="Line 13"/>
            <p:cNvSpPr>
              <a:spLocks noChangeShapeType="1"/>
            </p:cNvSpPr>
            <p:nvPr/>
          </p:nvSpPr>
          <p:spPr bwMode="auto">
            <a:xfrm>
              <a:off x="1200" y="2640"/>
              <a:ext cx="768"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8" name="Line 15"/>
            <p:cNvSpPr>
              <a:spLocks noChangeShapeType="1"/>
            </p:cNvSpPr>
            <p:nvPr/>
          </p:nvSpPr>
          <p:spPr bwMode="auto">
            <a:xfrm>
              <a:off x="1968" y="2208"/>
              <a:ext cx="15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9" name="Line 16"/>
            <p:cNvSpPr>
              <a:spLocks noChangeShapeType="1"/>
            </p:cNvSpPr>
            <p:nvPr/>
          </p:nvSpPr>
          <p:spPr bwMode="auto">
            <a:xfrm>
              <a:off x="1968" y="3168"/>
              <a:ext cx="16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0" name="Line 17"/>
            <p:cNvSpPr>
              <a:spLocks noChangeShapeType="1"/>
            </p:cNvSpPr>
            <p:nvPr/>
          </p:nvSpPr>
          <p:spPr bwMode="auto">
            <a:xfrm flipV="1">
              <a:off x="3600" y="2640"/>
              <a:ext cx="81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1" name="Line 18"/>
            <p:cNvSpPr>
              <a:spLocks noChangeShapeType="1"/>
            </p:cNvSpPr>
            <p:nvPr/>
          </p:nvSpPr>
          <p:spPr bwMode="auto">
            <a:xfrm>
              <a:off x="3600" y="2208"/>
              <a:ext cx="864"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2" name="Line 19"/>
            <p:cNvSpPr>
              <a:spLocks noChangeShapeType="1"/>
            </p:cNvSpPr>
            <p:nvPr/>
          </p:nvSpPr>
          <p:spPr bwMode="auto">
            <a:xfrm>
              <a:off x="1968"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3" name="Line 20"/>
            <p:cNvSpPr>
              <a:spLocks noChangeShapeType="1"/>
            </p:cNvSpPr>
            <p:nvPr/>
          </p:nvSpPr>
          <p:spPr bwMode="auto">
            <a:xfrm>
              <a:off x="2784"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4" name="Line 21"/>
            <p:cNvSpPr>
              <a:spLocks noChangeShapeType="1"/>
            </p:cNvSpPr>
            <p:nvPr/>
          </p:nvSpPr>
          <p:spPr bwMode="auto">
            <a:xfrm>
              <a:off x="3600"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5" name="Line 22"/>
            <p:cNvSpPr>
              <a:spLocks noChangeShapeType="1"/>
            </p:cNvSpPr>
            <p:nvPr/>
          </p:nvSpPr>
          <p:spPr bwMode="auto">
            <a:xfrm flipV="1">
              <a:off x="1968" y="2208"/>
              <a:ext cx="816"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11268" name="Text Box 24"/>
          <p:cNvSpPr txBox="1">
            <a:spLocks noChangeArrowheads="1"/>
          </p:cNvSpPr>
          <p:nvPr/>
        </p:nvSpPr>
        <p:spPr bwMode="auto">
          <a:xfrm>
            <a:off x="1485900" y="30432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a</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69" name="Text Box 25"/>
          <p:cNvSpPr txBox="1">
            <a:spLocks noChangeArrowheads="1"/>
          </p:cNvSpPr>
          <p:nvPr/>
        </p:nvSpPr>
        <p:spPr bwMode="auto">
          <a:xfrm>
            <a:off x="3048000" y="19145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b</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0" name="Text Box 26"/>
          <p:cNvSpPr txBox="1">
            <a:spLocks noChangeArrowheads="1"/>
          </p:cNvSpPr>
          <p:nvPr/>
        </p:nvSpPr>
        <p:spPr bwMode="auto">
          <a:xfrm>
            <a:off x="4343400" y="19145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d</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1" name="Text Box 27"/>
          <p:cNvSpPr txBox="1">
            <a:spLocks noChangeArrowheads="1"/>
          </p:cNvSpPr>
          <p:nvPr/>
        </p:nvSpPr>
        <p:spPr bwMode="auto">
          <a:xfrm>
            <a:off x="5638800" y="18383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f</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2" name="Text Box 28"/>
          <p:cNvSpPr txBox="1">
            <a:spLocks noChangeArrowheads="1"/>
          </p:cNvSpPr>
          <p:nvPr/>
        </p:nvSpPr>
        <p:spPr bwMode="auto">
          <a:xfrm>
            <a:off x="7086600" y="30432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z</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3" name="Text Box 29"/>
          <p:cNvSpPr txBox="1">
            <a:spLocks noChangeArrowheads="1"/>
          </p:cNvSpPr>
          <p:nvPr/>
        </p:nvSpPr>
        <p:spPr bwMode="auto">
          <a:xfrm>
            <a:off x="30480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c</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4" name="Text Box 30"/>
          <p:cNvSpPr txBox="1">
            <a:spLocks noChangeArrowheads="1"/>
          </p:cNvSpPr>
          <p:nvPr/>
        </p:nvSpPr>
        <p:spPr bwMode="auto">
          <a:xfrm>
            <a:off x="44196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e</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5" name="Text Box 31"/>
          <p:cNvSpPr txBox="1">
            <a:spLocks noChangeArrowheads="1"/>
          </p:cNvSpPr>
          <p:nvPr/>
        </p:nvSpPr>
        <p:spPr bwMode="auto">
          <a:xfrm>
            <a:off x="57150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g</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6" name="Text Box 32"/>
          <p:cNvSpPr txBox="1">
            <a:spLocks noChangeArrowheads="1"/>
          </p:cNvSpPr>
          <p:nvPr/>
        </p:nvSpPr>
        <p:spPr bwMode="auto">
          <a:xfrm>
            <a:off x="1905000" y="2357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7" name="Text Box 33"/>
          <p:cNvSpPr txBox="1">
            <a:spLocks noChangeArrowheads="1"/>
          </p:cNvSpPr>
          <p:nvPr/>
        </p:nvSpPr>
        <p:spPr bwMode="auto">
          <a:xfrm>
            <a:off x="3581400" y="19907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8" name="Text Box 34"/>
          <p:cNvSpPr txBox="1">
            <a:spLocks noChangeArrowheads="1"/>
          </p:cNvSpPr>
          <p:nvPr/>
        </p:nvSpPr>
        <p:spPr bwMode="auto">
          <a:xfrm>
            <a:off x="4838700" y="1914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9" name="Text Box 35"/>
          <p:cNvSpPr txBox="1">
            <a:spLocks noChangeArrowheads="1"/>
          </p:cNvSpPr>
          <p:nvPr/>
        </p:nvSpPr>
        <p:spPr bwMode="auto">
          <a:xfrm>
            <a:off x="6477000" y="2357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0" name="Text Box 36"/>
          <p:cNvSpPr txBox="1">
            <a:spLocks noChangeArrowheads="1"/>
          </p:cNvSpPr>
          <p:nvPr/>
        </p:nvSpPr>
        <p:spPr bwMode="auto">
          <a:xfrm>
            <a:off x="6477000" y="3438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1" name="Text Box 37"/>
          <p:cNvSpPr txBox="1">
            <a:spLocks noChangeArrowheads="1"/>
          </p:cNvSpPr>
          <p:nvPr/>
        </p:nvSpPr>
        <p:spPr bwMode="auto">
          <a:xfrm>
            <a:off x="5791200" y="2919413"/>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2" name="Text Box 38"/>
          <p:cNvSpPr txBox="1">
            <a:spLocks noChangeArrowheads="1"/>
          </p:cNvSpPr>
          <p:nvPr/>
        </p:nvSpPr>
        <p:spPr bwMode="auto">
          <a:xfrm>
            <a:off x="4495800" y="2876550"/>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3" name="Text Box 39"/>
          <p:cNvSpPr txBox="1">
            <a:spLocks noChangeArrowheads="1"/>
          </p:cNvSpPr>
          <p:nvPr/>
        </p:nvSpPr>
        <p:spPr bwMode="auto">
          <a:xfrm>
            <a:off x="4876800" y="3881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4" name="Text Box 40"/>
          <p:cNvSpPr txBox="1">
            <a:spLocks noChangeArrowheads="1"/>
          </p:cNvSpPr>
          <p:nvPr/>
        </p:nvSpPr>
        <p:spPr bwMode="auto">
          <a:xfrm>
            <a:off x="3733800" y="3881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5" name="Text Box 41"/>
          <p:cNvSpPr txBox="1">
            <a:spLocks noChangeArrowheads="1"/>
          </p:cNvSpPr>
          <p:nvPr/>
        </p:nvSpPr>
        <p:spPr bwMode="auto">
          <a:xfrm>
            <a:off x="2286000" y="3438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6" name="Text Box 42"/>
          <p:cNvSpPr txBox="1">
            <a:spLocks noChangeArrowheads="1"/>
          </p:cNvSpPr>
          <p:nvPr/>
        </p:nvSpPr>
        <p:spPr bwMode="auto">
          <a:xfrm>
            <a:off x="3657600" y="2738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7" name="Text Box 43"/>
          <p:cNvSpPr txBox="1">
            <a:spLocks noChangeArrowheads="1"/>
          </p:cNvSpPr>
          <p:nvPr/>
        </p:nvSpPr>
        <p:spPr bwMode="auto">
          <a:xfrm>
            <a:off x="2819400" y="2876550"/>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45829928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762000" y="685800"/>
            <a:ext cx="7467600" cy="609600"/>
          </a:xfrm>
        </p:spPr>
        <p:txBody>
          <a:bodyPr/>
          <a:lstStyle/>
          <a:p>
            <a:pPr eaLnBrk="1" hangingPunct="1"/>
            <a:r>
              <a:rPr lang="en-US" altLang="en-US" sz="2500"/>
              <a:t>The Traveling Salesman Problem</a:t>
            </a:r>
            <a:endParaRPr lang="en-CA" altLang="en-US" sz="2500"/>
          </a:p>
        </p:txBody>
      </p:sp>
      <p:sp>
        <p:nvSpPr>
          <p:cNvPr id="13315" name="Rectangle 3"/>
          <p:cNvSpPr>
            <a:spLocks noGrp="1" noChangeArrowheads="1"/>
          </p:cNvSpPr>
          <p:nvPr>
            <p:ph type="body" idx="1"/>
          </p:nvPr>
        </p:nvSpPr>
        <p:spPr>
          <a:xfrm>
            <a:off x="228600" y="1905000"/>
            <a:ext cx="8763000" cy="3810000"/>
          </a:xfrm>
        </p:spPr>
        <p:txBody>
          <a:bodyPr>
            <a:normAutofit fontScale="92500" lnSpcReduction="10000"/>
          </a:bodyPr>
          <a:lstStyle/>
          <a:p>
            <a:pPr marL="0" indent="0" eaLnBrk="1" hangingPunct="1">
              <a:spcAft>
                <a:spcPct val="20000"/>
              </a:spcAft>
            </a:pPr>
            <a:r>
              <a:rPr lang="en-US" altLang="en-US" sz="2200">
                <a:sym typeface="Symbol" panose="05050102010706020507" pitchFamily="18" charset="2"/>
              </a:rPr>
              <a:t>The </a:t>
            </a:r>
            <a:r>
              <a:rPr lang="en-US" altLang="en-US" sz="2200" b="1">
                <a:solidFill>
                  <a:srgbClr val="4C32CE"/>
                </a:solidFill>
                <a:sym typeface="Symbol" panose="05050102010706020507" pitchFamily="18" charset="2"/>
              </a:rPr>
              <a:t>traveling salesman problem</a:t>
            </a:r>
            <a:r>
              <a:rPr lang="en-US" altLang="en-US" sz="2200">
                <a:sym typeface="Symbol" panose="05050102010706020507" pitchFamily="18" charset="2"/>
              </a:rPr>
              <a:t> is one of the classical problems in computer science.</a:t>
            </a:r>
          </a:p>
          <a:p>
            <a:pPr marL="0" indent="0" eaLnBrk="1" hangingPunct="1">
              <a:spcAft>
                <a:spcPct val="20000"/>
              </a:spcAft>
            </a:pPr>
            <a:r>
              <a:rPr lang="en-US" altLang="en-US" sz="2200">
                <a:sym typeface="Symbol" panose="05050102010706020507" pitchFamily="18" charset="2"/>
              </a:rPr>
              <a:t>A traveling salesman wants to visit a number of cities and then return to his starting point. Of course he wants to save time and energy, so he wants to determine the </a:t>
            </a:r>
            <a:r>
              <a:rPr lang="en-US" altLang="en-US" sz="2200" b="1">
                <a:solidFill>
                  <a:srgbClr val="4C32CE"/>
                </a:solidFill>
                <a:sym typeface="Symbol" panose="05050102010706020507" pitchFamily="18" charset="2"/>
              </a:rPr>
              <a:t>shortest cycle</a:t>
            </a:r>
            <a:r>
              <a:rPr lang="en-US" altLang="en-US" sz="2200">
                <a:sym typeface="Symbol" panose="05050102010706020507" pitchFamily="18" charset="2"/>
              </a:rPr>
              <a:t> for his trip.</a:t>
            </a:r>
          </a:p>
          <a:p>
            <a:pPr marL="0" indent="0" eaLnBrk="1" hangingPunct="1">
              <a:spcAft>
                <a:spcPct val="20000"/>
              </a:spcAft>
            </a:pPr>
            <a:r>
              <a:rPr lang="en-US" altLang="en-US" sz="2200">
                <a:sym typeface="Symbol" panose="05050102010706020507" pitchFamily="18" charset="2"/>
              </a:rPr>
              <a:t>We can represent the cities and the distances between them by a weighted, complete, undirected graph.</a:t>
            </a:r>
          </a:p>
          <a:p>
            <a:pPr marL="0" indent="0" eaLnBrk="1" hangingPunct="1">
              <a:spcAft>
                <a:spcPct val="20000"/>
              </a:spcAft>
            </a:pPr>
            <a:r>
              <a:rPr lang="en-US" altLang="en-US" sz="2200">
                <a:sym typeface="Symbol" panose="05050102010706020507" pitchFamily="18" charset="2"/>
              </a:rPr>
              <a:t>The problem then is to find the </a:t>
            </a:r>
            <a:r>
              <a:rPr lang="en-US" altLang="en-US" sz="2200" b="1">
                <a:solidFill>
                  <a:srgbClr val="4C32CE"/>
                </a:solidFill>
                <a:sym typeface="Symbol" panose="05050102010706020507" pitchFamily="18" charset="2"/>
              </a:rPr>
              <a:t>shortest cycle (of minimum total weight that visits each vertex exactly one)</a:t>
            </a:r>
            <a:r>
              <a:rPr lang="en-US" altLang="en-US" sz="2200">
                <a:sym typeface="Symbol" panose="05050102010706020507" pitchFamily="18" charset="2"/>
              </a:rPr>
              <a:t>.</a:t>
            </a:r>
          </a:p>
          <a:p>
            <a:pPr marL="0" indent="0" eaLnBrk="1" hangingPunct="1">
              <a:spcAft>
                <a:spcPct val="20000"/>
              </a:spcAft>
            </a:pPr>
            <a:r>
              <a:rPr lang="en-US" altLang="en-US" sz="2200">
                <a:sym typeface="Symbol" panose="05050102010706020507" pitchFamily="18" charset="2"/>
              </a:rPr>
              <a:t>Finding the shortest cycle is different than Dijkstra’s shortest path.</a:t>
            </a:r>
            <a:br>
              <a:rPr lang="en-US" altLang="en-US" sz="2200">
                <a:sym typeface="Symbol" panose="05050102010706020507" pitchFamily="18" charset="2"/>
              </a:rPr>
            </a:br>
            <a:r>
              <a:rPr lang="en-US" altLang="en-US" sz="2200">
                <a:sym typeface="Symbol" panose="05050102010706020507" pitchFamily="18" charset="2"/>
              </a:rPr>
              <a:t>	It is much harder too, no polynomial time algorithm exists!</a:t>
            </a:r>
          </a:p>
        </p:txBody>
      </p:sp>
    </p:spTree>
    <p:extLst>
      <p:ext uri="{BB962C8B-B14F-4D97-AF65-F5344CB8AC3E}">
        <p14:creationId xmlns:p14="http://schemas.microsoft.com/office/powerpoint/2010/main" val="250048114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sz="2900"/>
              <a:t>The Traveling Salesman Problem</a:t>
            </a:r>
          </a:p>
        </p:txBody>
      </p:sp>
      <p:sp>
        <p:nvSpPr>
          <p:cNvPr id="14339" name="Rectangle 3"/>
          <p:cNvSpPr>
            <a:spLocks noGrp="1" noChangeArrowheads="1"/>
          </p:cNvSpPr>
          <p:nvPr>
            <p:ph type="body" idx="1"/>
          </p:nvPr>
        </p:nvSpPr>
        <p:spPr/>
        <p:txBody>
          <a:bodyPr/>
          <a:lstStyle/>
          <a:p>
            <a:r>
              <a:rPr lang="en-US" altLang="en-US" sz="2700"/>
              <a:t>Importance:</a:t>
            </a:r>
          </a:p>
          <a:p>
            <a:pPr lvl="1"/>
            <a:r>
              <a:rPr lang="en-US" altLang="en-US" sz="2200"/>
              <a:t>Variety  of scheduling application can be solved as a</a:t>
            </a:r>
            <a:br>
              <a:rPr lang="en-US" altLang="en-US" sz="2200"/>
            </a:br>
            <a:r>
              <a:rPr lang="en-US" altLang="en-US" sz="2200"/>
              <a:t>traveling salesmen problem. </a:t>
            </a:r>
          </a:p>
          <a:p>
            <a:pPr lvl="1"/>
            <a:r>
              <a:rPr lang="en-US" altLang="en-US" sz="2200"/>
              <a:t>Examples</a:t>
            </a:r>
            <a:r>
              <a:rPr lang="en-US" altLang="en-US" sz="2000"/>
              <a:t>:</a:t>
            </a:r>
          </a:p>
          <a:p>
            <a:pPr lvl="2"/>
            <a:r>
              <a:rPr lang="en-US" altLang="en-US" sz="2000"/>
              <a:t>Ordering drill position on a drill press. </a:t>
            </a:r>
          </a:p>
          <a:p>
            <a:pPr lvl="2"/>
            <a:r>
              <a:rPr lang="en-US" altLang="en-US" sz="2000"/>
              <a:t>School bus routing. </a:t>
            </a:r>
          </a:p>
          <a:p>
            <a:pPr lvl="1"/>
            <a:r>
              <a:rPr lang="en-US" altLang="en-US" sz="2200"/>
              <a:t>The problem has theoretical importance because it </a:t>
            </a:r>
            <a:br>
              <a:rPr lang="en-US" altLang="en-US" sz="2200"/>
            </a:br>
            <a:r>
              <a:rPr lang="en-US" altLang="en-US" sz="2200"/>
              <a:t>represents a class of difficult problems known as NP-hard problems.</a:t>
            </a:r>
          </a:p>
        </p:txBody>
      </p:sp>
    </p:spTree>
    <p:extLst>
      <p:ext uri="{BB962C8B-B14F-4D97-AF65-F5344CB8AC3E}">
        <p14:creationId xmlns:p14="http://schemas.microsoft.com/office/powerpoint/2010/main" val="318381881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a:t>Travelling Salesman problem</a:t>
            </a:r>
          </a:p>
        </p:txBody>
      </p:sp>
      <p:pic>
        <p:nvPicPr>
          <p:cNvPr id="1536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905000"/>
            <a:ext cx="7315200" cy="4572000"/>
          </a:xfrm>
          <a:noFill/>
        </p:spPr>
      </p:pic>
    </p:spTree>
    <p:extLst>
      <p:ext uri="{BB962C8B-B14F-4D97-AF65-F5344CB8AC3E}">
        <p14:creationId xmlns:p14="http://schemas.microsoft.com/office/powerpoint/2010/main" val="40276604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704088"/>
            <a:ext cx="8229600" cy="743712"/>
          </a:xfrm>
        </p:spPr>
        <p:txBody>
          <a:bodyPr>
            <a:normAutofit fontScale="90000"/>
          </a:bodyPr>
          <a:lstStyle/>
          <a:p>
            <a:r>
              <a:rPr lang="en-US" altLang="en-US" dirty="0"/>
              <a:t>Travelling Salesman problem</a:t>
            </a:r>
          </a:p>
        </p:txBody>
      </p:sp>
      <p:pic>
        <p:nvPicPr>
          <p:cNvPr id="1638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600200"/>
            <a:ext cx="7848600" cy="4953000"/>
          </a:xfrm>
          <a:noFill/>
        </p:spPr>
      </p:pic>
    </p:spTree>
    <p:extLst>
      <p:ext uri="{BB962C8B-B14F-4D97-AF65-F5344CB8AC3E}">
        <p14:creationId xmlns:p14="http://schemas.microsoft.com/office/powerpoint/2010/main" val="2911132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Matrices of Relations on Sets</a:t>
            </a:r>
          </a:p>
        </p:txBody>
      </p:sp>
      <p:sp>
        <p:nvSpPr>
          <p:cNvPr id="3" name="Content Placeholder 2"/>
          <p:cNvSpPr>
            <a:spLocks noGrp="1"/>
          </p:cNvSpPr>
          <p:nvPr>
            <p:ph idx="1"/>
          </p:nvPr>
        </p:nvSpPr>
        <p:spPr/>
        <p:txBody>
          <a:bodyPr/>
          <a:lstStyle/>
          <a:p>
            <a:r>
              <a:rPr lang="en-US" dirty="0"/>
              <a:t>If </a:t>
            </a:r>
            <a:r>
              <a:rPr lang="en-US" i="1" dirty="0"/>
              <a:t>R</a:t>
            </a:r>
            <a:r>
              <a:rPr lang="en-US" dirty="0"/>
              <a:t> is a reflexive relation, all the elements on the main diagonal of </a:t>
            </a:r>
            <a:r>
              <a:rPr lang="en-US" i="1" dirty="0"/>
              <a:t>M</a:t>
            </a:r>
            <a:r>
              <a:rPr lang="en-US" i="1" baseline="-25000" dirty="0"/>
              <a:t>R</a:t>
            </a:r>
            <a:r>
              <a:rPr lang="en-US" dirty="0"/>
              <a:t> are equal to </a:t>
            </a:r>
            <a:r>
              <a:rPr lang="en-US" dirty="0">
                <a:latin typeface="Cambria Math" pitchFamily="18" charset="0"/>
                <a:ea typeface="Cambria Math" pitchFamily="18" charset="0"/>
              </a:rPr>
              <a:t>1</a:t>
            </a:r>
            <a:r>
              <a:rPr lang="en-US" dirty="0"/>
              <a:t>.</a:t>
            </a:r>
          </a:p>
          <a:p>
            <a:endParaRPr lang="en-US" dirty="0"/>
          </a:p>
          <a:p>
            <a:pPr>
              <a:buNone/>
            </a:pPr>
            <a:endParaRPr lang="en-US" dirty="0"/>
          </a:p>
          <a:p>
            <a:r>
              <a:rPr lang="en-US" dirty="0"/>
              <a:t> </a:t>
            </a:r>
            <a:r>
              <a:rPr lang="en-US" i="1" dirty="0"/>
              <a:t>R</a:t>
            </a:r>
            <a:r>
              <a:rPr lang="en-US" dirty="0"/>
              <a:t> is a symmetric relation, if and only if </a:t>
            </a:r>
            <a:r>
              <a:rPr lang="en-US" i="1" dirty="0" err="1"/>
              <a:t>m</a:t>
            </a:r>
            <a:r>
              <a:rPr lang="en-US" i="1" baseline="-25000" dirty="0" err="1"/>
              <a:t>ij</a:t>
            </a:r>
            <a:r>
              <a:rPr lang="en-US" dirty="0"/>
              <a:t> = </a:t>
            </a:r>
            <a:r>
              <a:rPr lang="en-US" dirty="0">
                <a:latin typeface="Cambria Math" pitchFamily="18" charset="0"/>
                <a:ea typeface="Cambria Math" pitchFamily="18" charset="0"/>
              </a:rPr>
              <a:t>1 </a:t>
            </a:r>
            <a:r>
              <a:rPr lang="en-US" dirty="0"/>
              <a:t>whenever </a:t>
            </a:r>
            <a:r>
              <a:rPr lang="en-US" i="1" dirty="0" err="1"/>
              <a:t>m</a:t>
            </a:r>
            <a:r>
              <a:rPr lang="en-US" i="1" baseline="-25000" dirty="0" err="1"/>
              <a:t>ji</a:t>
            </a:r>
            <a:r>
              <a:rPr lang="en-US" dirty="0"/>
              <a:t> = </a:t>
            </a:r>
            <a:r>
              <a:rPr lang="en-US" dirty="0">
                <a:latin typeface="Cambria Math" pitchFamily="18" charset="0"/>
                <a:ea typeface="Cambria Math" pitchFamily="18" charset="0"/>
              </a:rPr>
              <a:t>1</a:t>
            </a:r>
            <a:r>
              <a:rPr lang="en-US" dirty="0"/>
              <a:t>. </a:t>
            </a:r>
            <a:r>
              <a:rPr lang="en-US" i="1" dirty="0"/>
              <a:t>R</a:t>
            </a:r>
            <a:r>
              <a:rPr lang="en-US" dirty="0"/>
              <a:t> is an </a:t>
            </a:r>
            <a:r>
              <a:rPr lang="en-US" dirty="0" err="1"/>
              <a:t>antisymmetric</a:t>
            </a:r>
            <a:r>
              <a:rPr lang="en-US" dirty="0"/>
              <a:t> relation, if and only if </a:t>
            </a:r>
            <a:r>
              <a:rPr lang="en-US" i="1" dirty="0" err="1"/>
              <a:t>m</a:t>
            </a:r>
            <a:r>
              <a:rPr lang="en-US" i="1" baseline="-25000" dirty="0" err="1"/>
              <a:t>ij</a:t>
            </a:r>
            <a:r>
              <a:rPr lang="en-US" dirty="0"/>
              <a:t> = </a:t>
            </a:r>
            <a:r>
              <a:rPr lang="en-US" dirty="0">
                <a:latin typeface="Cambria Math" pitchFamily="18" charset="0"/>
                <a:ea typeface="Cambria Math" pitchFamily="18" charset="0"/>
              </a:rPr>
              <a:t>0  or </a:t>
            </a:r>
            <a:r>
              <a:rPr lang="en-US" i="1" dirty="0" err="1"/>
              <a:t>m</a:t>
            </a:r>
            <a:r>
              <a:rPr lang="en-US" i="1" baseline="-25000" dirty="0" err="1"/>
              <a:t>ji</a:t>
            </a:r>
            <a:r>
              <a:rPr lang="en-US" dirty="0"/>
              <a:t> = </a:t>
            </a:r>
            <a:r>
              <a:rPr lang="en-US" dirty="0">
                <a:latin typeface="Cambria Math" pitchFamily="18" charset="0"/>
                <a:ea typeface="Cambria Math" pitchFamily="18" charset="0"/>
              </a:rPr>
              <a:t>0 when  </a:t>
            </a:r>
            <a:r>
              <a:rPr lang="en-US" i="1" dirty="0" err="1">
                <a:ea typeface="Cambria Math" pitchFamily="18" charset="0"/>
              </a:rPr>
              <a:t>i</a:t>
            </a:r>
            <a:r>
              <a:rPr lang="en-US" dirty="0">
                <a:latin typeface="Cambria Math"/>
                <a:ea typeface="Cambria Math"/>
              </a:rPr>
              <a:t>≠</a:t>
            </a:r>
            <a:r>
              <a:rPr lang="en-US" i="1" dirty="0">
                <a:ea typeface="Cambria Math" pitchFamily="18" charset="0"/>
              </a:rPr>
              <a:t> j</a:t>
            </a:r>
            <a:r>
              <a:rPr lang="en-US" dirty="0"/>
              <a:t>. </a:t>
            </a:r>
          </a:p>
          <a:p>
            <a:endParaRPr lang="en-US" dirty="0"/>
          </a:p>
        </p:txBody>
      </p:sp>
      <p:pic>
        <p:nvPicPr>
          <p:cNvPr id="4" name="Content Placeholder 3" descr="0803.jpg"/>
          <p:cNvPicPr>
            <a:picLocks noChangeAspect="1"/>
          </p:cNvPicPr>
          <p:nvPr/>
        </p:nvPicPr>
        <p:blipFill>
          <a:blip r:embed="rId2" cstate="print"/>
          <a:stretch>
            <a:fillRect/>
          </a:stretch>
        </p:blipFill>
        <p:spPr>
          <a:xfrm>
            <a:off x="6172200" y="2667000"/>
            <a:ext cx="819150" cy="832104"/>
          </a:xfrm>
          <a:prstGeom prst="rect">
            <a:avLst/>
          </a:prstGeom>
        </p:spPr>
      </p:pic>
      <p:pic>
        <p:nvPicPr>
          <p:cNvPr id="5" name="Content Placeholder 5" descr="0804.jpg"/>
          <p:cNvPicPr>
            <a:picLocks noChangeAspect="1"/>
          </p:cNvPicPr>
          <p:nvPr/>
        </p:nvPicPr>
        <p:blipFill>
          <a:blip r:embed="rId3" cstate="print"/>
          <a:stretch>
            <a:fillRect/>
          </a:stretch>
        </p:blipFill>
        <p:spPr>
          <a:xfrm>
            <a:off x="5638800" y="5334000"/>
            <a:ext cx="1937004" cy="976122"/>
          </a:xfrm>
          <a:prstGeom prst="rect">
            <a:avLst/>
          </a:prstGeom>
        </p:spPr>
      </p:pic>
    </p:spTree>
    <p:extLst>
      <p:ext uri="{BB962C8B-B14F-4D97-AF65-F5344CB8AC3E}">
        <p14:creationId xmlns:p14="http://schemas.microsoft.com/office/powerpoint/2010/main" val="4023844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 Relation on a Set</a:t>
            </a:r>
          </a:p>
        </p:txBody>
      </p:sp>
      <p:sp>
        <p:nvSpPr>
          <p:cNvPr id="7" name="Content Placeholder 6"/>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3</a:t>
            </a:r>
            <a:r>
              <a:rPr lang="en-US" dirty="0"/>
              <a:t>: Suppose that the relation </a:t>
            </a:r>
            <a:r>
              <a:rPr lang="en-US" i="1" dirty="0"/>
              <a:t>R</a:t>
            </a:r>
            <a:r>
              <a:rPr lang="en-US" dirty="0"/>
              <a:t> on a set is represented by the matrix</a:t>
            </a:r>
          </a:p>
          <a:p>
            <a:pPr>
              <a:buNone/>
            </a:pPr>
            <a:endParaRPr lang="en-US" dirty="0"/>
          </a:p>
          <a:p>
            <a:pPr>
              <a:buNone/>
            </a:pPr>
            <a:endParaRPr lang="en-US" dirty="0"/>
          </a:p>
          <a:p>
            <a:pPr>
              <a:buNone/>
            </a:pPr>
            <a:r>
              <a:rPr lang="en-US" dirty="0"/>
              <a:t>   Is </a:t>
            </a:r>
            <a:r>
              <a:rPr lang="en-US" i="1" dirty="0"/>
              <a:t>R</a:t>
            </a:r>
            <a:r>
              <a:rPr lang="en-US" dirty="0"/>
              <a:t> reflexive, symmetric, and/or </a:t>
            </a:r>
            <a:r>
              <a:rPr lang="en-US" dirty="0" err="1"/>
              <a:t>antisymmetric</a:t>
            </a:r>
            <a:r>
              <a:rPr lang="en-US" dirty="0"/>
              <a:t>?</a:t>
            </a:r>
          </a:p>
          <a:p>
            <a:pPr>
              <a:buNone/>
            </a:pPr>
            <a:r>
              <a:rPr lang="en-US" b="1" dirty="0"/>
              <a:t>   Solution</a:t>
            </a:r>
            <a:r>
              <a:rPr lang="en-US" dirty="0"/>
              <a:t>: Because all the diagonal elements are equal to</a:t>
            </a:r>
            <a:r>
              <a:rPr lang="en-US" dirty="0">
                <a:latin typeface="Cambria Math" pitchFamily="18" charset="0"/>
                <a:ea typeface="Cambria Math" pitchFamily="18" charset="0"/>
              </a:rPr>
              <a:t> 1</a:t>
            </a:r>
            <a:r>
              <a:rPr lang="en-US" dirty="0"/>
              <a:t>, </a:t>
            </a:r>
            <a:r>
              <a:rPr lang="en-US" i="1" dirty="0"/>
              <a:t>R</a:t>
            </a:r>
            <a:r>
              <a:rPr lang="en-US" dirty="0"/>
              <a:t> is reflexive. Because </a:t>
            </a:r>
            <a:r>
              <a:rPr lang="en-US" i="1" dirty="0"/>
              <a:t>M</a:t>
            </a:r>
            <a:r>
              <a:rPr lang="en-US" i="1" baseline="-25000" dirty="0"/>
              <a:t>R</a:t>
            </a:r>
            <a:r>
              <a:rPr lang="en-US" dirty="0"/>
              <a:t> is symmetric, </a:t>
            </a:r>
            <a:r>
              <a:rPr lang="en-US" i="1" dirty="0"/>
              <a:t>R</a:t>
            </a:r>
            <a:r>
              <a:rPr lang="en-US" dirty="0"/>
              <a:t> is symmetric and not </a:t>
            </a:r>
            <a:r>
              <a:rPr lang="en-US" dirty="0" err="1"/>
              <a:t>antisymmetric</a:t>
            </a:r>
            <a:r>
              <a:rPr lang="en-US" dirty="0"/>
              <a:t> because both </a:t>
            </a:r>
            <a:r>
              <a:rPr lang="en-US" i="1" dirty="0"/>
              <a:t>m</a:t>
            </a:r>
            <a:r>
              <a:rPr lang="en-US" baseline="-25000" dirty="0">
                <a:latin typeface="Cambria" pitchFamily="18" charset="0"/>
              </a:rPr>
              <a:t>1,2</a:t>
            </a:r>
            <a:r>
              <a:rPr lang="en-US" dirty="0"/>
              <a:t> and </a:t>
            </a:r>
            <a:r>
              <a:rPr lang="en-US" i="1" dirty="0"/>
              <a:t>m</a:t>
            </a:r>
            <a:r>
              <a:rPr lang="en-US" baseline="-25000" dirty="0">
                <a:latin typeface="Cambria Math" pitchFamily="18" charset="0"/>
                <a:ea typeface="Cambria Math" pitchFamily="18" charset="0"/>
              </a:rPr>
              <a:t>2,1</a:t>
            </a:r>
            <a:r>
              <a:rPr lang="en-US" dirty="0"/>
              <a:t> are </a:t>
            </a:r>
            <a:r>
              <a:rPr lang="en-US" dirty="0">
                <a:latin typeface="Cambria Math" pitchFamily="18" charset="0"/>
                <a:ea typeface="Cambria Math" pitchFamily="18" charset="0"/>
              </a:rPr>
              <a:t>1</a:t>
            </a:r>
            <a:r>
              <a:rPr lang="en-US" dirty="0"/>
              <a:t>. </a:t>
            </a:r>
          </a:p>
        </p:txBody>
      </p:sp>
      <p:pic>
        <p:nvPicPr>
          <p:cNvPr id="10" name="Picture 9" descr="addin_tmp.png"/>
          <p:cNvPicPr>
            <a:picLocks noChangeAspect="1"/>
          </p:cNvPicPr>
          <p:nvPr>
            <p:custDataLst>
              <p:tags r:id="rId1"/>
            </p:custDataLst>
          </p:nvPr>
        </p:nvPicPr>
        <p:blipFill>
          <a:blip r:embed="rId4" cstate="print"/>
          <a:stretch>
            <a:fillRect/>
          </a:stretch>
        </p:blipFill>
        <p:spPr>
          <a:xfrm>
            <a:off x="4648200" y="2743200"/>
            <a:ext cx="2308860" cy="912495"/>
          </a:xfrm>
          <a:prstGeom prst="rect">
            <a:avLst/>
          </a:prstGeom>
        </p:spPr>
      </p:pic>
    </p:spTree>
    <p:extLst>
      <p:ext uri="{BB962C8B-B14F-4D97-AF65-F5344CB8AC3E}">
        <p14:creationId xmlns:p14="http://schemas.microsoft.com/office/powerpoint/2010/main" val="3949150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Representing Relations Using Digraphs</a:t>
            </a:r>
          </a:p>
        </p:txBody>
      </p:sp>
      <p:sp>
        <p:nvSpPr>
          <p:cNvPr id="3" name="Content Placeholder 2"/>
          <p:cNvSpPr>
            <a:spLocks noGrp="1"/>
          </p:cNvSpPr>
          <p:nvPr>
            <p:ph idx="1"/>
          </p:nvPr>
        </p:nvSpPr>
        <p:spPr/>
        <p:txBody>
          <a:bodyPr>
            <a:normAutofit fontScale="77500" lnSpcReduction="20000"/>
          </a:bodyPr>
          <a:lstStyle/>
          <a:p>
            <a:pPr>
              <a:buNone/>
            </a:pPr>
            <a:r>
              <a:rPr lang="en-US" b="1" dirty="0"/>
              <a:t>   Definition</a:t>
            </a:r>
            <a:r>
              <a:rPr lang="en-US" dirty="0"/>
              <a:t>: A </a:t>
            </a:r>
            <a:r>
              <a:rPr lang="en-US" i="1" dirty="0"/>
              <a:t>directed graph</a:t>
            </a:r>
            <a:r>
              <a:rPr lang="en-US" dirty="0"/>
              <a:t>, or </a:t>
            </a:r>
            <a:r>
              <a:rPr lang="en-US" i="1" dirty="0"/>
              <a:t>digraph</a:t>
            </a:r>
            <a:r>
              <a:rPr lang="en-US" dirty="0"/>
              <a:t>, consists of a set </a:t>
            </a:r>
            <a:r>
              <a:rPr lang="en-US" i="1" dirty="0"/>
              <a:t>V</a:t>
            </a:r>
            <a:r>
              <a:rPr lang="en-US" dirty="0"/>
              <a:t> of </a:t>
            </a:r>
            <a:r>
              <a:rPr lang="en-US" i="1" dirty="0"/>
              <a:t>vertices</a:t>
            </a:r>
            <a:r>
              <a:rPr lang="en-US" dirty="0"/>
              <a:t> (or </a:t>
            </a:r>
            <a:r>
              <a:rPr lang="en-US" i="1" dirty="0"/>
              <a:t>nodes</a:t>
            </a:r>
            <a:r>
              <a:rPr lang="en-US" dirty="0"/>
              <a:t>) together with a set </a:t>
            </a:r>
            <a:r>
              <a:rPr lang="en-US" i="1" dirty="0"/>
              <a:t>E</a:t>
            </a:r>
            <a:r>
              <a:rPr lang="en-US" dirty="0"/>
              <a:t> of ordered pairs of elements of </a:t>
            </a:r>
            <a:r>
              <a:rPr lang="en-US" i="1" dirty="0"/>
              <a:t>V</a:t>
            </a:r>
            <a:r>
              <a:rPr lang="en-US" dirty="0"/>
              <a:t> called </a:t>
            </a:r>
            <a:r>
              <a:rPr lang="en-US" i="1" dirty="0"/>
              <a:t>edges</a:t>
            </a:r>
            <a:r>
              <a:rPr lang="en-US" dirty="0"/>
              <a:t> (or </a:t>
            </a:r>
            <a:r>
              <a:rPr lang="en-US" i="1" dirty="0"/>
              <a:t>arcs</a:t>
            </a:r>
            <a:r>
              <a:rPr lang="en-US" dirty="0"/>
              <a:t>). The vertex </a:t>
            </a:r>
            <a:r>
              <a:rPr lang="en-US" i="1" dirty="0"/>
              <a:t>a</a:t>
            </a:r>
            <a:r>
              <a:rPr lang="en-US" dirty="0"/>
              <a:t> is called the </a:t>
            </a:r>
            <a:r>
              <a:rPr lang="en-US" i="1" dirty="0"/>
              <a:t>initial vertex</a:t>
            </a:r>
            <a:r>
              <a:rPr lang="en-US" dirty="0"/>
              <a:t> of the edge (</a:t>
            </a:r>
            <a:r>
              <a:rPr lang="en-US" i="1" dirty="0" err="1"/>
              <a:t>a</a:t>
            </a:r>
            <a:r>
              <a:rPr lang="en-US" dirty="0" err="1"/>
              <a:t>,</a:t>
            </a:r>
            <a:r>
              <a:rPr lang="en-US" i="1" dirty="0" err="1"/>
              <a:t>b</a:t>
            </a:r>
            <a:r>
              <a:rPr lang="en-US" dirty="0"/>
              <a:t>), and the vertex </a:t>
            </a:r>
            <a:r>
              <a:rPr lang="en-US" i="1" dirty="0"/>
              <a:t>b</a:t>
            </a:r>
            <a:r>
              <a:rPr lang="en-US" dirty="0"/>
              <a:t> is called the </a:t>
            </a:r>
            <a:r>
              <a:rPr lang="en-US" i="1" dirty="0"/>
              <a:t>terminal vertex </a:t>
            </a:r>
            <a:r>
              <a:rPr lang="en-US" dirty="0"/>
              <a:t>of this edge.</a:t>
            </a:r>
          </a:p>
          <a:p>
            <a:pPr lvl="1"/>
            <a:r>
              <a:rPr lang="en-US" dirty="0"/>
              <a:t>An edge of the form (</a:t>
            </a:r>
            <a:r>
              <a:rPr lang="en-US" i="1" dirty="0" err="1"/>
              <a:t>a</a:t>
            </a:r>
            <a:r>
              <a:rPr lang="en-US" dirty="0" err="1"/>
              <a:t>,</a:t>
            </a:r>
            <a:r>
              <a:rPr lang="en-US" i="1" dirty="0" err="1"/>
              <a:t>a</a:t>
            </a:r>
            <a:r>
              <a:rPr lang="en-US" dirty="0"/>
              <a:t>) is called a </a:t>
            </a:r>
            <a:r>
              <a:rPr lang="en-US" i="1" dirty="0"/>
              <a:t>loop</a:t>
            </a:r>
            <a:r>
              <a:rPr lang="en-US" dirty="0"/>
              <a:t>.  </a:t>
            </a:r>
          </a:p>
          <a:p>
            <a:pPr>
              <a:buNone/>
            </a:pPr>
            <a:r>
              <a:rPr lang="en-US" b="1" dirty="0"/>
              <a:t>    </a:t>
            </a:r>
          </a:p>
          <a:p>
            <a:pPr>
              <a:buNone/>
            </a:pPr>
            <a:r>
              <a:rPr lang="en-US" b="1" dirty="0"/>
              <a:t>    Example </a:t>
            </a:r>
            <a:r>
              <a:rPr lang="en-US" b="1" dirty="0">
                <a:latin typeface="Cambria Math" pitchFamily="18" charset="0"/>
                <a:ea typeface="Cambria Math" pitchFamily="18" charset="0"/>
              </a:rPr>
              <a:t>7</a:t>
            </a:r>
            <a:r>
              <a:rPr lang="en-US" dirty="0"/>
              <a:t>:  A drawing of the directed graph with vertices </a:t>
            </a:r>
            <a:r>
              <a:rPr lang="en-US" i="1" dirty="0"/>
              <a:t>a</a:t>
            </a:r>
            <a:r>
              <a:rPr lang="en-US" dirty="0"/>
              <a:t>, </a:t>
            </a:r>
            <a:r>
              <a:rPr lang="en-US" i="1" dirty="0"/>
              <a:t>b</a:t>
            </a:r>
            <a:r>
              <a:rPr lang="en-US" dirty="0"/>
              <a:t>, </a:t>
            </a:r>
            <a:r>
              <a:rPr lang="en-US" i="1" dirty="0"/>
              <a:t>c</a:t>
            </a:r>
            <a:r>
              <a:rPr lang="en-US" dirty="0"/>
              <a:t>, and </a:t>
            </a:r>
            <a:r>
              <a:rPr lang="en-US" i="1" dirty="0"/>
              <a:t>d</a:t>
            </a:r>
            <a:r>
              <a:rPr lang="en-US" dirty="0"/>
              <a:t>, and edges   (</a:t>
            </a:r>
            <a:r>
              <a:rPr lang="en-US" i="1" dirty="0"/>
              <a:t>a</a:t>
            </a:r>
            <a:r>
              <a:rPr lang="en-US" dirty="0"/>
              <a:t>, </a:t>
            </a:r>
            <a:r>
              <a:rPr lang="en-US" i="1" dirty="0"/>
              <a:t>b</a:t>
            </a:r>
            <a:r>
              <a:rPr lang="en-US" dirty="0"/>
              <a:t>), (</a:t>
            </a:r>
            <a:r>
              <a:rPr lang="en-US" i="1" dirty="0"/>
              <a:t>a</a:t>
            </a:r>
            <a:r>
              <a:rPr lang="en-US" dirty="0"/>
              <a:t>, </a:t>
            </a:r>
            <a:r>
              <a:rPr lang="en-US" i="1" dirty="0"/>
              <a:t>d</a:t>
            </a:r>
            <a:r>
              <a:rPr lang="en-US" dirty="0"/>
              <a:t>), (</a:t>
            </a:r>
            <a:r>
              <a:rPr lang="en-US" i="1" dirty="0"/>
              <a:t>b</a:t>
            </a:r>
            <a:r>
              <a:rPr lang="en-US" dirty="0"/>
              <a:t>, </a:t>
            </a:r>
            <a:r>
              <a:rPr lang="en-US" i="1" dirty="0"/>
              <a:t>b</a:t>
            </a:r>
            <a:r>
              <a:rPr lang="en-US" dirty="0"/>
              <a:t>), (</a:t>
            </a:r>
            <a:r>
              <a:rPr lang="en-US" i="1" dirty="0"/>
              <a:t>b</a:t>
            </a:r>
            <a:r>
              <a:rPr lang="en-US" dirty="0"/>
              <a:t>, </a:t>
            </a:r>
            <a:r>
              <a:rPr lang="en-US" i="1" dirty="0"/>
              <a:t>d</a:t>
            </a:r>
            <a:r>
              <a:rPr lang="en-US" dirty="0"/>
              <a:t>), (</a:t>
            </a:r>
            <a:r>
              <a:rPr lang="en-US" i="1" dirty="0"/>
              <a:t>c</a:t>
            </a:r>
            <a:r>
              <a:rPr lang="en-US" dirty="0"/>
              <a:t>, a), (</a:t>
            </a:r>
            <a:r>
              <a:rPr lang="en-US" i="1" dirty="0"/>
              <a:t>c,</a:t>
            </a:r>
            <a:r>
              <a:rPr lang="en-US" dirty="0"/>
              <a:t> </a:t>
            </a:r>
            <a:r>
              <a:rPr lang="en-US" i="1" dirty="0"/>
              <a:t>b</a:t>
            </a:r>
            <a:r>
              <a:rPr lang="en-US" dirty="0"/>
              <a:t>), and (</a:t>
            </a:r>
            <a:r>
              <a:rPr lang="en-US" i="1" dirty="0"/>
              <a:t>d</a:t>
            </a:r>
            <a:r>
              <a:rPr lang="en-US" dirty="0"/>
              <a:t>, </a:t>
            </a:r>
            <a:r>
              <a:rPr lang="en-US" i="1" dirty="0"/>
              <a:t>b</a:t>
            </a:r>
            <a:r>
              <a:rPr lang="en-US" dirty="0"/>
              <a:t>) is shown here.</a:t>
            </a:r>
          </a:p>
          <a:p>
            <a:pPr>
              <a:buNone/>
            </a:pPr>
            <a:endParaRPr lang="en-US" dirty="0"/>
          </a:p>
          <a:p>
            <a:pPr>
              <a:buNone/>
            </a:pPr>
            <a:endParaRPr lang="en-US" dirty="0"/>
          </a:p>
          <a:p>
            <a:pPr>
              <a:buNone/>
            </a:pPr>
            <a:endParaRPr lang="en-US" dirty="0"/>
          </a:p>
          <a:p>
            <a:pPr>
              <a:buNone/>
            </a:pPr>
            <a:endParaRPr lang="en-US" dirty="0"/>
          </a:p>
          <a:p>
            <a:pPr>
              <a:buNone/>
            </a:pPr>
            <a:r>
              <a:rPr lang="en-US" dirty="0"/>
              <a:t>   </a:t>
            </a:r>
          </a:p>
          <a:p>
            <a:pPr>
              <a:buNone/>
            </a:pPr>
            <a:endParaRPr lang="en-US" dirty="0"/>
          </a:p>
          <a:p>
            <a:pPr>
              <a:buNone/>
            </a:pPr>
            <a:endParaRPr lang="en-US" dirty="0"/>
          </a:p>
          <a:p>
            <a:pPr>
              <a:buNone/>
            </a:pPr>
            <a:endParaRPr lang="en-US" dirty="0"/>
          </a:p>
        </p:txBody>
      </p:sp>
      <p:pic>
        <p:nvPicPr>
          <p:cNvPr id="4" name="Content Placeholder 3" descr="0805.jpg"/>
          <p:cNvPicPr>
            <a:picLocks noChangeAspect="1"/>
          </p:cNvPicPr>
          <p:nvPr/>
        </p:nvPicPr>
        <p:blipFill>
          <a:blip r:embed="rId2" cstate="print"/>
          <a:stretch>
            <a:fillRect/>
          </a:stretch>
        </p:blipFill>
        <p:spPr>
          <a:xfrm>
            <a:off x="2895600" y="4419600"/>
            <a:ext cx="976122" cy="1108710"/>
          </a:xfrm>
          <a:prstGeom prst="rect">
            <a:avLst/>
          </a:prstGeom>
        </p:spPr>
      </p:pic>
    </p:spTree>
    <p:extLst>
      <p:ext uri="{BB962C8B-B14F-4D97-AF65-F5344CB8AC3E}">
        <p14:creationId xmlns:p14="http://schemas.microsoft.com/office/powerpoint/2010/main" val="4156888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 of Digraphs Representing Relations</a:t>
            </a:r>
          </a:p>
        </p:txBody>
      </p:sp>
      <p:sp>
        <p:nvSpPr>
          <p:cNvPr id="3" name="Content Placeholder 2"/>
          <p:cNvSpPr>
            <a:spLocks noGrp="1"/>
          </p:cNvSpPr>
          <p:nvPr>
            <p:ph idx="1"/>
          </p:nvPr>
        </p:nvSpPr>
        <p:spPr/>
        <p:txBody>
          <a:bodyPr>
            <a:normAutofit/>
          </a:bodyPr>
          <a:lstStyle/>
          <a:p>
            <a:pPr>
              <a:buNone/>
            </a:pPr>
            <a:r>
              <a:rPr lang="en-US" b="1" dirty="0"/>
              <a:t>  Example 8</a:t>
            </a:r>
            <a:r>
              <a:rPr lang="en-US" dirty="0"/>
              <a:t>: What are the ordered pairs in the relation </a:t>
            </a:r>
            <a:endParaRPr lang="en-US" i="1" dirty="0"/>
          </a:p>
          <a:p>
            <a:pPr>
              <a:buNone/>
            </a:pPr>
            <a:r>
              <a:rPr lang="en-US" i="1" dirty="0"/>
              <a:t>   </a:t>
            </a:r>
            <a:r>
              <a:rPr lang="en-US" dirty="0"/>
              <a:t>represented by this directed graph?</a:t>
            </a:r>
          </a:p>
          <a:p>
            <a:pPr>
              <a:buNone/>
            </a:pPr>
            <a:endParaRPr lang="en-US" dirty="0"/>
          </a:p>
          <a:p>
            <a:pPr>
              <a:buNone/>
            </a:pPr>
            <a:endParaRPr lang="en-US" dirty="0"/>
          </a:p>
          <a:p>
            <a:pPr>
              <a:buNone/>
            </a:pPr>
            <a:endParaRPr lang="en-US" dirty="0"/>
          </a:p>
          <a:p>
            <a:pPr>
              <a:buNone/>
            </a:pPr>
            <a:r>
              <a:rPr lang="en-US" dirty="0"/>
              <a:t>    </a:t>
            </a:r>
            <a:r>
              <a:rPr lang="en-US" b="1" dirty="0"/>
              <a:t>Solution</a:t>
            </a:r>
            <a:r>
              <a:rPr lang="en-US" dirty="0"/>
              <a:t>: The ordered pairs in the relation are</a:t>
            </a:r>
          </a:p>
          <a:p>
            <a:pPr>
              <a:buNone/>
            </a:pPr>
            <a:r>
              <a:rPr lang="en-US" sz="2800" i="1" dirty="0"/>
              <a:t>   </a:t>
            </a:r>
            <a:r>
              <a:rPr lang="en-US" sz="2800" dirty="0"/>
              <a:t>(</a:t>
            </a:r>
            <a:r>
              <a:rPr lang="en-US" sz="2800" dirty="0">
                <a:latin typeface="Cambria Math" pitchFamily="18" charset="0"/>
                <a:ea typeface="Cambria Math" pitchFamily="18" charset="0"/>
              </a:rPr>
              <a:t>1, 3</a:t>
            </a:r>
            <a:r>
              <a:rPr lang="en-US" sz="2800" dirty="0"/>
              <a:t>), (</a:t>
            </a:r>
            <a:r>
              <a:rPr lang="en-US" sz="2800" dirty="0">
                <a:latin typeface="Cambria Math" pitchFamily="18" charset="0"/>
                <a:ea typeface="Cambria Math" pitchFamily="18" charset="0"/>
              </a:rPr>
              <a:t>1, 4</a:t>
            </a:r>
            <a:r>
              <a:rPr lang="en-US" sz="2800" dirty="0"/>
              <a:t>), (</a:t>
            </a:r>
            <a:r>
              <a:rPr lang="en-US" sz="2800" dirty="0">
                <a:latin typeface="Cambria Math" pitchFamily="18" charset="0"/>
                <a:ea typeface="Cambria Math" pitchFamily="18" charset="0"/>
              </a:rPr>
              <a:t>2, 1</a:t>
            </a:r>
            <a:r>
              <a:rPr lang="en-US" sz="2800" dirty="0"/>
              <a:t>), (</a:t>
            </a:r>
            <a:r>
              <a:rPr lang="en-US" sz="2800" dirty="0">
                <a:latin typeface="Cambria Math" pitchFamily="18" charset="0"/>
                <a:ea typeface="Cambria Math" pitchFamily="18" charset="0"/>
              </a:rPr>
              <a:t>2, 2</a:t>
            </a:r>
            <a:r>
              <a:rPr lang="en-US" sz="2800" dirty="0"/>
              <a:t>), (</a:t>
            </a:r>
            <a:r>
              <a:rPr lang="en-US" sz="2800" dirty="0">
                <a:latin typeface="Cambria Math" pitchFamily="18" charset="0"/>
                <a:ea typeface="Cambria Math" pitchFamily="18" charset="0"/>
              </a:rPr>
              <a:t>2, 3</a:t>
            </a:r>
            <a:r>
              <a:rPr lang="en-US" sz="2800" dirty="0"/>
              <a:t>), (</a:t>
            </a:r>
            <a:r>
              <a:rPr lang="en-US" sz="2800" dirty="0">
                <a:latin typeface="Cambria Math" pitchFamily="18" charset="0"/>
                <a:ea typeface="Cambria Math" pitchFamily="18" charset="0"/>
              </a:rPr>
              <a:t>3, 1</a:t>
            </a:r>
            <a:r>
              <a:rPr lang="en-US" sz="2800" dirty="0"/>
              <a:t>), (</a:t>
            </a:r>
            <a:r>
              <a:rPr lang="en-US" sz="2800" dirty="0">
                <a:latin typeface="Cambria Math" pitchFamily="18" charset="0"/>
                <a:ea typeface="Cambria Math" pitchFamily="18" charset="0"/>
              </a:rPr>
              <a:t>3, 3</a:t>
            </a:r>
            <a:r>
              <a:rPr lang="en-US" sz="2800" dirty="0"/>
              <a:t>),        (</a:t>
            </a:r>
            <a:r>
              <a:rPr lang="en-US" sz="2800" dirty="0">
                <a:latin typeface="Cambria Math" pitchFamily="18" charset="0"/>
                <a:ea typeface="Cambria Math" pitchFamily="18" charset="0"/>
              </a:rPr>
              <a:t>4, 1</a:t>
            </a:r>
            <a:r>
              <a:rPr lang="en-US" sz="2800" dirty="0"/>
              <a:t>),  and (</a:t>
            </a:r>
            <a:r>
              <a:rPr lang="en-US" sz="2800" dirty="0">
                <a:latin typeface="Cambria Math" pitchFamily="18" charset="0"/>
                <a:ea typeface="Cambria Math" pitchFamily="18" charset="0"/>
              </a:rPr>
              <a:t>4, 3</a:t>
            </a:r>
            <a:r>
              <a:rPr lang="en-US" sz="2800" dirty="0"/>
              <a:t>)</a:t>
            </a:r>
            <a:endParaRPr lang="en-US" dirty="0"/>
          </a:p>
          <a:p>
            <a:endParaRPr lang="en-US" dirty="0"/>
          </a:p>
        </p:txBody>
      </p:sp>
      <p:pic>
        <p:nvPicPr>
          <p:cNvPr id="6" name="Content Placeholder 5" descr="0807.jpg"/>
          <p:cNvPicPr>
            <a:picLocks noChangeAspect="1"/>
          </p:cNvPicPr>
          <p:nvPr/>
        </p:nvPicPr>
        <p:blipFill>
          <a:blip r:embed="rId2" cstate="print"/>
          <a:stretch>
            <a:fillRect/>
          </a:stretch>
        </p:blipFill>
        <p:spPr>
          <a:xfrm>
            <a:off x="4038600" y="2971800"/>
            <a:ext cx="994410" cy="1066038"/>
          </a:xfrm>
          <a:prstGeom prst="rect">
            <a:avLst/>
          </a:prstGeom>
        </p:spPr>
      </p:pic>
    </p:spTree>
    <p:extLst>
      <p:ext uri="{BB962C8B-B14F-4D97-AF65-F5344CB8AC3E}">
        <p14:creationId xmlns:p14="http://schemas.microsoft.com/office/powerpoint/2010/main" val="1912819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Determining which Properties a Relation has from its Digraph</a:t>
            </a:r>
          </a:p>
        </p:txBody>
      </p:sp>
      <p:sp>
        <p:nvSpPr>
          <p:cNvPr id="3" name="Content Placeholder 2"/>
          <p:cNvSpPr>
            <a:spLocks noGrp="1"/>
          </p:cNvSpPr>
          <p:nvPr>
            <p:ph idx="1"/>
          </p:nvPr>
        </p:nvSpPr>
        <p:spPr>
          <a:xfrm>
            <a:off x="609600" y="2133600"/>
            <a:ext cx="8229600" cy="4389120"/>
          </a:xfrm>
        </p:spPr>
        <p:txBody>
          <a:bodyPr>
            <a:normAutofit/>
          </a:bodyPr>
          <a:lstStyle/>
          <a:p>
            <a:pPr>
              <a:buNone/>
            </a:pPr>
            <a:r>
              <a:rPr lang="en-US" b="1" dirty="0"/>
              <a:t>   </a:t>
            </a:r>
            <a:endParaRPr lang="en-US" i="1" dirty="0"/>
          </a:p>
          <a:p>
            <a:r>
              <a:rPr lang="en-US" i="1" dirty="0">
                <a:ea typeface="Cambria Math"/>
              </a:rPr>
              <a:t>Reflexivity</a:t>
            </a:r>
            <a:r>
              <a:rPr lang="en-US" dirty="0">
                <a:ea typeface="Cambria Math"/>
              </a:rPr>
              <a:t>: A loop must be present at all vertices in the graph.</a:t>
            </a:r>
          </a:p>
          <a:p>
            <a:r>
              <a:rPr lang="en-US" i="1" dirty="0">
                <a:ea typeface="Cambria Math"/>
              </a:rPr>
              <a:t>Symmetry</a:t>
            </a:r>
            <a:r>
              <a:rPr lang="en-US" dirty="0">
                <a:latin typeface="Cambria Math"/>
                <a:ea typeface="Cambria Math"/>
              </a:rPr>
              <a:t>: If </a:t>
            </a:r>
            <a:r>
              <a:rPr lang="en-US" dirty="0">
                <a:ea typeface="Cambria Math"/>
              </a:rPr>
              <a:t> (</a:t>
            </a:r>
            <a:r>
              <a:rPr lang="en-US" i="1" dirty="0" err="1">
                <a:ea typeface="Cambria Math"/>
              </a:rPr>
              <a:t>x,y</a:t>
            </a:r>
            <a:r>
              <a:rPr lang="en-US" dirty="0">
                <a:ea typeface="Cambria Math"/>
              </a:rPr>
              <a:t>) is an edge,</a:t>
            </a:r>
            <a:r>
              <a:rPr lang="en-US" i="1" dirty="0">
                <a:ea typeface="Cambria Math"/>
              </a:rPr>
              <a:t> </a:t>
            </a:r>
            <a:r>
              <a:rPr lang="en-US" dirty="0">
                <a:ea typeface="Cambria Math"/>
              </a:rPr>
              <a:t>then so is (</a:t>
            </a:r>
            <a:r>
              <a:rPr lang="en-US" i="1" dirty="0" err="1">
                <a:ea typeface="Cambria Math"/>
              </a:rPr>
              <a:t>y,x</a:t>
            </a:r>
            <a:r>
              <a:rPr lang="en-US" dirty="0">
                <a:ea typeface="Cambria Math"/>
              </a:rPr>
              <a:t>)</a:t>
            </a:r>
            <a:r>
              <a:rPr lang="en-US" i="1" dirty="0">
                <a:ea typeface="Cambria Math"/>
              </a:rPr>
              <a:t>.</a:t>
            </a:r>
          </a:p>
          <a:p>
            <a:r>
              <a:rPr lang="en-US" i="1" dirty="0" err="1">
                <a:ea typeface="Cambria Math"/>
              </a:rPr>
              <a:t>Antisymmetry</a:t>
            </a:r>
            <a:r>
              <a:rPr lang="en-US" dirty="0">
                <a:ea typeface="Cambria Math"/>
              </a:rPr>
              <a:t>: If (</a:t>
            </a:r>
            <a:r>
              <a:rPr lang="en-US" i="1" dirty="0" err="1">
                <a:ea typeface="Cambria Math"/>
              </a:rPr>
              <a:t>x,y</a:t>
            </a:r>
            <a:r>
              <a:rPr lang="en-US" dirty="0">
                <a:ea typeface="Cambria Math"/>
              </a:rPr>
              <a:t>) with </a:t>
            </a:r>
            <a:r>
              <a:rPr lang="en-US" i="1" dirty="0">
                <a:ea typeface="Cambria Math"/>
              </a:rPr>
              <a:t>x </a:t>
            </a:r>
            <a:r>
              <a:rPr lang="en-US" dirty="0">
                <a:latin typeface="Cambria Math"/>
                <a:ea typeface="Cambria Math"/>
              </a:rPr>
              <a:t>≠</a:t>
            </a:r>
            <a:r>
              <a:rPr lang="en-US" i="1" dirty="0">
                <a:latin typeface="Cambria Math"/>
                <a:ea typeface="Cambria Math"/>
              </a:rPr>
              <a:t> </a:t>
            </a:r>
            <a:r>
              <a:rPr lang="en-US" i="1" dirty="0">
                <a:ea typeface="Cambria Math"/>
              </a:rPr>
              <a:t>y</a:t>
            </a:r>
            <a:r>
              <a:rPr lang="en-US" dirty="0">
                <a:ea typeface="Cambria Math"/>
              </a:rPr>
              <a:t> is an edge, then (</a:t>
            </a:r>
            <a:r>
              <a:rPr lang="en-US" i="1" dirty="0" err="1">
                <a:ea typeface="Cambria Math"/>
              </a:rPr>
              <a:t>y,x</a:t>
            </a:r>
            <a:r>
              <a:rPr lang="en-US" dirty="0">
                <a:ea typeface="Cambria Math"/>
              </a:rPr>
              <a:t>) is not an edge. </a:t>
            </a:r>
          </a:p>
          <a:p>
            <a:r>
              <a:rPr lang="en-US" i="1" dirty="0">
                <a:ea typeface="Cambria Math"/>
              </a:rPr>
              <a:t>Transitivity</a:t>
            </a:r>
            <a:r>
              <a:rPr lang="en-US" dirty="0">
                <a:latin typeface="Cambria Math"/>
                <a:ea typeface="Cambria Math"/>
              </a:rPr>
              <a:t>: If </a:t>
            </a:r>
            <a:r>
              <a:rPr lang="en-US" dirty="0">
                <a:ea typeface="Cambria Math"/>
              </a:rPr>
              <a:t>(</a:t>
            </a:r>
            <a:r>
              <a:rPr lang="en-US" i="1" dirty="0" err="1">
                <a:ea typeface="Cambria Math"/>
              </a:rPr>
              <a:t>x,y</a:t>
            </a:r>
            <a:r>
              <a:rPr lang="en-US" dirty="0">
                <a:ea typeface="Cambria Math"/>
              </a:rPr>
              <a:t>) and (</a:t>
            </a:r>
            <a:r>
              <a:rPr lang="en-US" i="1" dirty="0" err="1">
                <a:ea typeface="Cambria Math"/>
              </a:rPr>
              <a:t>y,z</a:t>
            </a:r>
            <a:r>
              <a:rPr lang="en-US" dirty="0">
                <a:ea typeface="Cambria Math"/>
              </a:rPr>
              <a:t>)</a:t>
            </a:r>
            <a:r>
              <a:rPr lang="en-US" i="1" dirty="0">
                <a:ea typeface="Cambria Math"/>
              </a:rPr>
              <a:t> </a:t>
            </a:r>
            <a:r>
              <a:rPr lang="en-US" dirty="0">
                <a:ea typeface="Cambria Math"/>
              </a:rPr>
              <a:t>are edges, then so is (</a:t>
            </a:r>
            <a:r>
              <a:rPr lang="en-US" i="1" dirty="0" err="1">
                <a:ea typeface="Cambria Math"/>
              </a:rPr>
              <a:t>x,z</a:t>
            </a:r>
            <a:r>
              <a:rPr lang="en-US" dirty="0">
                <a:ea typeface="Cambria Math"/>
              </a:rPr>
              <a:t>)</a:t>
            </a:r>
            <a:r>
              <a:rPr lang="en-US" i="1" dirty="0">
                <a:ea typeface="Cambria Math"/>
              </a:rPr>
              <a:t>. </a:t>
            </a:r>
            <a:endParaRPr lang="en-US" dirty="0">
              <a:ea typeface="Cambria Math"/>
            </a:endParaRPr>
          </a:p>
          <a:p>
            <a:pPr lvl="1"/>
            <a:endParaRPr lang="en-US" dirty="0"/>
          </a:p>
          <a:p>
            <a:pPr lvl="1"/>
            <a:endParaRPr lang="en-US" i="1" dirty="0"/>
          </a:p>
          <a:p>
            <a:pPr lvl="1"/>
            <a:endParaRPr lang="en-US" i="1" dirty="0"/>
          </a:p>
          <a:p>
            <a:pPr lvl="1"/>
            <a:endParaRPr lang="en-US" i="1" dirty="0"/>
          </a:p>
        </p:txBody>
      </p:sp>
    </p:spTree>
    <p:extLst>
      <p:ext uri="{BB962C8B-B14F-4D97-AF65-F5344CB8AC3E}">
        <p14:creationId xmlns:p14="http://schemas.microsoft.com/office/powerpoint/2010/main" val="261669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t>
            </a:r>
          </a:p>
        </p:txBody>
      </p:sp>
      <p:sp>
        <p:nvSpPr>
          <p:cNvPr id="4" name="Oval 3"/>
          <p:cNvSpPr/>
          <p:nvPr/>
        </p:nvSpPr>
        <p:spPr>
          <a:xfrm>
            <a:off x="25908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482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724400" y="4114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09600" y="4953000"/>
            <a:ext cx="8001000" cy="1477328"/>
          </a:xfrm>
          <a:prstGeom prst="rect">
            <a:avLst/>
          </a:prstGeom>
          <a:noFill/>
        </p:spPr>
        <p:txBody>
          <a:bodyPr wrap="square" rtlCol="0">
            <a:spAutoFit/>
          </a:bodyPr>
          <a:lstStyle/>
          <a:p>
            <a:pPr>
              <a:buFont typeface="Arial" pitchFamily="34" charset="0"/>
              <a:buChar char="•"/>
            </a:pPr>
            <a:r>
              <a:rPr lang="en-US" dirty="0"/>
              <a:t> </a:t>
            </a:r>
            <a:r>
              <a:rPr lang="en-US" i="1" dirty="0"/>
              <a:t>Reflexive?</a:t>
            </a:r>
            <a:r>
              <a:rPr lang="en-US" dirty="0"/>
              <a:t> No, not every vertex has a loop</a:t>
            </a:r>
          </a:p>
          <a:p>
            <a:pPr>
              <a:buFont typeface="Arial" pitchFamily="34" charset="0"/>
              <a:buChar char="•"/>
            </a:pPr>
            <a:r>
              <a:rPr lang="en-US" dirty="0"/>
              <a:t> </a:t>
            </a:r>
            <a:r>
              <a:rPr lang="en-US" i="1" dirty="0"/>
              <a:t>Symmetric?</a:t>
            </a:r>
            <a:r>
              <a:rPr lang="en-US" dirty="0"/>
              <a:t> Yes  (trivially), there is no edge from  one vertex to another</a:t>
            </a:r>
          </a:p>
          <a:p>
            <a:pPr>
              <a:buFont typeface="Arial" pitchFamily="34" charset="0"/>
              <a:buChar char="•"/>
            </a:pPr>
            <a:r>
              <a:rPr lang="en-US" dirty="0"/>
              <a:t> </a:t>
            </a:r>
            <a:r>
              <a:rPr lang="en-US" i="1" dirty="0" err="1"/>
              <a:t>Antisymmetric</a:t>
            </a:r>
            <a:r>
              <a:rPr lang="en-US" i="1" dirty="0"/>
              <a:t>?</a:t>
            </a:r>
            <a:r>
              <a:rPr lang="en-US" dirty="0"/>
              <a:t> Yes  (trivially), there is no edge from one vertex</a:t>
            </a:r>
          </a:p>
          <a:p>
            <a:r>
              <a:rPr lang="en-US" dirty="0"/>
              <a:t>                 to another</a:t>
            </a:r>
          </a:p>
          <a:p>
            <a:pPr>
              <a:buFont typeface="Arial" pitchFamily="34" charset="0"/>
              <a:buChar char="•"/>
            </a:pPr>
            <a:r>
              <a:rPr lang="en-US" dirty="0"/>
              <a:t> </a:t>
            </a:r>
            <a:r>
              <a:rPr lang="en-US" i="1" dirty="0"/>
              <a:t>Transitive?</a:t>
            </a:r>
            <a:r>
              <a:rPr lang="en-US" dirty="0"/>
              <a:t> Yes, (trivially) since there is no edge from one vertex to another</a:t>
            </a:r>
          </a:p>
        </p:txBody>
      </p:sp>
      <p:sp>
        <p:nvSpPr>
          <p:cNvPr id="21" name="Oval 20"/>
          <p:cNvSpPr/>
          <p:nvPr/>
        </p:nvSpPr>
        <p:spPr>
          <a:xfrm>
            <a:off x="2667000" y="41910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2443216" y="2399168"/>
            <a:ext cx="382419" cy="353085"/>
          </a:xfrm>
          <a:custGeom>
            <a:avLst/>
            <a:gdLst>
              <a:gd name="connsiteX0" fmla="*/ 127968 w 382419"/>
              <a:gd name="connsiteY0" fmla="*/ 353085 h 353085"/>
              <a:gd name="connsiteX1" fmla="*/ 37434 w 382419"/>
              <a:gd name="connsiteY1" fmla="*/ 280658 h 353085"/>
              <a:gd name="connsiteX2" fmla="*/ 19327 w 382419"/>
              <a:gd name="connsiteY2" fmla="*/ 253497 h 353085"/>
              <a:gd name="connsiteX3" fmla="*/ 1220 w 382419"/>
              <a:gd name="connsiteY3" fmla="*/ 226337 h 353085"/>
              <a:gd name="connsiteX4" fmla="*/ 10273 w 382419"/>
              <a:gd name="connsiteY4" fmla="*/ 99588 h 353085"/>
              <a:gd name="connsiteX5" fmla="*/ 73647 w 382419"/>
              <a:gd name="connsiteY5" fmla="*/ 27161 h 353085"/>
              <a:gd name="connsiteX6" fmla="*/ 164182 w 382419"/>
              <a:gd name="connsiteY6" fmla="*/ 0 h 353085"/>
              <a:gd name="connsiteX7" fmla="*/ 290931 w 382419"/>
              <a:gd name="connsiteY7" fmla="*/ 18107 h 353085"/>
              <a:gd name="connsiteX8" fmla="*/ 318091 w 382419"/>
              <a:gd name="connsiteY8" fmla="*/ 36214 h 353085"/>
              <a:gd name="connsiteX9" fmla="*/ 327144 w 382419"/>
              <a:gd name="connsiteY9" fmla="*/ 63375 h 353085"/>
              <a:gd name="connsiteX10" fmla="*/ 345251 w 382419"/>
              <a:gd name="connsiteY10" fmla="*/ 90535 h 353085"/>
              <a:gd name="connsiteX11" fmla="*/ 363358 w 382419"/>
              <a:gd name="connsiteY11" fmla="*/ 144856 h 353085"/>
              <a:gd name="connsiteX12" fmla="*/ 372412 w 382419"/>
              <a:gd name="connsiteY12" fmla="*/ 172016 h 353085"/>
              <a:gd name="connsiteX13" fmla="*/ 381465 w 382419"/>
              <a:gd name="connsiteY13" fmla="*/ 208230 h 35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2419" h="353085">
                <a:moveTo>
                  <a:pt x="127968" y="353085"/>
                </a:moveTo>
                <a:cubicBezTo>
                  <a:pt x="53002" y="328098"/>
                  <a:pt x="84234" y="350860"/>
                  <a:pt x="37434" y="280658"/>
                </a:cubicBezTo>
                <a:lnTo>
                  <a:pt x="19327" y="253497"/>
                </a:lnTo>
                <a:lnTo>
                  <a:pt x="1220" y="226337"/>
                </a:lnTo>
                <a:cubicBezTo>
                  <a:pt x="4238" y="184087"/>
                  <a:pt x="0" y="140681"/>
                  <a:pt x="10273" y="99588"/>
                </a:cubicBezTo>
                <a:cubicBezTo>
                  <a:pt x="17157" y="72052"/>
                  <a:pt x="46063" y="39421"/>
                  <a:pt x="73647" y="27161"/>
                </a:cubicBezTo>
                <a:cubicBezTo>
                  <a:pt x="101983" y="14567"/>
                  <a:pt x="134087" y="7524"/>
                  <a:pt x="164182" y="0"/>
                </a:cubicBezTo>
                <a:cubicBezTo>
                  <a:pt x="189615" y="2312"/>
                  <a:pt x="256099" y="691"/>
                  <a:pt x="290931" y="18107"/>
                </a:cubicBezTo>
                <a:cubicBezTo>
                  <a:pt x="300663" y="22973"/>
                  <a:pt x="309038" y="30178"/>
                  <a:pt x="318091" y="36214"/>
                </a:cubicBezTo>
                <a:cubicBezTo>
                  <a:pt x="321109" y="45268"/>
                  <a:pt x="322876" y="54839"/>
                  <a:pt x="327144" y="63375"/>
                </a:cubicBezTo>
                <a:cubicBezTo>
                  <a:pt x="332010" y="73107"/>
                  <a:pt x="340832" y="80592"/>
                  <a:pt x="345251" y="90535"/>
                </a:cubicBezTo>
                <a:cubicBezTo>
                  <a:pt x="353003" y="107976"/>
                  <a:pt x="357322" y="126749"/>
                  <a:pt x="363358" y="144856"/>
                </a:cubicBezTo>
                <a:lnTo>
                  <a:pt x="372412" y="172016"/>
                </a:lnTo>
                <a:cubicBezTo>
                  <a:pt x="382419" y="202038"/>
                  <a:pt x="381465" y="189634"/>
                  <a:pt x="381465" y="208230"/>
                </a:cubicBezTo>
              </a:path>
            </a:pathLst>
          </a:cu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TextBox 40"/>
          <p:cNvSpPr txBox="1"/>
          <p:nvPr/>
        </p:nvSpPr>
        <p:spPr>
          <a:xfrm>
            <a:off x="2133600" y="2743200"/>
            <a:ext cx="381000" cy="523220"/>
          </a:xfrm>
          <a:prstGeom prst="rect">
            <a:avLst/>
          </a:prstGeom>
          <a:noFill/>
        </p:spPr>
        <p:txBody>
          <a:bodyPr wrap="square" rtlCol="0">
            <a:spAutoFit/>
          </a:bodyPr>
          <a:lstStyle/>
          <a:p>
            <a:r>
              <a:rPr lang="en-US" sz="2800" i="1" dirty="0"/>
              <a:t>a</a:t>
            </a:r>
          </a:p>
        </p:txBody>
      </p:sp>
      <p:sp>
        <p:nvSpPr>
          <p:cNvPr id="42" name="TextBox 41"/>
          <p:cNvSpPr txBox="1"/>
          <p:nvPr/>
        </p:nvSpPr>
        <p:spPr>
          <a:xfrm>
            <a:off x="4267200" y="4038600"/>
            <a:ext cx="381000" cy="523220"/>
          </a:xfrm>
          <a:prstGeom prst="rect">
            <a:avLst/>
          </a:prstGeom>
          <a:noFill/>
        </p:spPr>
        <p:txBody>
          <a:bodyPr wrap="square" rtlCol="0">
            <a:spAutoFit/>
          </a:bodyPr>
          <a:lstStyle/>
          <a:p>
            <a:r>
              <a:rPr lang="en-US" sz="2800" i="1" dirty="0"/>
              <a:t>d</a:t>
            </a:r>
          </a:p>
        </p:txBody>
      </p:sp>
      <p:sp>
        <p:nvSpPr>
          <p:cNvPr id="43" name="TextBox 42"/>
          <p:cNvSpPr txBox="1"/>
          <p:nvPr/>
        </p:nvSpPr>
        <p:spPr>
          <a:xfrm>
            <a:off x="2286000" y="4114800"/>
            <a:ext cx="381000" cy="523220"/>
          </a:xfrm>
          <a:prstGeom prst="rect">
            <a:avLst/>
          </a:prstGeom>
          <a:noFill/>
        </p:spPr>
        <p:txBody>
          <a:bodyPr wrap="square" rtlCol="0">
            <a:spAutoFit/>
          </a:bodyPr>
          <a:lstStyle/>
          <a:p>
            <a:r>
              <a:rPr lang="en-US" sz="2800" i="1" dirty="0"/>
              <a:t>c</a:t>
            </a:r>
          </a:p>
        </p:txBody>
      </p:sp>
      <p:sp>
        <p:nvSpPr>
          <p:cNvPr id="44" name="TextBox 43"/>
          <p:cNvSpPr txBox="1"/>
          <p:nvPr/>
        </p:nvSpPr>
        <p:spPr>
          <a:xfrm>
            <a:off x="4267200" y="2667000"/>
            <a:ext cx="381000" cy="523220"/>
          </a:xfrm>
          <a:prstGeom prst="rect">
            <a:avLst/>
          </a:prstGeom>
          <a:noFill/>
        </p:spPr>
        <p:txBody>
          <a:bodyPr wrap="square" rtlCol="0">
            <a:spAutoFit/>
          </a:bodyPr>
          <a:lstStyle/>
          <a:p>
            <a:r>
              <a:rPr lang="en-US" sz="2800" i="1" dirty="0"/>
              <a:t>b</a:t>
            </a:r>
          </a:p>
        </p:txBody>
      </p:sp>
      <p:sp>
        <p:nvSpPr>
          <p:cNvPr id="14" name="Title 1"/>
          <p:cNvSpPr txBox="1">
            <a:spLocks/>
          </p:cNvSpPr>
          <p:nvPr/>
        </p:nvSpPr>
        <p:spPr>
          <a:xfrm>
            <a:off x="609600" y="856488"/>
            <a:ext cx="8229600" cy="1143000"/>
          </a:xfrm>
          <a:prstGeom prst="rect">
            <a:avLst/>
          </a:prstGeom>
        </p:spPr>
        <p:txBody>
          <a:bodyPr vert="horz" lIns="0" rIns="0" bIns="0" anchor="b">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a:ln>
                  <a:noFill/>
                </a:ln>
                <a:solidFill>
                  <a:schemeClr val="tx2"/>
                </a:solidFill>
                <a:effectLst/>
                <a:uLnTx/>
                <a:uFillTx/>
                <a:latin typeface="+mj-lt"/>
                <a:ea typeface="+mj-ea"/>
                <a:cs typeface="+mj-cs"/>
              </a:rPr>
              <a:t>Determining which Properties a Relation has from its Digraph – Example 1</a:t>
            </a:r>
          </a:p>
        </p:txBody>
      </p:sp>
    </p:spTree>
    <p:extLst>
      <p:ext uri="{BB962C8B-B14F-4D97-AF65-F5344CB8AC3E}">
        <p14:creationId xmlns:p14="http://schemas.microsoft.com/office/powerpoint/2010/main" val="2905189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2860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7244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219200" y="4724400"/>
            <a:ext cx="7315200" cy="1477328"/>
          </a:xfrm>
          <a:prstGeom prst="rect">
            <a:avLst/>
          </a:prstGeom>
          <a:noFill/>
        </p:spPr>
        <p:txBody>
          <a:bodyPr wrap="square" rtlCol="0">
            <a:spAutoFit/>
          </a:bodyPr>
          <a:lstStyle/>
          <a:p>
            <a:pPr>
              <a:buFont typeface="Arial" pitchFamily="34" charset="0"/>
              <a:buChar char="•"/>
            </a:pPr>
            <a:r>
              <a:rPr lang="en-US" dirty="0"/>
              <a:t> </a:t>
            </a:r>
            <a:r>
              <a:rPr lang="en-US" i="1" dirty="0"/>
              <a:t>Reflexive?</a:t>
            </a:r>
            <a:r>
              <a:rPr lang="en-US" dirty="0"/>
              <a:t> No, there are no loops</a:t>
            </a:r>
          </a:p>
          <a:p>
            <a:pPr>
              <a:buFont typeface="Arial" pitchFamily="34" charset="0"/>
              <a:buChar char="•"/>
            </a:pPr>
            <a:r>
              <a:rPr lang="en-US" dirty="0"/>
              <a:t> </a:t>
            </a:r>
            <a:r>
              <a:rPr lang="en-US" i="1" dirty="0"/>
              <a:t>Symmetric?</a:t>
            </a:r>
            <a:r>
              <a:rPr lang="en-US" dirty="0"/>
              <a:t> No, there is an edge from </a:t>
            </a:r>
            <a:r>
              <a:rPr lang="en-US" i="1" dirty="0"/>
              <a:t>a</a:t>
            </a:r>
            <a:r>
              <a:rPr lang="en-US" dirty="0"/>
              <a:t> to </a:t>
            </a:r>
            <a:r>
              <a:rPr lang="en-US" i="1" dirty="0"/>
              <a:t>b</a:t>
            </a:r>
            <a:r>
              <a:rPr lang="en-US" dirty="0"/>
              <a:t>, but not from </a:t>
            </a:r>
            <a:r>
              <a:rPr lang="en-US" i="1" dirty="0"/>
              <a:t>b</a:t>
            </a:r>
            <a:r>
              <a:rPr lang="en-US" dirty="0"/>
              <a:t> to </a:t>
            </a:r>
            <a:r>
              <a:rPr lang="en-US" i="1" dirty="0"/>
              <a:t>a</a:t>
            </a:r>
            <a:endParaRPr lang="en-US" dirty="0"/>
          </a:p>
          <a:p>
            <a:pPr>
              <a:buFont typeface="Arial" pitchFamily="34" charset="0"/>
              <a:buChar char="•"/>
            </a:pPr>
            <a:r>
              <a:rPr lang="en-US" dirty="0"/>
              <a:t> </a:t>
            </a:r>
            <a:r>
              <a:rPr lang="en-US" i="1" dirty="0" err="1"/>
              <a:t>Antisymmetric</a:t>
            </a:r>
            <a:r>
              <a:rPr lang="en-US" i="1" dirty="0"/>
              <a:t>?</a:t>
            </a:r>
            <a:r>
              <a:rPr lang="en-US" dirty="0"/>
              <a:t> No, there is an edge from </a:t>
            </a:r>
            <a:r>
              <a:rPr lang="en-US" i="1" dirty="0"/>
              <a:t>d</a:t>
            </a:r>
            <a:r>
              <a:rPr lang="en-US" dirty="0"/>
              <a:t> to </a:t>
            </a:r>
            <a:r>
              <a:rPr lang="en-US" i="1" dirty="0"/>
              <a:t>b</a:t>
            </a:r>
            <a:r>
              <a:rPr lang="en-US" dirty="0"/>
              <a:t> and </a:t>
            </a:r>
            <a:r>
              <a:rPr lang="en-US" i="1" dirty="0"/>
              <a:t>b</a:t>
            </a:r>
            <a:r>
              <a:rPr lang="en-US" dirty="0"/>
              <a:t> to </a:t>
            </a:r>
            <a:r>
              <a:rPr lang="en-US" i="1" dirty="0"/>
              <a:t>d</a:t>
            </a:r>
            <a:r>
              <a:rPr lang="en-US" dirty="0"/>
              <a:t> </a:t>
            </a:r>
          </a:p>
          <a:p>
            <a:pPr>
              <a:buFont typeface="Arial" pitchFamily="34" charset="0"/>
              <a:buChar char="•"/>
            </a:pPr>
            <a:r>
              <a:rPr lang="en-US" dirty="0"/>
              <a:t> </a:t>
            </a:r>
            <a:r>
              <a:rPr lang="en-US" i="1" dirty="0"/>
              <a:t>Transitive?</a:t>
            </a:r>
            <a:r>
              <a:rPr lang="en-US" dirty="0"/>
              <a:t> No, there are edges from </a:t>
            </a:r>
            <a:r>
              <a:rPr lang="en-US" i="1" dirty="0"/>
              <a:t>a</a:t>
            </a:r>
            <a:r>
              <a:rPr lang="en-US" dirty="0"/>
              <a:t> to </a:t>
            </a:r>
            <a:r>
              <a:rPr lang="en-US" i="1" dirty="0"/>
              <a:t>c</a:t>
            </a:r>
            <a:r>
              <a:rPr lang="en-US" dirty="0"/>
              <a:t> and from </a:t>
            </a:r>
            <a:r>
              <a:rPr lang="en-US" i="1" dirty="0"/>
              <a:t>c</a:t>
            </a:r>
            <a:r>
              <a:rPr lang="en-US" dirty="0"/>
              <a:t> to </a:t>
            </a:r>
            <a:r>
              <a:rPr lang="en-US" i="1" dirty="0"/>
              <a:t>b</a:t>
            </a:r>
            <a:r>
              <a:rPr lang="en-US" dirty="0"/>
              <a:t>, </a:t>
            </a:r>
          </a:p>
          <a:p>
            <a:r>
              <a:rPr lang="en-US" dirty="0"/>
              <a:t>                 but  there is no edge from </a:t>
            </a:r>
            <a:r>
              <a:rPr lang="en-US" i="1" dirty="0"/>
              <a:t>a</a:t>
            </a:r>
            <a:r>
              <a:rPr lang="en-US" dirty="0"/>
              <a:t> to </a:t>
            </a:r>
            <a:r>
              <a:rPr lang="en-US" i="1" dirty="0"/>
              <a:t>d</a:t>
            </a:r>
            <a:endParaRPr lang="en-US" dirty="0"/>
          </a:p>
        </p:txBody>
      </p:sp>
      <p:cxnSp>
        <p:nvCxnSpPr>
          <p:cNvPr id="15" name="Straight Arrow Connector 14"/>
          <p:cNvCxnSpPr/>
          <p:nvPr/>
        </p:nvCxnSpPr>
        <p:spPr>
          <a:xfrm>
            <a:off x="2667000" y="2743200"/>
            <a:ext cx="19812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05000" y="2667000"/>
            <a:ext cx="381000" cy="523220"/>
          </a:xfrm>
          <a:prstGeom prst="rect">
            <a:avLst/>
          </a:prstGeom>
          <a:noFill/>
        </p:spPr>
        <p:txBody>
          <a:bodyPr wrap="square" rtlCol="0">
            <a:spAutoFit/>
          </a:bodyPr>
          <a:lstStyle/>
          <a:p>
            <a:r>
              <a:rPr lang="en-US" sz="2800" i="1" dirty="0"/>
              <a:t>a</a:t>
            </a:r>
          </a:p>
        </p:txBody>
      </p:sp>
      <p:sp>
        <p:nvSpPr>
          <p:cNvPr id="31" name="TextBox 30"/>
          <p:cNvSpPr txBox="1"/>
          <p:nvPr/>
        </p:nvSpPr>
        <p:spPr>
          <a:xfrm>
            <a:off x="4267200" y="2895600"/>
            <a:ext cx="381000" cy="523220"/>
          </a:xfrm>
          <a:prstGeom prst="rect">
            <a:avLst/>
          </a:prstGeom>
          <a:noFill/>
        </p:spPr>
        <p:txBody>
          <a:bodyPr wrap="square" rtlCol="0">
            <a:spAutoFit/>
          </a:bodyPr>
          <a:lstStyle/>
          <a:p>
            <a:r>
              <a:rPr lang="en-US" sz="2800" i="1" dirty="0"/>
              <a:t>b</a:t>
            </a:r>
          </a:p>
        </p:txBody>
      </p:sp>
      <p:sp>
        <p:nvSpPr>
          <p:cNvPr id="32" name="TextBox 31"/>
          <p:cNvSpPr txBox="1"/>
          <p:nvPr/>
        </p:nvSpPr>
        <p:spPr>
          <a:xfrm>
            <a:off x="1905000" y="4038600"/>
            <a:ext cx="381000" cy="523220"/>
          </a:xfrm>
          <a:prstGeom prst="rect">
            <a:avLst/>
          </a:prstGeom>
          <a:noFill/>
        </p:spPr>
        <p:txBody>
          <a:bodyPr wrap="square" rtlCol="0">
            <a:spAutoFit/>
          </a:bodyPr>
          <a:lstStyle/>
          <a:p>
            <a:r>
              <a:rPr lang="en-US" sz="2800" i="1" dirty="0"/>
              <a:t>c</a:t>
            </a:r>
          </a:p>
        </p:txBody>
      </p:sp>
      <p:sp>
        <p:nvSpPr>
          <p:cNvPr id="33" name="TextBox 32"/>
          <p:cNvSpPr txBox="1"/>
          <p:nvPr/>
        </p:nvSpPr>
        <p:spPr>
          <a:xfrm>
            <a:off x="4191000" y="4038600"/>
            <a:ext cx="381000" cy="523220"/>
          </a:xfrm>
          <a:prstGeom prst="rect">
            <a:avLst/>
          </a:prstGeom>
          <a:noFill/>
        </p:spPr>
        <p:txBody>
          <a:bodyPr wrap="square" rtlCol="0">
            <a:spAutoFit/>
          </a:bodyPr>
          <a:lstStyle/>
          <a:p>
            <a:r>
              <a:rPr lang="en-US" sz="2800" i="1" dirty="0"/>
              <a:t>d</a:t>
            </a:r>
          </a:p>
        </p:txBody>
      </p:sp>
      <p:sp>
        <p:nvSpPr>
          <p:cNvPr id="34" name="Oval 33"/>
          <p:cNvSpPr/>
          <p:nvPr/>
        </p:nvSpPr>
        <p:spPr>
          <a:xfrm>
            <a:off x="2362200" y="4114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724400" y="41910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flipV="1">
            <a:off x="4724400" y="2971800"/>
            <a:ext cx="0" cy="1143000"/>
          </a:xfrm>
          <a:prstGeom prst="straightConnector1">
            <a:avLst/>
          </a:prstGeom>
          <a:ln>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5029200" y="2895600"/>
            <a:ext cx="0" cy="1295400"/>
          </a:xfrm>
          <a:prstGeom prst="straightConnector1">
            <a:avLst/>
          </a:prstGeom>
          <a:ln>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p:nvSpPr>
        <p:spPr>
          <a:xfrm>
            <a:off x="457200" y="685800"/>
            <a:ext cx="8229600" cy="1143000"/>
          </a:xfrm>
          <a:prstGeom prst="rect">
            <a:avLst/>
          </a:prstGeom>
        </p:spPr>
        <p:txBody>
          <a:bodyPr vert="horz" lIns="0" rIns="0" bIns="0" anchor="b">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a:ln>
                  <a:noFill/>
                </a:ln>
                <a:solidFill>
                  <a:schemeClr val="tx2"/>
                </a:solidFill>
                <a:effectLst/>
                <a:uLnTx/>
                <a:uFillTx/>
                <a:latin typeface="+mj-lt"/>
                <a:ea typeface="+mj-ea"/>
                <a:cs typeface="+mj-cs"/>
              </a:rPr>
              <a:t>Determining which Properties a Relation has from its Digraph – Example 2</a:t>
            </a:r>
          </a:p>
        </p:txBody>
      </p:sp>
    </p:spTree>
    <p:extLst>
      <p:ext uri="{BB962C8B-B14F-4D97-AF65-F5344CB8AC3E}">
        <p14:creationId xmlns:p14="http://schemas.microsoft.com/office/powerpoint/2010/main" val="3027596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2860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7244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876800" y="4114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914400" y="4876800"/>
            <a:ext cx="6629400" cy="1477328"/>
          </a:xfrm>
          <a:prstGeom prst="rect">
            <a:avLst/>
          </a:prstGeom>
          <a:noFill/>
        </p:spPr>
        <p:txBody>
          <a:bodyPr wrap="square" rtlCol="0">
            <a:spAutoFit/>
          </a:bodyPr>
          <a:lstStyle/>
          <a:p>
            <a:r>
              <a:rPr lang="en-US" i="1" dirty="0"/>
              <a:t>Reflexive?</a:t>
            </a:r>
            <a:r>
              <a:rPr lang="en-US" dirty="0"/>
              <a:t> No, there are no loops</a:t>
            </a:r>
          </a:p>
          <a:p>
            <a:r>
              <a:rPr lang="en-US" i="1" dirty="0"/>
              <a:t>Symmetric?</a:t>
            </a:r>
            <a:r>
              <a:rPr lang="en-US" dirty="0"/>
              <a:t>  No, for example, there is no edge from </a:t>
            </a:r>
            <a:r>
              <a:rPr lang="en-US" i="1" dirty="0"/>
              <a:t>c</a:t>
            </a:r>
            <a:r>
              <a:rPr lang="en-US" dirty="0"/>
              <a:t> to </a:t>
            </a:r>
            <a:r>
              <a:rPr lang="en-US" i="1" dirty="0"/>
              <a:t>a</a:t>
            </a:r>
            <a:r>
              <a:rPr lang="en-US" dirty="0"/>
              <a:t> </a:t>
            </a:r>
          </a:p>
          <a:p>
            <a:r>
              <a:rPr lang="en-US" i="1" dirty="0" err="1"/>
              <a:t>Antisymmetric</a:t>
            </a:r>
            <a:r>
              <a:rPr lang="en-US" i="1" dirty="0"/>
              <a:t>?</a:t>
            </a:r>
            <a:r>
              <a:rPr lang="en-US" dirty="0"/>
              <a:t> Yes, whenever there is an edge from one</a:t>
            </a:r>
          </a:p>
          <a:p>
            <a:r>
              <a:rPr lang="en-US" dirty="0"/>
              <a:t>         vertex  to another, there is not one going back  </a:t>
            </a:r>
          </a:p>
          <a:p>
            <a:r>
              <a:rPr lang="en-US" i="1" dirty="0"/>
              <a:t>Transitive? yes</a:t>
            </a:r>
            <a:r>
              <a:rPr lang="en-US" dirty="0"/>
              <a:t>, there is an edge from </a:t>
            </a:r>
            <a:r>
              <a:rPr lang="en-US" i="1" dirty="0"/>
              <a:t>a</a:t>
            </a:r>
            <a:r>
              <a:rPr lang="en-US" dirty="0"/>
              <a:t> to </a:t>
            </a:r>
            <a:r>
              <a:rPr lang="en-US" i="1" dirty="0"/>
              <a:t>c and c to b than a to b.</a:t>
            </a:r>
            <a:r>
              <a:rPr lang="en-US" dirty="0"/>
              <a:t> </a:t>
            </a:r>
          </a:p>
        </p:txBody>
      </p:sp>
      <p:cxnSp>
        <p:nvCxnSpPr>
          <p:cNvPr id="15" name="Straight Arrow Connector 14"/>
          <p:cNvCxnSpPr/>
          <p:nvPr/>
        </p:nvCxnSpPr>
        <p:spPr>
          <a:xfrm>
            <a:off x="2667000" y="2743200"/>
            <a:ext cx="19812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1943100" y="3390900"/>
            <a:ext cx="990600" cy="152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743200" y="2895600"/>
            <a:ext cx="1905000" cy="990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828800" y="2590800"/>
            <a:ext cx="381000" cy="523220"/>
          </a:xfrm>
          <a:prstGeom prst="rect">
            <a:avLst/>
          </a:prstGeom>
          <a:noFill/>
        </p:spPr>
        <p:txBody>
          <a:bodyPr wrap="square" rtlCol="0">
            <a:spAutoFit/>
          </a:bodyPr>
          <a:lstStyle/>
          <a:p>
            <a:r>
              <a:rPr lang="en-US" sz="2800" i="1" dirty="0"/>
              <a:t>a</a:t>
            </a:r>
          </a:p>
        </p:txBody>
      </p:sp>
      <p:sp>
        <p:nvSpPr>
          <p:cNvPr id="20" name="TextBox 19"/>
          <p:cNvSpPr txBox="1"/>
          <p:nvPr/>
        </p:nvSpPr>
        <p:spPr>
          <a:xfrm>
            <a:off x="4419600" y="4114800"/>
            <a:ext cx="381000" cy="523220"/>
          </a:xfrm>
          <a:prstGeom prst="rect">
            <a:avLst/>
          </a:prstGeom>
          <a:noFill/>
        </p:spPr>
        <p:txBody>
          <a:bodyPr wrap="square" rtlCol="0">
            <a:spAutoFit/>
          </a:bodyPr>
          <a:lstStyle/>
          <a:p>
            <a:r>
              <a:rPr lang="en-US" sz="2800" i="1" dirty="0"/>
              <a:t>d</a:t>
            </a:r>
          </a:p>
        </p:txBody>
      </p:sp>
      <p:sp>
        <p:nvSpPr>
          <p:cNvPr id="22" name="TextBox 21"/>
          <p:cNvSpPr txBox="1"/>
          <p:nvPr/>
        </p:nvSpPr>
        <p:spPr>
          <a:xfrm>
            <a:off x="1905000" y="3962400"/>
            <a:ext cx="381000" cy="523220"/>
          </a:xfrm>
          <a:prstGeom prst="rect">
            <a:avLst/>
          </a:prstGeom>
          <a:noFill/>
        </p:spPr>
        <p:txBody>
          <a:bodyPr wrap="square" rtlCol="0">
            <a:spAutoFit/>
          </a:bodyPr>
          <a:lstStyle/>
          <a:p>
            <a:r>
              <a:rPr lang="en-US" sz="2800" i="1" dirty="0"/>
              <a:t>c</a:t>
            </a:r>
          </a:p>
        </p:txBody>
      </p:sp>
      <p:sp>
        <p:nvSpPr>
          <p:cNvPr id="23" name="TextBox 22"/>
          <p:cNvSpPr txBox="1"/>
          <p:nvPr/>
        </p:nvSpPr>
        <p:spPr>
          <a:xfrm>
            <a:off x="4648200" y="2971800"/>
            <a:ext cx="381000" cy="523220"/>
          </a:xfrm>
          <a:prstGeom prst="rect">
            <a:avLst/>
          </a:prstGeom>
          <a:noFill/>
        </p:spPr>
        <p:txBody>
          <a:bodyPr wrap="square" rtlCol="0">
            <a:spAutoFit/>
          </a:bodyPr>
          <a:lstStyle/>
          <a:p>
            <a:r>
              <a:rPr lang="en-US" sz="2800" i="1" dirty="0"/>
              <a:t>b</a:t>
            </a:r>
          </a:p>
        </p:txBody>
      </p:sp>
      <p:sp>
        <p:nvSpPr>
          <p:cNvPr id="24" name="Oval 23"/>
          <p:cNvSpPr/>
          <p:nvPr/>
        </p:nvSpPr>
        <p:spPr>
          <a:xfrm>
            <a:off x="2514600" y="40386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p:cNvSpPr txBox="1">
            <a:spLocks/>
          </p:cNvSpPr>
          <p:nvPr/>
        </p:nvSpPr>
        <p:spPr>
          <a:xfrm>
            <a:off x="457200" y="685800"/>
            <a:ext cx="8229600" cy="1143000"/>
          </a:xfrm>
          <a:prstGeom prst="rect">
            <a:avLst/>
          </a:prstGeom>
        </p:spPr>
        <p:txBody>
          <a:bodyPr vert="horz" lIns="0" rIns="0" bIns="0" anchor="b">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a:ln>
                  <a:noFill/>
                </a:ln>
                <a:solidFill>
                  <a:schemeClr val="tx2"/>
                </a:solidFill>
                <a:effectLst/>
                <a:uLnTx/>
                <a:uFillTx/>
                <a:latin typeface="+mj-lt"/>
                <a:ea typeface="+mj-ea"/>
                <a:cs typeface="+mj-cs"/>
              </a:rPr>
              <a:t>Determining which Properties a Relation has from its Digraph – Example </a:t>
            </a:r>
            <a:r>
              <a:rPr lang="en-US" sz="5000" dirty="0">
                <a:solidFill>
                  <a:schemeClr val="tx2"/>
                </a:solidFill>
                <a:latin typeface="+mj-lt"/>
                <a:ea typeface="+mj-ea"/>
                <a:cs typeface="+mj-cs"/>
              </a:rPr>
              <a:t>3</a:t>
            </a:r>
            <a:endParaRPr kumimoji="0" lang="en-US" sz="5000"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p14="http://schemas.microsoft.com/office/powerpoint/2010/main" val="1844200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2860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800600" y="2590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438400" y="3962400"/>
            <a:ext cx="3048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876800" y="41910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38200" y="4724400"/>
            <a:ext cx="7467600" cy="1754326"/>
          </a:xfrm>
          <a:prstGeom prst="rect">
            <a:avLst/>
          </a:prstGeom>
          <a:noFill/>
        </p:spPr>
        <p:txBody>
          <a:bodyPr wrap="square" rtlCol="0">
            <a:spAutoFit/>
          </a:bodyPr>
          <a:lstStyle/>
          <a:p>
            <a:pPr>
              <a:buFont typeface="Arial" pitchFamily="34" charset="0"/>
              <a:buChar char="•"/>
            </a:pPr>
            <a:r>
              <a:rPr lang="en-US" dirty="0"/>
              <a:t> </a:t>
            </a:r>
            <a:r>
              <a:rPr lang="en-US" i="1" dirty="0"/>
              <a:t>Reflexive?</a:t>
            </a:r>
            <a:r>
              <a:rPr lang="en-US" dirty="0"/>
              <a:t> No, there are no loops</a:t>
            </a:r>
          </a:p>
          <a:p>
            <a:pPr>
              <a:buFont typeface="Arial" pitchFamily="34" charset="0"/>
              <a:buChar char="•"/>
            </a:pPr>
            <a:r>
              <a:rPr lang="en-US" dirty="0"/>
              <a:t> </a:t>
            </a:r>
            <a:r>
              <a:rPr lang="en-US" i="1" dirty="0"/>
              <a:t>Symmetric?</a:t>
            </a:r>
            <a:r>
              <a:rPr lang="en-US" dirty="0"/>
              <a:t> No, for example, there is no edge from </a:t>
            </a:r>
            <a:r>
              <a:rPr lang="en-US" i="1" dirty="0"/>
              <a:t>d</a:t>
            </a:r>
            <a:r>
              <a:rPr lang="en-US" dirty="0"/>
              <a:t> to </a:t>
            </a:r>
            <a:r>
              <a:rPr lang="en-US" i="1" dirty="0"/>
              <a:t>a</a:t>
            </a:r>
            <a:r>
              <a:rPr lang="en-US" dirty="0"/>
              <a:t> </a:t>
            </a:r>
          </a:p>
          <a:p>
            <a:pPr>
              <a:buFont typeface="Arial" pitchFamily="34" charset="0"/>
              <a:buChar char="•"/>
            </a:pPr>
            <a:r>
              <a:rPr lang="en-US" dirty="0"/>
              <a:t> </a:t>
            </a:r>
            <a:r>
              <a:rPr lang="en-US" i="1" dirty="0" err="1"/>
              <a:t>Antisymmetric</a:t>
            </a:r>
            <a:r>
              <a:rPr lang="en-US" i="1" dirty="0"/>
              <a:t>?</a:t>
            </a:r>
            <a:r>
              <a:rPr lang="en-US" dirty="0"/>
              <a:t> Yes, whenever there is an edge from one vertex</a:t>
            </a:r>
          </a:p>
          <a:p>
            <a:r>
              <a:rPr lang="en-US" dirty="0"/>
              <a:t>                  to another, there is not one going back  </a:t>
            </a:r>
          </a:p>
          <a:p>
            <a:pPr>
              <a:buFont typeface="Arial" pitchFamily="34" charset="0"/>
              <a:buChar char="•"/>
            </a:pPr>
            <a:r>
              <a:rPr lang="en-US" dirty="0"/>
              <a:t> </a:t>
            </a:r>
            <a:r>
              <a:rPr lang="en-US" i="1" dirty="0"/>
              <a:t>Transitive? </a:t>
            </a:r>
            <a:r>
              <a:rPr lang="en-US" dirty="0"/>
              <a:t>Yes (trivially), there  are no two edges where the first</a:t>
            </a:r>
          </a:p>
          <a:p>
            <a:r>
              <a:rPr lang="en-US" dirty="0"/>
              <a:t>                  edge ends at the vertex where the second edge begins</a:t>
            </a:r>
          </a:p>
        </p:txBody>
      </p:sp>
      <p:cxnSp>
        <p:nvCxnSpPr>
          <p:cNvPr id="18" name="Straight Arrow Connector 17"/>
          <p:cNvCxnSpPr/>
          <p:nvPr/>
        </p:nvCxnSpPr>
        <p:spPr>
          <a:xfrm>
            <a:off x="2667000" y="2819400"/>
            <a:ext cx="2362200" cy="1295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0800000" flipV="1">
            <a:off x="2743200" y="2743200"/>
            <a:ext cx="1905000" cy="1219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28800" y="2590800"/>
            <a:ext cx="381000" cy="523220"/>
          </a:xfrm>
          <a:prstGeom prst="rect">
            <a:avLst/>
          </a:prstGeom>
          <a:noFill/>
        </p:spPr>
        <p:txBody>
          <a:bodyPr wrap="square" rtlCol="0">
            <a:spAutoFit/>
          </a:bodyPr>
          <a:lstStyle/>
          <a:p>
            <a:r>
              <a:rPr lang="en-US" sz="2800" i="1" dirty="0"/>
              <a:t>a</a:t>
            </a:r>
          </a:p>
        </p:txBody>
      </p:sp>
      <p:sp>
        <p:nvSpPr>
          <p:cNvPr id="15" name="TextBox 14"/>
          <p:cNvSpPr txBox="1"/>
          <p:nvPr/>
        </p:nvSpPr>
        <p:spPr>
          <a:xfrm>
            <a:off x="4419600" y="4038600"/>
            <a:ext cx="381000" cy="523220"/>
          </a:xfrm>
          <a:prstGeom prst="rect">
            <a:avLst/>
          </a:prstGeom>
          <a:noFill/>
        </p:spPr>
        <p:txBody>
          <a:bodyPr wrap="square" rtlCol="0">
            <a:spAutoFit/>
          </a:bodyPr>
          <a:lstStyle/>
          <a:p>
            <a:r>
              <a:rPr lang="en-US" sz="2800" i="1" dirty="0"/>
              <a:t>d</a:t>
            </a:r>
          </a:p>
        </p:txBody>
      </p:sp>
      <p:sp>
        <p:nvSpPr>
          <p:cNvPr id="16" name="TextBox 15"/>
          <p:cNvSpPr txBox="1"/>
          <p:nvPr/>
        </p:nvSpPr>
        <p:spPr>
          <a:xfrm>
            <a:off x="1981200" y="3886200"/>
            <a:ext cx="381000" cy="523220"/>
          </a:xfrm>
          <a:prstGeom prst="rect">
            <a:avLst/>
          </a:prstGeom>
          <a:noFill/>
        </p:spPr>
        <p:txBody>
          <a:bodyPr wrap="square" rtlCol="0">
            <a:spAutoFit/>
          </a:bodyPr>
          <a:lstStyle/>
          <a:p>
            <a:r>
              <a:rPr lang="en-US" sz="2800" i="1" dirty="0"/>
              <a:t>c</a:t>
            </a:r>
          </a:p>
        </p:txBody>
      </p:sp>
      <p:sp>
        <p:nvSpPr>
          <p:cNvPr id="19" name="TextBox 18"/>
          <p:cNvSpPr txBox="1"/>
          <p:nvPr/>
        </p:nvSpPr>
        <p:spPr>
          <a:xfrm>
            <a:off x="4267200" y="2286000"/>
            <a:ext cx="381000" cy="523220"/>
          </a:xfrm>
          <a:prstGeom prst="rect">
            <a:avLst/>
          </a:prstGeom>
          <a:noFill/>
        </p:spPr>
        <p:txBody>
          <a:bodyPr wrap="square" rtlCol="0">
            <a:spAutoFit/>
          </a:bodyPr>
          <a:lstStyle/>
          <a:p>
            <a:r>
              <a:rPr lang="en-US" sz="2800" i="1" dirty="0"/>
              <a:t>b</a:t>
            </a:r>
          </a:p>
        </p:txBody>
      </p:sp>
      <p:sp>
        <p:nvSpPr>
          <p:cNvPr id="21" name="Title 1"/>
          <p:cNvSpPr txBox="1">
            <a:spLocks/>
          </p:cNvSpPr>
          <p:nvPr/>
        </p:nvSpPr>
        <p:spPr>
          <a:xfrm>
            <a:off x="609600" y="381000"/>
            <a:ext cx="8229600" cy="1143000"/>
          </a:xfrm>
          <a:prstGeom prst="rect">
            <a:avLst/>
          </a:prstGeom>
        </p:spPr>
        <p:txBody>
          <a:bodyPr vert="horz" lIns="0" rIns="0" bIns="0" anchor="b">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a:ln>
                  <a:noFill/>
                </a:ln>
                <a:solidFill>
                  <a:schemeClr val="tx2"/>
                </a:solidFill>
                <a:effectLst/>
                <a:uLnTx/>
                <a:uFillTx/>
                <a:latin typeface="+mj-lt"/>
                <a:ea typeface="+mj-ea"/>
                <a:cs typeface="+mj-cs"/>
              </a:rPr>
              <a:t>Determining which Properties a Relation has from its Digraph – Example </a:t>
            </a:r>
            <a:r>
              <a:rPr lang="en-US" sz="5000" dirty="0">
                <a:solidFill>
                  <a:schemeClr val="tx2"/>
                </a:solidFill>
                <a:latin typeface="+mj-lt"/>
                <a:ea typeface="+mj-ea"/>
                <a:cs typeface="+mj-cs"/>
              </a:rPr>
              <a:t>4</a:t>
            </a:r>
            <a:endParaRPr kumimoji="0" lang="en-US" sz="5000"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p14="http://schemas.microsoft.com/office/powerpoint/2010/main" val="2979990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Relations and Their Properties</a:t>
            </a:r>
          </a:p>
        </p:txBody>
      </p:sp>
      <p:sp>
        <p:nvSpPr>
          <p:cNvPr id="3" name="Subtitle 2"/>
          <p:cNvSpPr>
            <a:spLocks noGrp="1"/>
          </p:cNvSpPr>
          <p:nvPr>
            <p:ph type="subTitle" idx="1"/>
          </p:nvPr>
        </p:nvSpPr>
        <p:spPr/>
        <p:txBody>
          <a:bodyPr/>
          <a:lstStyle/>
          <a:p>
            <a:r>
              <a:rPr lang="en-US" dirty="0"/>
              <a:t>Section 9.1</a:t>
            </a:r>
          </a:p>
        </p:txBody>
      </p:sp>
    </p:spTree>
    <p:extLst>
      <p:ext uri="{BB962C8B-B14F-4D97-AF65-F5344CB8AC3E}">
        <p14:creationId xmlns:p14="http://schemas.microsoft.com/office/powerpoint/2010/main" val="2848081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noAutofit/>
          </a:bodyPr>
          <a:lstStyle/>
          <a:p>
            <a:r>
              <a:rPr lang="en-US" sz="4000" dirty="0"/>
              <a:t>Example of the Powers of a Relation</a:t>
            </a:r>
          </a:p>
        </p:txBody>
      </p:sp>
      <p:grpSp>
        <p:nvGrpSpPr>
          <p:cNvPr id="18" name="Group 17"/>
          <p:cNvGrpSpPr/>
          <p:nvPr/>
        </p:nvGrpSpPr>
        <p:grpSpPr>
          <a:xfrm>
            <a:off x="1219200" y="1752600"/>
            <a:ext cx="2286000" cy="1956375"/>
            <a:chOff x="1905000" y="2590800"/>
            <a:chExt cx="4572000" cy="4587861"/>
          </a:xfrm>
        </p:grpSpPr>
        <p:sp>
          <p:nvSpPr>
            <p:cNvPr id="4" name="Oval 3"/>
            <p:cNvSpPr/>
            <p:nvPr/>
          </p:nvSpPr>
          <p:spPr>
            <a:xfrm>
              <a:off x="2362200" y="26670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362200" y="4495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10200" y="4495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86400" y="26670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905000" y="2743200"/>
              <a:ext cx="381000" cy="523220"/>
            </a:xfrm>
            <a:prstGeom prst="rect">
              <a:avLst/>
            </a:prstGeom>
            <a:noFill/>
          </p:spPr>
          <p:txBody>
            <a:bodyPr wrap="square" rtlCol="0">
              <a:spAutoFit/>
            </a:bodyPr>
            <a:lstStyle/>
            <a:p>
              <a:r>
                <a:rPr lang="en-US" sz="2800" i="1" dirty="0"/>
                <a:t>a</a:t>
              </a:r>
            </a:p>
          </p:txBody>
        </p:sp>
        <p:sp>
          <p:nvSpPr>
            <p:cNvPr id="9" name="TextBox 8"/>
            <p:cNvSpPr txBox="1"/>
            <p:nvPr/>
          </p:nvSpPr>
          <p:spPr>
            <a:xfrm>
              <a:off x="6096000" y="2590800"/>
              <a:ext cx="381000" cy="523220"/>
            </a:xfrm>
            <a:prstGeom prst="rect">
              <a:avLst/>
            </a:prstGeom>
            <a:noFill/>
          </p:spPr>
          <p:txBody>
            <a:bodyPr wrap="square" rtlCol="0">
              <a:spAutoFit/>
            </a:bodyPr>
            <a:lstStyle/>
            <a:p>
              <a:r>
                <a:rPr lang="en-US" sz="2800" i="1" dirty="0"/>
                <a:t>b</a:t>
              </a:r>
            </a:p>
          </p:txBody>
        </p:sp>
        <p:sp>
          <p:nvSpPr>
            <p:cNvPr id="10" name="TextBox 9"/>
            <p:cNvSpPr txBox="1"/>
            <p:nvPr/>
          </p:nvSpPr>
          <p:spPr>
            <a:xfrm>
              <a:off x="5486400" y="5029200"/>
              <a:ext cx="381000" cy="523220"/>
            </a:xfrm>
            <a:prstGeom prst="rect">
              <a:avLst/>
            </a:prstGeom>
            <a:noFill/>
          </p:spPr>
          <p:txBody>
            <a:bodyPr wrap="square" rtlCol="0">
              <a:spAutoFit/>
            </a:bodyPr>
            <a:lstStyle/>
            <a:p>
              <a:r>
                <a:rPr lang="en-US" sz="2800" i="1" dirty="0"/>
                <a:t>c</a:t>
              </a:r>
            </a:p>
          </p:txBody>
        </p:sp>
        <p:sp>
          <p:nvSpPr>
            <p:cNvPr id="11" name="TextBox 10"/>
            <p:cNvSpPr txBox="1"/>
            <p:nvPr/>
          </p:nvSpPr>
          <p:spPr>
            <a:xfrm>
              <a:off x="2438400" y="5105400"/>
              <a:ext cx="381000" cy="523220"/>
            </a:xfrm>
            <a:prstGeom prst="rect">
              <a:avLst/>
            </a:prstGeom>
            <a:noFill/>
          </p:spPr>
          <p:txBody>
            <a:bodyPr wrap="square" rtlCol="0">
              <a:spAutoFit/>
            </a:bodyPr>
            <a:lstStyle/>
            <a:p>
              <a:r>
                <a:rPr lang="en-US" sz="2800" i="1" dirty="0"/>
                <a:t>d</a:t>
              </a:r>
            </a:p>
          </p:txBody>
        </p:sp>
        <p:cxnSp>
          <p:nvCxnSpPr>
            <p:cNvPr id="13" name="Straight Arrow Connector 12"/>
            <p:cNvCxnSpPr/>
            <p:nvPr/>
          </p:nvCxnSpPr>
          <p:spPr>
            <a:xfrm>
              <a:off x="2895600" y="2895600"/>
              <a:ext cx="24384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819400" y="3048000"/>
              <a:ext cx="2590800" cy="1447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a:off x="5067300" y="3771900"/>
              <a:ext cx="12192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0800000" flipV="1">
              <a:off x="2819400" y="4648200"/>
              <a:ext cx="24384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886200" y="5807315"/>
              <a:ext cx="381000" cy="1371346"/>
            </a:xfrm>
            <a:prstGeom prst="rect">
              <a:avLst/>
            </a:prstGeom>
            <a:noFill/>
          </p:spPr>
          <p:txBody>
            <a:bodyPr wrap="square" rtlCol="0">
              <a:spAutoFit/>
            </a:bodyPr>
            <a:lstStyle/>
            <a:p>
              <a:r>
                <a:rPr lang="en-US" sz="3200" i="1" dirty="0"/>
                <a:t>R</a:t>
              </a:r>
            </a:p>
          </p:txBody>
        </p:sp>
      </p:grpSp>
      <p:grpSp>
        <p:nvGrpSpPr>
          <p:cNvPr id="21" name="Group 20"/>
          <p:cNvGrpSpPr/>
          <p:nvPr/>
        </p:nvGrpSpPr>
        <p:grpSpPr>
          <a:xfrm>
            <a:off x="5029200" y="1676400"/>
            <a:ext cx="2133600" cy="1956375"/>
            <a:chOff x="1676400" y="1676400"/>
            <a:chExt cx="4800600" cy="4609120"/>
          </a:xfrm>
        </p:grpSpPr>
        <p:sp>
          <p:nvSpPr>
            <p:cNvPr id="22" name="Oval 21"/>
            <p:cNvSpPr/>
            <p:nvPr/>
          </p:nvSpPr>
          <p:spPr>
            <a:xfrm>
              <a:off x="2362200" y="1828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362200" y="3657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410200" y="3657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486400" y="1828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676400" y="1676400"/>
              <a:ext cx="381000" cy="523220"/>
            </a:xfrm>
            <a:prstGeom prst="rect">
              <a:avLst/>
            </a:prstGeom>
            <a:noFill/>
          </p:spPr>
          <p:txBody>
            <a:bodyPr wrap="square" rtlCol="0">
              <a:spAutoFit/>
            </a:bodyPr>
            <a:lstStyle/>
            <a:p>
              <a:r>
                <a:rPr lang="en-US" sz="2800" i="1" dirty="0"/>
                <a:t>a</a:t>
              </a:r>
            </a:p>
          </p:txBody>
        </p:sp>
        <p:sp>
          <p:nvSpPr>
            <p:cNvPr id="27" name="TextBox 26"/>
            <p:cNvSpPr txBox="1"/>
            <p:nvPr/>
          </p:nvSpPr>
          <p:spPr>
            <a:xfrm>
              <a:off x="6096000" y="1676400"/>
              <a:ext cx="381000" cy="523220"/>
            </a:xfrm>
            <a:prstGeom prst="rect">
              <a:avLst/>
            </a:prstGeom>
            <a:noFill/>
          </p:spPr>
          <p:txBody>
            <a:bodyPr wrap="square" rtlCol="0">
              <a:spAutoFit/>
            </a:bodyPr>
            <a:lstStyle/>
            <a:p>
              <a:r>
                <a:rPr lang="en-US" sz="2800" i="1" dirty="0"/>
                <a:t>b</a:t>
              </a:r>
            </a:p>
          </p:txBody>
        </p:sp>
        <p:sp>
          <p:nvSpPr>
            <p:cNvPr id="28" name="TextBox 27"/>
            <p:cNvSpPr txBox="1"/>
            <p:nvPr/>
          </p:nvSpPr>
          <p:spPr>
            <a:xfrm>
              <a:off x="5486400" y="4191000"/>
              <a:ext cx="381000" cy="523220"/>
            </a:xfrm>
            <a:prstGeom prst="rect">
              <a:avLst/>
            </a:prstGeom>
            <a:noFill/>
          </p:spPr>
          <p:txBody>
            <a:bodyPr wrap="square" rtlCol="0">
              <a:spAutoFit/>
            </a:bodyPr>
            <a:lstStyle/>
            <a:p>
              <a:r>
                <a:rPr lang="en-US" sz="2800" i="1" dirty="0"/>
                <a:t>c</a:t>
              </a:r>
            </a:p>
          </p:txBody>
        </p:sp>
        <p:sp>
          <p:nvSpPr>
            <p:cNvPr id="29" name="TextBox 28"/>
            <p:cNvSpPr txBox="1"/>
            <p:nvPr/>
          </p:nvSpPr>
          <p:spPr>
            <a:xfrm>
              <a:off x="2438400" y="4267200"/>
              <a:ext cx="381000" cy="523220"/>
            </a:xfrm>
            <a:prstGeom prst="rect">
              <a:avLst/>
            </a:prstGeom>
            <a:noFill/>
          </p:spPr>
          <p:txBody>
            <a:bodyPr wrap="square" rtlCol="0">
              <a:spAutoFit/>
            </a:bodyPr>
            <a:lstStyle/>
            <a:p>
              <a:r>
                <a:rPr lang="en-US" sz="2800" i="1" dirty="0"/>
                <a:t>d</a:t>
              </a:r>
            </a:p>
          </p:txBody>
        </p:sp>
        <p:cxnSp>
          <p:nvCxnSpPr>
            <p:cNvPr id="30" name="Straight Arrow Connector 29"/>
            <p:cNvCxnSpPr/>
            <p:nvPr/>
          </p:nvCxnSpPr>
          <p:spPr>
            <a:xfrm flipV="1">
              <a:off x="2819400" y="2209800"/>
              <a:ext cx="2590800" cy="144780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5400000">
              <a:off x="5067300" y="2933700"/>
              <a:ext cx="1219200" cy="7620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0800000" flipV="1">
              <a:off x="2819400" y="3810000"/>
              <a:ext cx="2438400" cy="7620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562350" y="4907820"/>
              <a:ext cx="1474470" cy="1377700"/>
            </a:xfrm>
            <a:prstGeom prst="rect">
              <a:avLst/>
            </a:prstGeom>
            <a:noFill/>
          </p:spPr>
          <p:txBody>
            <a:bodyPr wrap="square" rtlCol="0">
              <a:spAutoFit/>
            </a:bodyPr>
            <a:lstStyle/>
            <a:p>
              <a:r>
                <a:rPr lang="en-US" sz="3200" i="1" dirty="0"/>
                <a:t>R</a:t>
              </a:r>
              <a:r>
                <a:rPr lang="en-US" sz="3200" baseline="30000" dirty="0">
                  <a:latin typeface="Cambria Math" pitchFamily="18" charset="0"/>
                  <a:ea typeface="Cambria Math" pitchFamily="18" charset="0"/>
                </a:rPr>
                <a:t>2</a:t>
              </a:r>
            </a:p>
          </p:txBody>
        </p:sp>
        <p:cxnSp>
          <p:nvCxnSpPr>
            <p:cNvPr id="34" name="Straight Arrow Connector 33"/>
            <p:cNvCxnSpPr/>
            <p:nvPr/>
          </p:nvCxnSpPr>
          <p:spPr>
            <a:xfrm>
              <a:off x="2895600" y="2209800"/>
              <a:ext cx="2514600" cy="1371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6" name="Oval 35"/>
          <p:cNvSpPr/>
          <p:nvPr/>
        </p:nvSpPr>
        <p:spPr>
          <a:xfrm>
            <a:off x="5428129" y="4334968"/>
            <a:ext cx="179294" cy="169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428129" y="5148179"/>
            <a:ext cx="179294" cy="169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862482" y="5148179"/>
            <a:ext cx="179294" cy="169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898341" y="4334968"/>
            <a:ext cx="179294" cy="169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5105400" y="4334968"/>
            <a:ext cx="179294" cy="232660"/>
          </a:xfrm>
          <a:prstGeom prst="rect">
            <a:avLst/>
          </a:prstGeom>
          <a:noFill/>
        </p:spPr>
        <p:txBody>
          <a:bodyPr wrap="square" rtlCol="0">
            <a:spAutoFit/>
          </a:bodyPr>
          <a:lstStyle/>
          <a:p>
            <a:r>
              <a:rPr lang="en-US" sz="2800" i="1" dirty="0"/>
              <a:t>a</a:t>
            </a:r>
          </a:p>
        </p:txBody>
      </p:sp>
      <p:sp>
        <p:nvSpPr>
          <p:cNvPr id="41" name="TextBox 40"/>
          <p:cNvSpPr txBox="1"/>
          <p:nvPr/>
        </p:nvSpPr>
        <p:spPr>
          <a:xfrm>
            <a:off x="7391400" y="4267200"/>
            <a:ext cx="179294" cy="232660"/>
          </a:xfrm>
          <a:prstGeom prst="rect">
            <a:avLst/>
          </a:prstGeom>
          <a:noFill/>
        </p:spPr>
        <p:txBody>
          <a:bodyPr wrap="square" rtlCol="0">
            <a:spAutoFit/>
          </a:bodyPr>
          <a:lstStyle/>
          <a:p>
            <a:r>
              <a:rPr lang="en-US" sz="2800" i="1" dirty="0"/>
              <a:t>b</a:t>
            </a:r>
          </a:p>
        </p:txBody>
      </p:sp>
      <p:sp>
        <p:nvSpPr>
          <p:cNvPr id="42" name="TextBox 41"/>
          <p:cNvSpPr txBox="1"/>
          <p:nvPr/>
        </p:nvSpPr>
        <p:spPr>
          <a:xfrm>
            <a:off x="6898341" y="5385366"/>
            <a:ext cx="179294" cy="232660"/>
          </a:xfrm>
          <a:prstGeom prst="rect">
            <a:avLst/>
          </a:prstGeom>
          <a:noFill/>
        </p:spPr>
        <p:txBody>
          <a:bodyPr wrap="square" rtlCol="0">
            <a:spAutoFit/>
          </a:bodyPr>
          <a:lstStyle/>
          <a:p>
            <a:r>
              <a:rPr lang="en-US" sz="2800" i="1" dirty="0"/>
              <a:t>c</a:t>
            </a:r>
          </a:p>
        </p:txBody>
      </p:sp>
      <p:sp>
        <p:nvSpPr>
          <p:cNvPr id="43" name="TextBox 42"/>
          <p:cNvSpPr txBox="1"/>
          <p:nvPr/>
        </p:nvSpPr>
        <p:spPr>
          <a:xfrm>
            <a:off x="5463988" y="5419250"/>
            <a:ext cx="179294" cy="232660"/>
          </a:xfrm>
          <a:prstGeom prst="rect">
            <a:avLst/>
          </a:prstGeom>
          <a:noFill/>
        </p:spPr>
        <p:txBody>
          <a:bodyPr wrap="square" rtlCol="0">
            <a:spAutoFit/>
          </a:bodyPr>
          <a:lstStyle/>
          <a:p>
            <a:r>
              <a:rPr lang="en-US" sz="2800" i="1" dirty="0"/>
              <a:t>d</a:t>
            </a:r>
          </a:p>
        </p:txBody>
      </p:sp>
      <p:sp>
        <p:nvSpPr>
          <p:cNvPr id="44" name="TextBox 43"/>
          <p:cNvSpPr txBox="1"/>
          <p:nvPr/>
        </p:nvSpPr>
        <p:spPr>
          <a:xfrm>
            <a:off x="6019800" y="5562600"/>
            <a:ext cx="753036" cy="584775"/>
          </a:xfrm>
          <a:prstGeom prst="rect">
            <a:avLst/>
          </a:prstGeom>
          <a:noFill/>
        </p:spPr>
        <p:txBody>
          <a:bodyPr wrap="square" rtlCol="0">
            <a:spAutoFit/>
          </a:bodyPr>
          <a:lstStyle/>
          <a:p>
            <a:r>
              <a:rPr lang="en-US" sz="3200" i="1" dirty="0"/>
              <a:t>R</a:t>
            </a:r>
            <a:r>
              <a:rPr lang="en-US" sz="3200" baseline="30000" dirty="0">
                <a:latin typeface="Cambria Math" pitchFamily="18" charset="0"/>
                <a:ea typeface="Cambria Math" pitchFamily="18" charset="0"/>
              </a:rPr>
              <a:t>3</a:t>
            </a:r>
          </a:p>
        </p:txBody>
      </p:sp>
      <p:cxnSp>
        <p:nvCxnSpPr>
          <p:cNvPr id="45" name="Straight Arrow Connector 44"/>
          <p:cNvCxnSpPr/>
          <p:nvPr/>
        </p:nvCxnSpPr>
        <p:spPr>
          <a:xfrm rot="5400000">
            <a:off x="5228776" y="4843204"/>
            <a:ext cx="542141" cy="7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Right Arrow 62"/>
          <p:cNvSpPr/>
          <p:nvPr/>
        </p:nvSpPr>
        <p:spPr>
          <a:xfrm>
            <a:off x="4191000" y="2209800"/>
            <a:ext cx="304800" cy="228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Down Arrow 63"/>
          <p:cNvSpPr/>
          <p:nvPr/>
        </p:nvSpPr>
        <p:spPr>
          <a:xfrm>
            <a:off x="6019800" y="3733800"/>
            <a:ext cx="304800" cy="228600"/>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ight Arrow 64"/>
          <p:cNvSpPr/>
          <p:nvPr/>
        </p:nvSpPr>
        <p:spPr>
          <a:xfrm rot="10800000">
            <a:off x="4191000" y="4724400"/>
            <a:ext cx="304800" cy="228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6" name="Group 65"/>
          <p:cNvGrpSpPr/>
          <p:nvPr/>
        </p:nvGrpSpPr>
        <p:grpSpPr>
          <a:xfrm>
            <a:off x="1066800" y="4114800"/>
            <a:ext cx="2743200" cy="2108775"/>
            <a:chOff x="1752600" y="1676400"/>
            <a:chExt cx="4876800" cy="4177096"/>
          </a:xfrm>
        </p:grpSpPr>
        <p:sp>
          <p:nvSpPr>
            <p:cNvPr id="67" name="Oval 66"/>
            <p:cNvSpPr/>
            <p:nvPr/>
          </p:nvSpPr>
          <p:spPr>
            <a:xfrm>
              <a:off x="2362200" y="1828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362200" y="3657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410200" y="3657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486400" y="1828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1752600" y="1905000"/>
              <a:ext cx="381000" cy="523220"/>
            </a:xfrm>
            <a:prstGeom prst="rect">
              <a:avLst/>
            </a:prstGeom>
            <a:noFill/>
          </p:spPr>
          <p:txBody>
            <a:bodyPr wrap="square" rtlCol="0">
              <a:spAutoFit/>
            </a:bodyPr>
            <a:lstStyle/>
            <a:p>
              <a:r>
                <a:rPr lang="en-US" sz="2800" i="1" dirty="0"/>
                <a:t>a</a:t>
              </a:r>
            </a:p>
          </p:txBody>
        </p:sp>
        <p:sp>
          <p:nvSpPr>
            <p:cNvPr id="72" name="TextBox 71"/>
            <p:cNvSpPr txBox="1"/>
            <p:nvPr/>
          </p:nvSpPr>
          <p:spPr>
            <a:xfrm>
              <a:off x="6248400" y="1676400"/>
              <a:ext cx="381000" cy="523220"/>
            </a:xfrm>
            <a:prstGeom prst="rect">
              <a:avLst/>
            </a:prstGeom>
            <a:noFill/>
          </p:spPr>
          <p:txBody>
            <a:bodyPr wrap="square" rtlCol="0">
              <a:spAutoFit/>
            </a:bodyPr>
            <a:lstStyle/>
            <a:p>
              <a:r>
                <a:rPr lang="en-US" sz="2800" i="1" dirty="0"/>
                <a:t>b</a:t>
              </a:r>
            </a:p>
          </p:txBody>
        </p:sp>
        <p:sp>
          <p:nvSpPr>
            <p:cNvPr id="73" name="TextBox 72"/>
            <p:cNvSpPr txBox="1"/>
            <p:nvPr/>
          </p:nvSpPr>
          <p:spPr>
            <a:xfrm>
              <a:off x="5486400" y="4191000"/>
              <a:ext cx="381000" cy="523220"/>
            </a:xfrm>
            <a:prstGeom prst="rect">
              <a:avLst/>
            </a:prstGeom>
            <a:noFill/>
          </p:spPr>
          <p:txBody>
            <a:bodyPr wrap="square" rtlCol="0">
              <a:spAutoFit/>
            </a:bodyPr>
            <a:lstStyle/>
            <a:p>
              <a:r>
                <a:rPr lang="en-US" sz="2800" i="1" dirty="0"/>
                <a:t>c</a:t>
              </a:r>
            </a:p>
          </p:txBody>
        </p:sp>
        <p:sp>
          <p:nvSpPr>
            <p:cNvPr id="74" name="TextBox 73"/>
            <p:cNvSpPr txBox="1"/>
            <p:nvPr/>
          </p:nvSpPr>
          <p:spPr>
            <a:xfrm>
              <a:off x="2438400" y="4267200"/>
              <a:ext cx="381000" cy="523220"/>
            </a:xfrm>
            <a:prstGeom prst="rect">
              <a:avLst/>
            </a:prstGeom>
            <a:noFill/>
          </p:spPr>
          <p:txBody>
            <a:bodyPr wrap="square" rtlCol="0">
              <a:spAutoFit/>
            </a:bodyPr>
            <a:lstStyle/>
            <a:p>
              <a:r>
                <a:rPr lang="en-US" sz="2800" i="1" dirty="0"/>
                <a:t>d</a:t>
              </a:r>
            </a:p>
          </p:txBody>
        </p:sp>
        <p:cxnSp>
          <p:nvCxnSpPr>
            <p:cNvPr id="75" name="Straight Arrow Connector 74"/>
            <p:cNvCxnSpPr/>
            <p:nvPr/>
          </p:nvCxnSpPr>
          <p:spPr>
            <a:xfrm>
              <a:off x="2895600" y="2057400"/>
              <a:ext cx="24384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2819400" y="2209800"/>
              <a:ext cx="2590800" cy="1447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rot="5400000">
              <a:off x="5067300" y="2933700"/>
              <a:ext cx="12192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rot="10800000" flipV="1">
              <a:off x="2819400" y="3810000"/>
              <a:ext cx="24384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3513667" y="4695164"/>
              <a:ext cx="1828800" cy="1158332"/>
            </a:xfrm>
            <a:prstGeom prst="rect">
              <a:avLst/>
            </a:prstGeom>
            <a:noFill/>
          </p:spPr>
          <p:txBody>
            <a:bodyPr wrap="square" rtlCol="0">
              <a:spAutoFit/>
            </a:bodyPr>
            <a:lstStyle/>
            <a:p>
              <a:r>
                <a:rPr lang="en-US" sz="3200" i="1" dirty="0"/>
                <a:t>R</a:t>
              </a:r>
              <a:r>
                <a:rPr lang="en-US" sz="3200" baseline="30000" dirty="0">
                  <a:latin typeface="Cambria Math" pitchFamily="18" charset="0"/>
                  <a:ea typeface="Cambria Math" pitchFamily="18" charset="0"/>
                </a:rPr>
                <a:t>4</a:t>
              </a:r>
            </a:p>
          </p:txBody>
        </p:sp>
      </p:grpSp>
      <p:sp>
        <p:nvSpPr>
          <p:cNvPr id="80" name="TextBox 79"/>
          <p:cNvSpPr txBox="1"/>
          <p:nvPr/>
        </p:nvSpPr>
        <p:spPr>
          <a:xfrm>
            <a:off x="685800" y="6172200"/>
            <a:ext cx="8229600" cy="646331"/>
          </a:xfrm>
          <a:prstGeom prst="rect">
            <a:avLst/>
          </a:prstGeom>
          <a:noFill/>
          <a:ln>
            <a:solidFill>
              <a:schemeClr val="tx2"/>
            </a:solidFill>
          </a:ln>
        </p:spPr>
        <p:txBody>
          <a:bodyPr wrap="square" rtlCol="0">
            <a:spAutoFit/>
          </a:bodyPr>
          <a:lstStyle/>
          <a:p>
            <a:r>
              <a:rPr lang="en-US" dirty="0"/>
              <a:t>The pair (</a:t>
            </a:r>
            <a:r>
              <a:rPr lang="en-US" dirty="0" err="1"/>
              <a:t>x,y</a:t>
            </a:r>
            <a:r>
              <a:rPr lang="en-US" dirty="0"/>
              <a:t>) is in  </a:t>
            </a:r>
            <a:r>
              <a:rPr lang="en-US" i="1" dirty="0" err="1"/>
              <a:t>R</a:t>
            </a:r>
            <a:r>
              <a:rPr lang="en-US" i="1" baseline="30000" dirty="0" err="1">
                <a:ea typeface="Cambria Math" pitchFamily="18" charset="0"/>
              </a:rPr>
              <a:t>n</a:t>
            </a:r>
            <a:r>
              <a:rPr lang="en-US" baseline="30000" dirty="0">
                <a:latin typeface="Cambria Math" pitchFamily="18" charset="0"/>
                <a:ea typeface="Cambria Math" pitchFamily="18" charset="0"/>
              </a:rPr>
              <a:t> </a:t>
            </a:r>
            <a:r>
              <a:rPr lang="en-US" dirty="0"/>
              <a:t> if there is a path of length </a:t>
            </a:r>
            <a:r>
              <a:rPr lang="en-US" i="1" dirty="0"/>
              <a:t>n</a:t>
            </a:r>
            <a:r>
              <a:rPr lang="en-US" dirty="0"/>
              <a:t> from </a:t>
            </a:r>
            <a:r>
              <a:rPr lang="en-US" i="1" dirty="0"/>
              <a:t>x</a:t>
            </a:r>
            <a:r>
              <a:rPr lang="en-US" dirty="0"/>
              <a:t> to </a:t>
            </a:r>
            <a:r>
              <a:rPr lang="en-US" i="1" dirty="0"/>
              <a:t>y</a:t>
            </a:r>
            <a:r>
              <a:rPr lang="en-US" dirty="0"/>
              <a:t>  in </a:t>
            </a:r>
            <a:r>
              <a:rPr lang="en-US" i="1" dirty="0"/>
              <a:t>R</a:t>
            </a:r>
            <a:endParaRPr lang="en-US" dirty="0"/>
          </a:p>
          <a:p>
            <a:r>
              <a:rPr lang="en-US" dirty="0"/>
              <a:t>             (following the direction of the arrows). </a:t>
            </a:r>
            <a:endParaRPr lang="en-US" baseline="30000" dirty="0">
              <a:latin typeface="Cambria Math" pitchFamily="18" charset="0"/>
              <a:ea typeface="Cambria Math" pitchFamily="18" charset="0"/>
            </a:endParaRPr>
          </a:p>
        </p:txBody>
      </p:sp>
      <p:sp>
        <p:nvSpPr>
          <p:cNvPr id="93" name="Freeform 92"/>
          <p:cNvSpPr/>
          <p:nvPr/>
        </p:nvSpPr>
        <p:spPr>
          <a:xfrm>
            <a:off x="7010400" y="4191000"/>
            <a:ext cx="330850" cy="348856"/>
          </a:xfrm>
          <a:custGeom>
            <a:avLst/>
            <a:gdLst>
              <a:gd name="connsiteX0" fmla="*/ 0 w 330850"/>
              <a:gd name="connsiteY0" fmla="*/ 126749 h 348856"/>
              <a:gd name="connsiteX1" fmla="*/ 45268 w 330850"/>
              <a:gd name="connsiteY1" fmla="*/ 45268 h 348856"/>
              <a:gd name="connsiteX2" fmla="*/ 72428 w 330850"/>
              <a:gd name="connsiteY2" fmla="*/ 36214 h 348856"/>
              <a:gd name="connsiteX3" fmla="*/ 99588 w 330850"/>
              <a:gd name="connsiteY3" fmla="*/ 18107 h 348856"/>
              <a:gd name="connsiteX4" fmla="*/ 153909 w 330850"/>
              <a:gd name="connsiteY4" fmla="*/ 0 h 348856"/>
              <a:gd name="connsiteX5" fmla="*/ 190123 w 330850"/>
              <a:gd name="connsiteY5" fmla="*/ 9054 h 348856"/>
              <a:gd name="connsiteX6" fmla="*/ 244444 w 330850"/>
              <a:gd name="connsiteY6" fmla="*/ 27161 h 348856"/>
              <a:gd name="connsiteX7" fmla="*/ 307818 w 330850"/>
              <a:gd name="connsiteY7" fmla="*/ 108642 h 348856"/>
              <a:gd name="connsiteX8" fmla="*/ 316872 w 330850"/>
              <a:gd name="connsiteY8" fmla="*/ 135802 h 348856"/>
              <a:gd name="connsiteX9" fmla="*/ 289711 w 330850"/>
              <a:gd name="connsiteY9" fmla="*/ 298765 h 348856"/>
              <a:gd name="connsiteX10" fmla="*/ 262551 w 330850"/>
              <a:gd name="connsiteY10" fmla="*/ 307818 h 348856"/>
              <a:gd name="connsiteX11" fmla="*/ 235390 w 330850"/>
              <a:gd name="connsiteY11" fmla="*/ 325925 h 348856"/>
              <a:gd name="connsiteX12" fmla="*/ 90535 w 330850"/>
              <a:gd name="connsiteY12" fmla="*/ 325925 h 348856"/>
              <a:gd name="connsiteX13" fmla="*/ 36214 w 330850"/>
              <a:gd name="connsiteY13" fmla="*/ 307818 h 34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850" h="348856">
                <a:moveTo>
                  <a:pt x="0" y="126749"/>
                </a:moveTo>
                <a:cubicBezTo>
                  <a:pt x="7972" y="102834"/>
                  <a:pt x="21921" y="53051"/>
                  <a:pt x="45268" y="45268"/>
                </a:cubicBezTo>
                <a:cubicBezTo>
                  <a:pt x="54321" y="42250"/>
                  <a:pt x="63892" y="40482"/>
                  <a:pt x="72428" y="36214"/>
                </a:cubicBezTo>
                <a:cubicBezTo>
                  <a:pt x="82160" y="31348"/>
                  <a:pt x="89645" y="22526"/>
                  <a:pt x="99588" y="18107"/>
                </a:cubicBezTo>
                <a:cubicBezTo>
                  <a:pt x="117029" y="10355"/>
                  <a:pt x="153909" y="0"/>
                  <a:pt x="153909" y="0"/>
                </a:cubicBezTo>
                <a:cubicBezTo>
                  <a:pt x="165980" y="3018"/>
                  <a:pt x="178205" y="5479"/>
                  <a:pt x="190123" y="9054"/>
                </a:cubicBezTo>
                <a:cubicBezTo>
                  <a:pt x="208404" y="14539"/>
                  <a:pt x="244444" y="27161"/>
                  <a:pt x="244444" y="27161"/>
                </a:cubicBezTo>
                <a:cubicBezTo>
                  <a:pt x="267879" y="50596"/>
                  <a:pt x="296988" y="76154"/>
                  <a:pt x="307818" y="108642"/>
                </a:cubicBezTo>
                <a:lnTo>
                  <a:pt x="316872" y="135802"/>
                </a:lnTo>
                <a:cubicBezTo>
                  <a:pt x="315989" y="149048"/>
                  <a:pt x="330850" y="265854"/>
                  <a:pt x="289711" y="298765"/>
                </a:cubicBezTo>
                <a:cubicBezTo>
                  <a:pt x="282259" y="304727"/>
                  <a:pt x="271604" y="304800"/>
                  <a:pt x="262551" y="307818"/>
                </a:cubicBezTo>
                <a:cubicBezTo>
                  <a:pt x="253497" y="313854"/>
                  <a:pt x="245122" y="321059"/>
                  <a:pt x="235390" y="325925"/>
                </a:cubicBezTo>
                <a:cubicBezTo>
                  <a:pt x="189530" y="348856"/>
                  <a:pt x="140940" y="329803"/>
                  <a:pt x="90535" y="325925"/>
                </a:cubicBezTo>
                <a:lnTo>
                  <a:pt x="36214" y="307818"/>
                </a:lnTo>
              </a:path>
            </a:pathLst>
          </a:cu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6934200" y="5029200"/>
            <a:ext cx="330850" cy="348856"/>
          </a:xfrm>
          <a:custGeom>
            <a:avLst/>
            <a:gdLst>
              <a:gd name="connsiteX0" fmla="*/ 0 w 330850"/>
              <a:gd name="connsiteY0" fmla="*/ 126749 h 348856"/>
              <a:gd name="connsiteX1" fmla="*/ 45268 w 330850"/>
              <a:gd name="connsiteY1" fmla="*/ 45268 h 348856"/>
              <a:gd name="connsiteX2" fmla="*/ 72428 w 330850"/>
              <a:gd name="connsiteY2" fmla="*/ 36214 h 348856"/>
              <a:gd name="connsiteX3" fmla="*/ 99588 w 330850"/>
              <a:gd name="connsiteY3" fmla="*/ 18107 h 348856"/>
              <a:gd name="connsiteX4" fmla="*/ 153909 w 330850"/>
              <a:gd name="connsiteY4" fmla="*/ 0 h 348856"/>
              <a:gd name="connsiteX5" fmla="*/ 190123 w 330850"/>
              <a:gd name="connsiteY5" fmla="*/ 9054 h 348856"/>
              <a:gd name="connsiteX6" fmla="*/ 244444 w 330850"/>
              <a:gd name="connsiteY6" fmla="*/ 27161 h 348856"/>
              <a:gd name="connsiteX7" fmla="*/ 307818 w 330850"/>
              <a:gd name="connsiteY7" fmla="*/ 108642 h 348856"/>
              <a:gd name="connsiteX8" fmla="*/ 316872 w 330850"/>
              <a:gd name="connsiteY8" fmla="*/ 135802 h 348856"/>
              <a:gd name="connsiteX9" fmla="*/ 289711 w 330850"/>
              <a:gd name="connsiteY9" fmla="*/ 298765 h 348856"/>
              <a:gd name="connsiteX10" fmla="*/ 262551 w 330850"/>
              <a:gd name="connsiteY10" fmla="*/ 307818 h 348856"/>
              <a:gd name="connsiteX11" fmla="*/ 235390 w 330850"/>
              <a:gd name="connsiteY11" fmla="*/ 325925 h 348856"/>
              <a:gd name="connsiteX12" fmla="*/ 90535 w 330850"/>
              <a:gd name="connsiteY12" fmla="*/ 325925 h 348856"/>
              <a:gd name="connsiteX13" fmla="*/ 36214 w 330850"/>
              <a:gd name="connsiteY13" fmla="*/ 307818 h 34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850" h="348856">
                <a:moveTo>
                  <a:pt x="0" y="126749"/>
                </a:moveTo>
                <a:cubicBezTo>
                  <a:pt x="7972" y="102834"/>
                  <a:pt x="21921" y="53051"/>
                  <a:pt x="45268" y="45268"/>
                </a:cubicBezTo>
                <a:cubicBezTo>
                  <a:pt x="54321" y="42250"/>
                  <a:pt x="63892" y="40482"/>
                  <a:pt x="72428" y="36214"/>
                </a:cubicBezTo>
                <a:cubicBezTo>
                  <a:pt x="82160" y="31348"/>
                  <a:pt x="89645" y="22526"/>
                  <a:pt x="99588" y="18107"/>
                </a:cubicBezTo>
                <a:cubicBezTo>
                  <a:pt x="117029" y="10355"/>
                  <a:pt x="153909" y="0"/>
                  <a:pt x="153909" y="0"/>
                </a:cubicBezTo>
                <a:cubicBezTo>
                  <a:pt x="165980" y="3018"/>
                  <a:pt x="178205" y="5479"/>
                  <a:pt x="190123" y="9054"/>
                </a:cubicBezTo>
                <a:cubicBezTo>
                  <a:pt x="208404" y="14539"/>
                  <a:pt x="244444" y="27161"/>
                  <a:pt x="244444" y="27161"/>
                </a:cubicBezTo>
                <a:cubicBezTo>
                  <a:pt x="267879" y="50596"/>
                  <a:pt x="296988" y="76154"/>
                  <a:pt x="307818" y="108642"/>
                </a:cubicBezTo>
                <a:lnTo>
                  <a:pt x="316872" y="135802"/>
                </a:lnTo>
                <a:cubicBezTo>
                  <a:pt x="315989" y="149048"/>
                  <a:pt x="330850" y="265854"/>
                  <a:pt x="289711" y="298765"/>
                </a:cubicBezTo>
                <a:cubicBezTo>
                  <a:pt x="282259" y="304727"/>
                  <a:pt x="271604" y="304800"/>
                  <a:pt x="262551" y="307818"/>
                </a:cubicBezTo>
                <a:cubicBezTo>
                  <a:pt x="253497" y="313854"/>
                  <a:pt x="245122" y="321059"/>
                  <a:pt x="235390" y="325925"/>
                </a:cubicBezTo>
                <a:cubicBezTo>
                  <a:pt x="189530" y="348856"/>
                  <a:pt x="140940" y="329803"/>
                  <a:pt x="90535" y="325925"/>
                </a:cubicBezTo>
                <a:lnTo>
                  <a:pt x="36214" y="307818"/>
                </a:lnTo>
              </a:path>
            </a:pathLst>
          </a:cu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rot="881162">
            <a:off x="5525642" y="5062139"/>
            <a:ext cx="304800" cy="348856"/>
          </a:xfrm>
          <a:custGeom>
            <a:avLst/>
            <a:gdLst>
              <a:gd name="connsiteX0" fmla="*/ 0 w 330850"/>
              <a:gd name="connsiteY0" fmla="*/ 126749 h 348856"/>
              <a:gd name="connsiteX1" fmla="*/ 45268 w 330850"/>
              <a:gd name="connsiteY1" fmla="*/ 45268 h 348856"/>
              <a:gd name="connsiteX2" fmla="*/ 72428 w 330850"/>
              <a:gd name="connsiteY2" fmla="*/ 36214 h 348856"/>
              <a:gd name="connsiteX3" fmla="*/ 99588 w 330850"/>
              <a:gd name="connsiteY3" fmla="*/ 18107 h 348856"/>
              <a:gd name="connsiteX4" fmla="*/ 153909 w 330850"/>
              <a:gd name="connsiteY4" fmla="*/ 0 h 348856"/>
              <a:gd name="connsiteX5" fmla="*/ 190123 w 330850"/>
              <a:gd name="connsiteY5" fmla="*/ 9054 h 348856"/>
              <a:gd name="connsiteX6" fmla="*/ 244444 w 330850"/>
              <a:gd name="connsiteY6" fmla="*/ 27161 h 348856"/>
              <a:gd name="connsiteX7" fmla="*/ 307818 w 330850"/>
              <a:gd name="connsiteY7" fmla="*/ 108642 h 348856"/>
              <a:gd name="connsiteX8" fmla="*/ 316872 w 330850"/>
              <a:gd name="connsiteY8" fmla="*/ 135802 h 348856"/>
              <a:gd name="connsiteX9" fmla="*/ 289711 w 330850"/>
              <a:gd name="connsiteY9" fmla="*/ 298765 h 348856"/>
              <a:gd name="connsiteX10" fmla="*/ 262551 w 330850"/>
              <a:gd name="connsiteY10" fmla="*/ 307818 h 348856"/>
              <a:gd name="connsiteX11" fmla="*/ 235390 w 330850"/>
              <a:gd name="connsiteY11" fmla="*/ 325925 h 348856"/>
              <a:gd name="connsiteX12" fmla="*/ 90535 w 330850"/>
              <a:gd name="connsiteY12" fmla="*/ 325925 h 348856"/>
              <a:gd name="connsiteX13" fmla="*/ 36214 w 330850"/>
              <a:gd name="connsiteY13" fmla="*/ 307818 h 34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850" h="348856">
                <a:moveTo>
                  <a:pt x="0" y="126749"/>
                </a:moveTo>
                <a:cubicBezTo>
                  <a:pt x="7972" y="102834"/>
                  <a:pt x="21921" y="53051"/>
                  <a:pt x="45268" y="45268"/>
                </a:cubicBezTo>
                <a:cubicBezTo>
                  <a:pt x="54321" y="42250"/>
                  <a:pt x="63892" y="40482"/>
                  <a:pt x="72428" y="36214"/>
                </a:cubicBezTo>
                <a:cubicBezTo>
                  <a:pt x="82160" y="31348"/>
                  <a:pt x="89645" y="22526"/>
                  <a:pt x="99588" y="18107"/>
                </a:cubicBezTo>
                <a:cubicBezTo>
                  <a:pt x="117029" y="10355"/>
                  <a:pt x="153909" y="0"/>
                  <a:pt x="153909" y="0"/>
                </a:cubicBezTo>
                <a:cubicBezTo>
                  <a:pt x="165980" y="3018"/>
                  <a:pt x="178205" y="5479"/>
                  <a:pt x="190123" y="9054"/>
                </a:cubicBezTo>
                <a:cubicBezTo>
                  <a:pt x="208404" y="14539"/>
                  <a:pt x="244444" y="27161"/>
                  <a:pt x="244444" y="27161"/>
                </a:cubicBezTo>
                <a:cubicBezTo>
                  <a:pt x="267879" y="50596"/>
                  <a:pt x="296988" y="76154"/>
                  <a:pt x="307818" y="108642"/>
                </a:cubicBezTo>
                <a:lnTo>
                  <a:pt x="316872" y="135802"/>
                </a:lnTo>
                <a:cubicBezTo>
                  <a:pt x="315989" y="149048"/>
                  <a:pt x="330850" y="265854"/>
                  <a:pt x="289711" y="298765"/>
                </a:cubicBezTo>
                <a:cubicBezTo>
                  <a:pt x="282259" y="304727"/>
                  <a:pt x="271604" y="304800"/>
                  <a:pt x="262551" y="307818"/>
                </a:cubicBezTo>
                <a:cubicBezTo>
                  <a:pt x="253497" y="313854"/>
                  <a:pt x="245122" y="321059"/>
                  <a:pt x="235390" y="325925"/>
                </a:cubicBezTo>
                <a:cubicBezTo>
                  <a:pt x="189530" y="348856"/>
                  <a:pt x="140940" y="329803"/>
                  <a:pt x="90535" y="325925"/>
                </a:cubicBezTo>
                <a:lnTo>
                  <a:pt x="36214" y="307818"/>
                </a:lnTo>
              </a:path>
            </a:pathLst>
          </a:cu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01672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Equivalence Relations</a:t>
            </a:r>
          </a:p>
        </p:txBody>
      </p:sp>
      <p:sp>
        <p:nvSpPr>
          <p:cNvPr id="3" name="Subtitle 2"/>
          <p:cNvSpPr>
            <a:spLocks noGrp="1"/>
          </p:cNvSpPr>
          <p:nvPr>
            <p:ph type="subTitle" idx="1"/>
          </p:nvPr>
        </p:nvSpPr>
        <p:spPr/>
        <p:txBody>
          <a:bodyPr/>
          <a:lstStyle/>
          <a:p>
            <a:r>
              <a:rPr lang="en-US" dirty="0"/>
              <a:t>Section 9.5</a:t>
            </a:r>
          </a:p>
        </p:txBody>
      </p:sp>
    </p:spTree>
    <p:extLst>
      <p:ext uri="{BB962C8B-B14F-4D97-AF65-F5344CB8AC3E}">
        <p14:creationId xmlns:p14="http://schemas.microsoft.com/office/powerpoint/2010/main" val="615669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Equivalence Relations</a:t>
            </a:r>
          </a:p>
        </p:txBody>
      </p:sp>
      <p:sp>
        <p:nvSpPr>
          <p:cNvPr id="3" name="Content Placeholder 2"/>
          <p:cNvSpPr>
            <a:spLocks noGrp="1"/>
          </p:cNvSpPr>
          <p:nvPr>
            <p:ph idx="1"/>
          </p:nvPr>
        </p:nvSpPr>
        <p:spPr/>
        <p:txBody>
          <a:bodyPr/>
          <a:lstStyle/>
          <a:p>
            <a:pPr>
              <a:buNone/>
            </a:pPr>
            <a:r>
              <a:rPr lang="en-US" b="1" dirty="0"/>
              <a:t>   Definition </a:t>
            </a:r>
            <a:r>
              <a:rPr lang="en-US" b="1" dirty="0">
                <a:latin typeface="Cambria Math" pitchFamily="18" charset="0"/>
                <a:ea typeface="Cambria Math" pitchFamily="18" charset="0"/>
              </a:rPr>
              <a:t>1</a:t>
            </a:r>
            <a:r>
              <a:rPr lang="en-US" dirty="0"/>
              <a:t>:  A relation on a set </a:t>
            </a:r>
            <a:r>
              <a:rPr lang="en-US" i="1" dirty="0"/>
              <a:t>A</a:t>
            </a:r>
            <a:r>
              <a:rPr lang="en-US" dirty="0"/>
              <a:t> is called an </a:t>
            </a:r>
            <a:r>
              <a:rPr lang="en-US" i="1" dirty="0"/>
              <a:t>equivalence relation </a:t>
            </a:r>
            <a:r>
              <a:rPr lang="en-US" dirty="0"/>
              <a:t>if it is reflexive, symmetric, and transitive. </a:t>
            </a:r>
          </a:p>
          <a:p>
            <a:pPr>
              <a:buNone/>
            </a:pPr>
            <a:endParaRPr lang="en-US" dirty="0"/>
          </a:p>
          <a:p>
            <a:pPr>
              <a:buNone/>
            </a:pPr>
            <a:r>
              <a:rPr lang="en-US" b="1" dirty="0"/>
              <a:t>   Definition </a:t>
            </a:r>
            <a:r>
              <a:rPr lang="en-US" b="1" dirty="0">
                <a:latin typeface="Cambria Math" pitchFamily="18" charset="0"/>
                <a:ea typeface="Cambria Math" pitchFamily="18" charset="0"/>
              </a:rPr>
              <a:t>2</a:t>
            </a:r>
            <a:r>
              <a:rPr lang="en-US" dirty="0"/>
              <a:t>:  Two elements </a:t>
            </a:r>
            <a:r>
              <a:rPr lang="en-US" i="1" dirty="0"/>
              <a:t>a</a:t>
            </a:r>
            <a:r>
              <a:rPr lang="en-US" dirty="0"/>
              <a:t>, and </a:t>
            </a:r>
            <a:r>
              <a:rPr lang="en-US" i="1" dirty="0"/>
              <a:t>b</a:t>
            </a:r>
            <a:r>
              <a:rPr lang="en-US" dirty="0"/>
              <a:t> that are related by an equivalence relation are called  </a:t>
            </a:r>
            <a:r>
              <a:rPr lang="en-US" i="1" dirty="0"/>
              <a:t>equivalent.  </a:t>
            </a:r>
            <a:r>
              <a:rPr lang="en-US" dirty="0"/>
              <a:t>The notation </a:t>
            </a:r>
            <a:r>
              <a:rPr lang="en-US" i="1" dirty="0"/>
              <a:t>a</a:t>
            </a:r>
            <a:r>
              <a:rPr lang="en-US" dirty="0"/>
              <a:t> </a:t>
            </a:r>
            <a:r>
              <a:rPr lang="en-US" dirty="0">
                <a:latin typeface="Cambria Math"/>
                <a:ea typeface="Cambria Math"/>
              </a:rPr>
              <a:t>∼ </a:t>
            </a:r>
            <a:r>
              <a:rPr lang="en-US" i="1" dirty="0"/>
              <a:t>b</a:t>
            </a:r>
            <a:r>
              <a:rPr lang="en-US" dirty="0"/>
              <a:t> is often used to denote that </a:t>
            </a:r>
            <a:r>
              <a:rPr lang="en-US" i="1" dirty="0"/>
              <a:t>a</a:t>
            </a:r>
            <a:r>
              <a:rPr lang="en-US" dirty="0"/>
              <a:t> and </a:t>
            </a:r>
            <a:r>
              <a:rPr lang="en-US" i="1" dirty="0"/>
              <a:t>b</a:t>
            </a:r>
            <a:r>
              <a:rPr lang="en-US" dirty="0"/>
              <a:t> are equivalent elements with respect to a particular equivalence relation.</a:t>
            </a:r>
          </a:p>
          <a:p>
            <a:endParaRPr lang="en-US" dirty="0"/>
          </a:p>
        </p:txBody>
      </p:sp>
    </p:spTree>
    <p:extLst>
      <p:ext uri="{BB962C8B-B14F-4D97-AF65-F5344CB8AC3E}">
        <p14:creationId xmlns:p14="http://schemas.microsoft.com/office/powerpoint/2010/main" val="1524603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dirty="0"/>
              <a:t>Strings</a:t>
            </a:r>
          </a:p>
        </p:txBody>
      </p:sp>
      <p:sp>
        <p:nvSpPr>
          <p:cNvPr id="3" name="Content Placeholder 2"/>
          <p:cNvSpPr>
            <a:spLocks noGrp="1"/>
          </p:cNvSpPr>
          <p:nvPr>
            <p:ph idx="1"/>
          </p:nvPr>
        </p:nvSpPr>
        <p:spPr>
          <a:xfrm>
            <a:off x="457200" y="1828800"/>
            <a:ext cx="8229600" cy="4389120"/>
          </a:xfrm>
        </p:spPr>
        <p:txBody>
          <a:bodyPr>
            <a:normAutofit fontScale="55000" lnSpcReduction="20000"/>
          </a:bodyPr>
          <a:lstStyle/>
          <a:p>
            <a:pPr>
              <a:buNone/>
            </a:pPr>
            <a:r>
              <a:rPr lang="en-US" b="1" dirty="0"/>
              <a:t>   </a:t>
            </a:r>
          </a:p>
          <a:p>
            <a:pPr>
              <a:buNone/>
            </a:pPr>
            <a:r>
              <a:rPr lang="en-US" b="1" dirty="0"/>
              <a:t>     </a:t>
            </a:r>
            <a:r>
              <a:rPr lang="en-US" sz="3400" b="1" dirty="0"/>
              <a:t>Example</a:t>
            </a:r>
            <a:r>
              <a:rPr lang="en-US" sz="3400" dirty="0"/>
              <a:t>: Suppose that </a:t>
            </a:r>
            <a:r>
              <a:rPr lang="en-US" sz="3400" i="1" dirty="0"/>
              <a:t>R</a:t>
            </a:r>
            <a:r>
              <a:rPr lang="en-US" sz="3400" dirty="0"/>
              <a:t> is the relation on the set of strings of English letters such that </a:t>
            </a:r>
            <a:r>
              <a:rPr lang="en-US" sz="3400" i="1" dirty="0" err="1"/>
              <a:t>aRb</a:t>
            </a:r>
            <a:r>
              <a:rPr lang="en-US" sz="3400" dirty="0"/>
              <a:t> if and only if </a:t>
            </a:r>
            <a:r>
              <a:rPr lang="en-US" sz="3400" i="1" dirty="0"/>
              <a:t>l</a:t>
            </a:r>
            <a:r>
              <a:rPr lang="en-US" sz="3400" dirty="0"/>
              <a:t>(</a:t>
            </a:r>
            <a:r>
              <a:rPr lang="en-US" sz="3400" i="1" dirty="0"/>
              <a:t>a</a:t>
            </a:r>
            <a:r>
              <a:rPr lang="en-US" sz="3400" dirty="0"/>
              <a:t>) = </a:t>
            </a:r>
            <a:r>
              <a:rPr lang="en-US" sz="3400" i="1" dirty="0"/>
              <a:t>l</a:t>
            </a:r>
            <a:r>
              <a:rPr lang="en-US" sz="3400" dirty="0"/>
              <a:t>(</a:t>
            </a:r>
            <a:r>
              <a:rPr lang="en-US" sz="3400" i="1" dirty="0"/>
              <a:t>b</a:t>
            </a:r>
            <a:r>
              <a:rPr lang="en-US" sz="3400" dirty="0"/>
              <a:t>), where </a:t>
            </a:r>
            <a:r>
              <a:rPr lang="en-US" sz="3400" i="1" dirty="0"/>
              <a:t>l</a:t>
            </a:r>
            <a:r>
              <a:rPr lang="en-US" sz="3400" dirty="0"/>
              <a:t>(</a:t>
            </a:r>
            <a:r>
              <a:rPr lang="en-US" sz="3400" i="1" dirty="0"/>
              <a:t>x</a:t>
            </a:r>
            <a:r>
              <a:rPr lang="en-US" sz="3400" dirty="0"/>
              <a:t>) is the length of the string </a:t>
            </a:r>
            <a:r>
              <a:rPr lang="en-US" sz="3400" i="1" dirty="0"/>
              <a:t>x</a:t>
            </a:r>
            <a:r>
              <a:rPr lang="en-US" sz="3400" dirty="0"/>
              <a:t>. Is </a:t>
            </a:r>
            <a:r>
              <a:rPr lang="en-US" sz="3400" i="1" dirty="0"/>
              <a:t>R</a:t>
            </a:r>
            <a:r>
              <a:rPr lang="en-US" sz="3400" dirty="0"/>
              <a:t> an equivalence relation? </a:t>
            </a:r>
          </a:p>
          <a:p>
            <a:pPr>
              <a:buNone/>
            </a:pPr>
            <a:endParaRPr lang="en-US" sz="3400" dirty="0"/>
          </a:p>
          <a:p>
            <a:pPr>
              <a:buNone/>
            </a:pPr>
            <a:r>
              <a:rPr lang="en-US" sz="3400" dirty="0"/>
              <a:t>    </a:t>
            </a:r>
            <a:r>
              <a:rPr lang="en-US" sz="3400" b="1" dirty="0"/>
              <a:t>Solution</a:t>
            </a:r>
            <a:r>
              <a:rPr lang="en-US" sz="3400" dirty="0"/>
              <a:t>: Show that all of the properties of an equivalence relation hold.</a:t>
            </a:r>
          </a:p>
          <a:p>
            <a:pPr lvl="1"/>
            <a:r>
              <a:rPr lang="en-US" sz="3400" i="1" dirty="0"/>
              <a:t>Reflexivity</a:t>
            </a:r>
            <a:r>
              <a:rPr lang="en-US" sz="3400" dirty="0"/>
              <a:t>: Because</a:t>
            </a:r>
            <a:r>
              <a:rPr lang="en-US" sz="3400" i="1" dirty="0"/>
              <a:t> l</a:t>
            </a:r>
            <a:r>
              <a:rPr lang="en-US" sz="3400" dirty="0"/>
              <a:t>(</a:t>
            </a:r>
            <a:r>
              <a:rPr lang="en-US" sz="3400" i="1" dirty="0"/>
              <a:t>a</a:t>
            </a:r>
            <a:r>
              <a:rPr lang="en-US" sz="3400" dirty="0"/>
              <a:t>) = </a:t>
            </a:r>
            <a:r>
              <a:rPr lang="en-US" sz="3400" i="1" dirty="0"/>
              <a:t>l</a:t>
            </a:r>
            <a:r>
              <a:rPr lang="en-US" sz="3400" dirty="0"/>
              <a:t>(</a:t>
            </a:r>
            <a:r>
              <a:rPr lang="en-US" sz="3400" i="1" dirty="0"/>
              <a:t>a</a:t>
            </a:r>
            <a:r>
              <a:rPr lang="en-US" sz="3400" dirty="0"/>
              <a:t>), it follows that </a:t>
            </a:r>
            <a:r>
              <a:rPr lang="en-US" sz="3400" i="1" dirty="0" err="1"/>
              <a:t>aRa</a:t>
            </a:r>
            <a:r>
              <a:rPr lang="en-US" sz="3400" dirty="0"/>
              <a:t> for all strings </a:t>
            </a:r>
            <a:r>
              <a:rPr lang="en-US" sz="3400" i="1" dirty="0"/>
              <a:t>a</a:t>
            </a:r>
            <a:r>
              <a:rPr lang="en-US" sz="3400" dirty="0"/>
              <a:t>. </a:t>
            </a:r>
          </a:p>
          <a:p>
            <a:pPr lvl="1"/>
            <a:r>
              <a:rPr lang="en-US" sz="3400" i="1" dirty="0"/>
              <a:t>Symmetry</a:t>
            </a:r>
            <a:r>
              <a:rPr lang="en-US" sz="3400" dirty="0"/>
              <a:t>: Suppose that </a:t>
            </a:r>
            <a:r>
              <a:rPr lang="en-US" sz="3400" i="1" dirty="0" err="1"/>
              <a:t>aRb</a:t>
            </a:r>
            <a:r>
              <a:rPr lang="en-US" sz="3400" i="1" dirty="0"/>
              <a:t>.</a:t>
            </a:r>
            <a:r>
              <a:rPr lang="en-US" sz="3400" dirty="0"/>
              <a:t>  Since </a:t>
            </a:r>
            <a:r>
              <a:rPr lang="en-US" sz="3400" i="1" dirty="0"/>
              <a:t>l</a:t>
            </a:r>
            <a:r>
              <a:rPr lang="en-US" sz="3400" dirty="0"/>
              <a:t>(</a:t>
            </a:r>
            <a:r>
              <a:rPr lang="en-US" sz="3400" i="1" dirty="0"/>
              <a:t>a</a:t>
            </a:r>
            <a:r>
              <a:rPr lang="en-US" sz="3400" dirty="0"/>
              <a:t>) = </a:t>
            </a:r>
            <a:r>
              <a:rPr lang="en-US" sz="3400" i="1" dirty="0"/>
              <a:t>l</a:t>
            </a:r>
            <a:r>
              <a:rPr lang="en-US" sz="3400" dirty="0"/>
              <a:t>(</a:t>
            </a:r>
            <a:r>
              <a:rPr lang="en-US" sz="3400" i="1" dirty="0"/>
              <a:t>b</a:t>
            </a:r>
            <a:r>
              <a:rPr lang="en-US" sz="3400" dirty="0"/>
              <a:t>), </a:t>
            </a:r>
            <a:r>
              <a:rPr lang="en-US" sz="3400" i="1" dirty="0"/>
              <a:t>l</a:t>
            </a:r>
            <a:r>
              <a:rPr lang="en-US" sz="3400" dirty="0"/>
              <a:t>(</a:t>
            </a:r>
            <a:r>
              <a:rPr lang="en-US" sz="3400" i="1" dirty="0"/>
              <a:t>b</a:t>
            </a:r>
            <a:r>
              <a:rPr lang="en-US" sz="3400" dirty="0"/>
              <a:t>) = </a:t>
            </a:r>
            <a:r>
              <a:rPr lang="en-US" sz="3400" i="1" dirty="0"/>
              <a:t>l</a:t>
            </a:r>
            <a:r>
              <a:rPr lang="en-US" sz="3400" dirty="0"/>
              <a:t>(</a:t>
            </a:r>
            <a:r>
              <a:rPr lang="en-US" sz="3400" i="1" dirty="0"/>
              <a:t>a</a:t>
            </a:r>
            <a:r>
              <a:rPr lang="en-US" sz="3400" dirty="0"/>
              <a:t>) also holds  and </a:t>
            </a:r>
            <a:r>
              <a:rPr lang="en-US" sz="3400" i="1" dirty="0" err="1"/>
              <a:t>bRa</a:t>
            </a:r>
            <a:r>
              <a:rPr lang="en-US" sz="3400" dirty="0"/>
              <a:t>. </a:t>
            </a:r>
          </a:p>
          <a:p>
            <a:pPr lvl="1"/>
            <a:r>
              <a:rPr lang="en-US" sz="3400" i="1" dirty="0"/>
              <a:t>Transitivity</a:t>
            </a:r>
            <a:r>
              <a:rPr lang="en-US" sz="3400" dirty="0"/>
              <a:t>: Suppose that </a:t>
            </a:r>
            <a:r>
              <a:rPr lang="en-US" sz="3400" dirty="0" err="1"/>
              <a:t>a</a:t>
            </a:r>
            <a:r>
              <a:rPr lang="en-US" sz="3400" i="1" dirty="0" err="1"/>
              <a:t>R</a:t>
            </a:r>
            <a:r>
              <a:rPr lang="en-US" sz="3400" dirty="0" err="1"/>
              <a:t>b</a:t>
            </a:r>
            <a:r>
              <a:rPr lang="en-US" sz="3400" i="1" dirty="0"/>
              <a:t> </a:t>
            </a:r>
            <a:r>
              <a:rPr lang="en-US" sz="3400" dirty="0"/>
              <a:t>and </a:t>
            </a:r>
            <a:r>
              <a:rPr lang="en-US" sz="3400" i="1" dirty="0" err="1"/>
              <a:t>bRc</a:t>
            </a:r>
            <a:r>
              <a:rPr lang="en-US" sz="3400" dirty="0"/>
              <a:t>. Since </a:t>
            </a:r>
            <a:r>
              <a:rPr lang="en-US" sz="3400" i="1" dirty="0"/>
              <a:t>l</a:t>
            </a:r>
            <a:r>
              <a:rPr lang="en-US" sz="3400" dirty="0"/>
              <a:t>(</a:t>
            </a:r>
            <a:r>
              <a:rPr lang="en-US" sz="3400" i="1" dirty="0"/>
              <a:t>a</a:t>
            </a:r>
            <a:r>
              <a:rPr lang="en-US" sz="3400" dirty="0"/>
              <a:t>) = </a:t>
            </a:r>
            <a:r>
              <a:rPr lang="en-US" sz="3400" i="1" dirty="0"/>
              <a:t>l</a:t>
            </a:r>
            <a:r>
              <a:rPr lang="en-US" sz="3400" dirty="0"/>
              <a:t>(</a:t>
            </a:r>
            <a:r>
              <a:rPr lang="en-US" sz="3400" i="1" dirty="0"/>
              <a:t>b</a:t>
            </a:r>
            <a:r>
              <a:rPr lang="en-US" sz="3400" dirty="0"/>
              <a:t>),and </a:t>
            </a:r>
            <a:r>
              <a:rPr lang="en-US" sz="3400" i="1" dirty="0"/>
              <a:t>l</a:t>
            </a:r>
            <a:r>
              <a:rPr lang="en-US" sz="3400" dirty="0"/>
              <a:t>(</a:t>
            </a:r>
            <a:r>
              <a:rPr lang="en-US" sz="3400" i="1" dirty="0"/>
              <a:t>b</a:t>
            </a:r>
            <a:r>
              <a:rPr lang="en-US" sz="3400" dirty="0"/>
              <a:t>) = </a:t>
            </a:r>
            <a:r>
              <a:rPr lang="en-US" sz="3400" i="1" dirty="0"/>
              <a:t>l</a:t>
            </a:r>
            <a:r>
              <a:rPr lang="en-US" sz="3400" dirty="0"/>
              <a:t>(</a:t>
            </a:r>
            <a:r>
              <a:rPr lang="en-US" sz="3400" i="1" dirty="0"/>
              <a:t>c</a:t>
            </a:r>
            <a:r>
              <a:rPr lang="en-US" sz="3400" dirty="0"/>
              <a:t>), </a:t>
            </a:r>
            <a:r>
              <a:rPr lang="en-US" sz="3400" i="1" dirty="0"/>
              <a:t>l</a:t>
            </a:r>
            <a:r>
              <a:rPr lang="en-US" sz="3400" dirty="0"/>
              <a:t>(</a:t>
            </a:r>
            <a:r>
              <a:rPr lang="en-US" sz="3400" i="1" dirty="0"/>
              <a:t>a</a:t>
            </a:r>
            <a:r>
              <a:rPr lang="en-US" sz="3400" dirty="0"/>
              <a:t>) = </a:t>
            </a:r>
            <a:r>
              <a:rPr lang="en-US" sz="3400" i="1" dirty="0"/>
              <a:t>l</a:t>
            </a:r>
            <a:r>
              <a:rPr lang="en-US" sz="3400" dirty="0"/>
              <a:t>(</a:t>
            </a:r>
            <a:r>
              <a:rPr lang="en-US" sz="3400" i="1" dirty="0"/>
              <a:t>a</a:t>
            </a:r>
            <a:r>
              <a:rPr lang="en-US" sz="3400" dirty="0"/>
              <a:t>) also holds and </a:t>
            </a:r>
            <a:r>
              <a:rPr lang="en-US" sz="3400" i="1" dirty="0" err="1"/>
              <a:t>aRc</a:t>
            </a:r>
            <a:r>
              <a:rPr lang="en-US" sz="3400" dirty="0"/>
              <a:t>. </a:t>
            </a:r>
          </a:p>
          <a:p>
            <a:pPr>
              <a:buNone/>
            </a:pPr>
            <a:endParaRPr lang="en-US" dirty="0"/>
          </a:p>
          <a:p>
            <a:pPr>
              <a:buNone/>
            </a:pPr>
            <a:endParaRPr lang="en-US" dirty="0"/>
          </a:p>
          <a:p>
            <a:pPr>
              <a:buNone/>
            </a:pPr>
            <a:r>
              <a:rPr lang="en-US" dirty="0"/>
              <a:t>         </a:t>
            </a:r>
          </a:p>
        </p:txBody>
      </p:sp>
    </p:spTree>
    <p:extLst>
      <p:ext uri="{BB962C8B-B14F-4D97-AF65-F5344CB8AC3E}">
        <p14:creationId xmlns:p14="http://schemas.microsoft.com/office/powerpoint/2010/main" val="3130479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Congruence Modulo </a:t>
            </a:r>
            <a:r>
              <a:rPr lang="en-US" i="1" dirty="0"/>
              <a:t>m</a:t>
            </a:r>
          </a:p>
        </p:txBody>
      </p:sp>
      <p:sp>
        <p:nvSpPr>
          <p:cNvPr id="3" name="Content Placeholder 2"/>
          <p:cNvSpPr>
            <a:spLocks noGrp="1"/>
          </p:cNvSpPr>
          <p:nvPr>
            <p:ph idx="1"/>
          </p:nvPr>
        </p:nvSpPr>
        <p:spPr/>
        <p:txBody>
          <a:bodyPr>
            <a:normAutofit fontScale="77500" lnSpcReduction="20000"/>
          </a:bodyPr>
          <a:lstStyle/>
          <a:p>
            <a:pPr>
              <a:buNone/>
            </a:pPr>
            <a:r>
              <a:rPr lang="en-US" dirty="0"/>
              <a:t>   </a:t>
            </a:r>
            <a:r>
              <a:rPr lang="en-US" b="1" dirty="0"/>
              <a:t>Example</a:t>
            </a:r>
            <a:r>
              <a:rPr lang="en-US" dirty="0"/>
              <a:t>:  Let </a:t>
            </a:r>
            <a:r>
              <a:rPr lang="en-US" i="1" dirty="0"/>
              <a:t>m</a:t>
            </a:r>
            <a:r>
              <a:rPr lang="en-US" dirty="0"/>
              <a:t> be an integer with </a:t>
            </a:r>
            <a:r>
              <a:rPr lang="en-US" i="1" dirty="0"/>
              <a:t>m</a:t>
            </a:r>
            <a:r>
              <a:rPr lang="en-US" dirty="0"/>
              <a:t> &gt; </a:t>
            </a:r>
            <a:r>
              <a:rPr lang="en-US" dirty="0">
                <a:latin typeface="Cambria Math" pitchFamily="18" charset="0"/>
                <a:ea typeface="Cambria Math" pitchFamily="18" charset="0"/>
              </a:rPr>
              <a:t>1</a:t>
            </a:r>
            <a:r>
              <a:rPr lang="en-US" dirty="0"/>
              <a:t>. Show that the relation </a:t>
            </a:r>
          </a:p>
          <a:p>
            <a:pPr>
              <a:buNone/>
            </a:pPr>
            <a:r>
              <a:rPr lang="en-US" dirty="0"/>
              <a:t>         </a:t>
            </a:r>
            <a:r>
              <a:rPr lang="en-US" i="1" dirty="0"/>
              <a:t>R</a:t>
            </a:r>
            <a:r>
              <a:rPr lang="en-US" dirty="0"/>
              <a:t> =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a:t>
            </a:r>
          </a:p>
          <a:p>
            <a:pPr>
              <a:buNone/>
            </a:pPr>
            <a:r>
              <a:rPr lang="en-US" dirty="0"/>
              <a:t>    is an equivalence relation on the set of integers.</a:t>
            </a:r>
          </a:p>
          <a:p>
            <a:pPr>
              <a:buNone/>
            </a:pPr>
            <a:endParaRPr lang="en-US" dirty="0"/>
          </a:p>
          <a:p>
            <a:pPr>
              <a:buNone/>
            </a:pPr>
            <a:r>
              <a:rPr lang="en-US" b="1" dirty="0"/>
              <a:t>   Solution</a:t>
            </a:r>
            <a:r>
              <a:rPr lang="en-US" dirty="0"/>
              <a:t>:  Recall that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if and only if </a:t>
            </a:r>
            <a:r>
              <a:rPr lang="en-US" i="1" dirty="0"/>
              <a:t>m</a:t>
            </a:r>
            <a:r>
              <a:rPr lang="en-US" dirty="0"/>
              <a:t>  divides </a:t>
            </a:r>
            <a:r>
              <a:rPr lang="en-US" i="1" dirty="0"/>
              <a:t>a</a:t>
            </a:r>
            <a:r>
              <a:rPr lang="en-US" dirty="0"/>
              <a:t> </a:t>
            </a:r>
            <a:r>
              <a:rPr lang="en-US" dirty="0">
                <a:latin typeface="Cambria Math"/>
                <a:ea typeface="Cambria Math"/>
              </a:rPr>
              <a:t>−</a:t>
            </a:r>
            <a:r>
              <a:rPr lang="en-US" dirty="0"/>
              <a:t> </a:t>
            </a:r>
            <a:r>
              <a:rPr lang="en-US" i="1" dirty="0"/>
              <a:t>b</a:t>
            </a:r>
            <a:r>
              <a:rPr lang="en-US" dirty="0"/>
              <a:t>.</a:t>
            </a:r>
          </a:p>
          <a:p>
            <a:pPr lvl="1"/>
            <a:r>
              <a:rPr lang="en-US" i="1" dirty="0"/>
              <a:t>Reflexivity</a:t>
            </a:r>
            <a:r>
              <a:rPr lang="en-US" dirty="0"/>
              <a:t>:  </a:t>
            </a:r>
            <a:r>
              <a:rPr lang="en-US" i="1" dirty="0"/>
              <a:t>a</a:t>
            </a:r>
            <a:r>
              <a:rPr lang="en-US" dirty="0"/>
              <a:t> </a:t>
            </a:r>
            <a:r>
              <a:rPr lang="en-US" dirty="0">
                <a:latin typeface="Cambria Math"/>
                <a:ea typeface="Cambria Math"/>
              </a:rPr>
              <a:t>≡</a:t>
            </a:r>
            <a:r>
              <a:rPr lang="en-US" dirty="0"/>
              <a:t> </a:t>
            </a:r>
            <a:r>
              <a:rPr lang="en-US" i="1" dirty="0"/>
              <a:t>a</a:t>
            </a:r>
            <a:r>
              <a:rPr lang="en-US" dirty="0"/>
              <a:t> (mod </a:t>
            </a:r>
            <a:r>
              <a:rPr lang="en-US" i="1" dirty="0"/>
              <a:t>m</a:t>
            </a:r>
            <a:r>
              <a:rPr lang="en-US" dirty="0"/>
              <a:t>) since </a:t>
            </a:r>
            <a:r>
              <a:rPr lang="en-US" i="1" dirty="0"/>
              <a:t>a</a:t>
            </a:r>
            <a:r>
              <a:rPr lang="en-US" dirty="0"/>
              <a:t> </a:t>
            </a:r>
            <a:r>
              <a:rPr lang="en-US" dirty="0">
                <a:latin typeface="Cambria Math"/>
                <a:ea typeface="Cambria Math"/>
              </a:rPr>
              <a:t>−</a:t>
            </a:r>
            <a:r>
              <a:rPr lang="en-US" dirty="0"/>
              <a:t> </a:t>
            </a:r>
            <a:r>
              <a:rPr lang="en-US" i="1" dirty="0"/>
              <a:t>a </a:t>
            </a:r>
            <a:r>
              <a:rPr lang="en-US" dirty="0"/>
              <a:t>= </a:t>
            </a:r>
            <a:r>
              <a:rPr lang="en-US" dirty="0">
                <a:latin typeface="Cambria Math" pitchFamily="18" charset="0"/>
                <a:ea typeface="Cambria Math" pitchFamily="18" charset="0"/>
              </a:rPr>
              <a:t>0</a:t>
            </a:r>
            <a:r>
              <a:rPr lang="en-US" dirty="0"/>
              <a:t> is divisible by </a:t>
            </a:r>
            <a:r>
              <a:rPr lang="en-US" i="1" dirty="0"/>
              <a:t>m</a:t>
            </a:r>
            <a:r>
              <a:rPr lang="en-US" dirty="0"/>
              <a:t> since              </a:t>
            </a:r>
            <a:r>
              <a:rPr lang="en-US" dirty="0">
                <a:latin typeface="Cambria Math" pitchFamily="18" charset="0"/>
                <a:ea typeface="Cambria Math" pitchFamily="18" charset="0"/>
              </a:rPr>
              <a:t>0</a:t>
            </a:r>
            <a:r>
              <a:rPr lang="en-US" dirty="0"/>
              <a:t> = </a:t>
            </a:r>
            <a:r>
              <a:rPr lang="en-US" dirty="0">
                <a:latin typeface="Cambria Math" pitchFamily="18" charset="0"/>
                <a:ea typeface="Cambria Math" pitchFamily="18" charset="0"/>
              </a:rPr>
              <a:t>0</a:t>
            </a:r>
            <a:r>
              <a:rPr lang="en-US" dirty="0"/>
              <a:t> </a:t>
            </a:r>
            <a:r>
              <a:rPr lang="en-US" dirty="0">
                <a:latin typeface="Cambria Math"/>
                <a:ea typeface="Cambria Math"/>
              </a:rPr>
              <a:t>∙ </a:t>
            </a:r>
            <a:r>
              <a:rPr lang="en-US" i="1" dirty="0"/>
              <a:t>m</a:t>
            </a:r>
            <a:r>
              <a:rPr lang="en-US" dirty="0"/>
              <a:t>.</a:t>
            </a:r>
          </a:p>
          <a:p>
            <a:pPr lvl="1"/>
            <a:r>
              <a:rPr lang="en-US" i="1" dirty="0"/>
              <a:t>Symmetry</a:t>
            </a:r>
            <a:r>
              <a:rPr lang="en-US" dirty="0"/>
              <a:t>:  Suppose that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Then </a:t>
            </a:r>
            <a:r>
              <a:rPr lang="en-US" i="1" dirty="0"/>
              <a:t>a</a:t>
            </a:r>
            <a:r>
              <a:rPr lang="en-US" dirty="0"/>
              <a:t> </a:t>
            </a:r>
            <a:r>
              <a:rPr lang="en-US" dirty="0">
                <a:latin typeface="Cambria Math"/>
                <a:ea typeface="Cambria Math"/>
              </a:rPr>
              <a:t>−</a:t>
            </a:r>
            <a:r>
              <a:rPr lang="en-US" dirty="0"/>
              <a:t> </a:t>
            </a:r>
            <a:r>
              <a:rPr lang="en-US" i="1" dirty="0"/>
              <a:t>b</a:t>
            </a:r>
            <a:r>
              <a:rPr lang="en-US" dirty="0"/>
              <a:t> is divisible by </a:t>
            </a:r>
            <a:r>
              <a:rPr lang="en-US" i="1" dirty="0"/>
              <a:t>m</a:t>
            </a:r>
            <a:r>
              <a:rPr lang="en-US" dirty="0"/>
              <a:t>, and so </a:t>
            </a:r>
            <a:r>
              <a:rPr lang="en-US" i="1" dirty="0"/>
              <a:t>a</a:t>
            </a:r>
            <a:r>
              <a:rPr lang="en-US" dirty="0"/>
              <a:t> </a:t>
            </a:r>
            <a:r>
              <a:rPr lang="en-US" dirty="0">
                <a:latin typeface="Cambria Math"/>
                <a:ea typeface="Cambria Math"/>
              </a:rPr>
              <a:t>−</a:t>
            </a:r>
            <a:r>
              <a:rPr lang="en-US" dirty="0"/>
              <a:t> </a:t>
            </a:r>
            <a:r>
              <a:rPr lang="en-US" i="1" dirty="0"/>
              <a:t>b</a:t>
            </a:r>
            <a:r>
              <a:rPr lang="en-US" dirty="0"/>
              <a:t> = </a:t>
            </a:r>
            <a:r>
              <a:rPr lang="en-US" i="1" dirty="0">
                <a:ea typeface="Cambria Math" pitchFamily="18" charset="0"/>
              </a:rPr>
              <a:t>k</a:t>
            </a:r>
            <a:r>
              <a:rPr lang="en-US" i="1" dirty="0"/>
              <a:t>m</a:t>
            </a:r>
            <a:r>
              <a:rPr lang="en-US" dirty="0"/>
              <a:t>, where </a:t>
            </a:r>
            <a:r>
              <a:rPr lang="en-US" i="1" dirty="0"/>
              <a:t>k</a:t>
            </a:r>
            <a:r>
              <a:rPr lang="en-US" dirty="0"/>
              <a:t> is an integer. It follows that</a:t>
            </a:r>
            <a:r>
              <a:rPr lang="en-US" i="1" dirty="0"/>
              <a:t> b</a:t>
            </a:r>
            <a:r>
              <a:rPr lang="en-US" dirty="0"/>
              <a:t> </a:t>
            </a:r>
            <a:r>
              <a:rPr lang="en-US" dirty="0">
                <a:latin typeface="Cambria Math"/>
                <a:ea typeface="Cambria Math"/>
              </a:rPr>
              <a:t>−</a:t>
            </a:r>
            <a:r>
              <a:rPr lang="en-US" dirty="0"/>
              <a:t> </a:t>
            </a:r>
            <a:r>
              <a:rPr lang="en-US" i="1" dirty="0"/>
              <a:t>a</a:t>
            </a:r>
            <a:r>
              <a:rPr lang="en-US" dirty="0"/>
              <a:t> = (</a:t>
            </a:r>
            <a:r>
              <a:rPr lang="en-US" dirty="0">
                <a:latin typeface="Cambria Math"/>
                <a:ea typeface="Cambria Math"/>
              </a:rPr>
              <a:t>− </a:t>
            </a:r>
            <a:r>
              <a:rPr lang="en-US" i="1" dirty="0">
                <a:ea typeface="Cambria Math" pitchFamily="18" charset="0"/>
              </a:rPr>
              <a:t>k</a:t>
            </a:r>
            <a:r>
              <a:rPr lang="en-US" dirty="0">
                <a:ea typeface="Cambria Math" pitchFamily="18" charset="0"/>
              </a:rPr>
              <a:t>)</a:t>
            </a:r>
            <a:r>
              <a:rPr lang="en-US" dirty="0"/>
              <a:t> </a:t>
            </a:r>
            <a:r>
              <a:rPr lang="en-US" i="1" dirty="0"/>
              <a:t>m, so b</a:t>
            </a:r>
            <a:r>
              <a:rPr lang="en-US" dirty="0"/>
              <a:t> </a:t>
            </a:r>
            <a:r>
              <a:rPr lang="en-US" dirty="0">
                <a:latin typeface="Cambria Math"/>
                <a:ea typeface="Cambria Math"/>
              </a:rPr>
              <a:t>≡</a:t>
            </a:r>
            <a:r>
              <a:rPr lang="en-US" dirty="0"/>
              <a:t> </a:t>
            </a:r>
            <a:r>
              <a:rPr lang="en-US" i="1" dirty="0"/>
              <a:t>a</a:t>
            </a:r>
            <a:r>
              <a:rPr lang="en-US" dirty="0"/>
              <a:t> (mod </a:t>
            </a:r>
            <a:r>
              <a:rPr lang="en-US" i="1" dirty="0"/>
              <a:t>m</a:t>
            </a:r>
            <a:r>
              <a:rPr lang="en-US" dirty="0"/>
              <a:t>). </a:t>
            </a:r>
          </a:p>
          <a:p>
            <a:pPr lvl="1"/>
            <a:r>
              <a:rPr lang="en-US" i="1" dirty="0"/>
              <a:t>Transitivity</a:t>
            </a:r>
            <a:r>
              <a:rPr lang="en-US" dirty="0"/>
              <a:t>: Suppose that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and </a:t>
            </a:r>
            <a:r>
              <a:rPr lang="en-US" i="1" dirty="0"/>
              <a:t>b</a:t>
            </a:r>
            <a:r>
              <a:rPr lang="en-US" dirty="0"/>
              <a:t> </a:t>
            </a:r>
            <a:r>
              <a:rPr lang="en-US" dirty="0">
                <a:latin typeface="Cambria Math"/>
                <a:ea typeface="Cambria Math"/>
              </a:rPr>
              <a:t>≡</a:t>
            </a:r>
            <a:r>
              <a:rPr lang="en-US" dirty="0"/>
              <a:t> </a:t>
            </a:r>
            <a:r>
              <a:rPr lang="en-US" i="1" dirty="0"/>
              <a:t>c</a:t>
            </a:r>
            <a:r>
              <a:rPr lang="en-US" dirty="0"/>
              <a:t> (mod </a:t>
            </a:r>
            <a:r>
              <a:rPr lang="en-US" i="1" dirty="0"/>
              <a:t>m</a:t>
            </a:r>
            <a:r>
              <a:rPr lang="en-US" dirty="0"/>
              <a:t>). Then </a:t>
            </a:r>
            <a:r>
              <a:rPr lang="en-US" i="1" dirty="0"/>
              <a:t>m</a:t>
            </a:r>
            <a:r>
              <a:rPr lang="en-US" dirty="0"/>
              <a:t> divides both </a:t>
            </a:r>
            <a:r>
              <a:rPr lang="en-US" i="1" dirty="0"/>
              <a:t>a</a:t>
            </a:r>
            <a:r>
              <a:rPr lang="en-US" dirty="0"/>
              <a:t> </a:t>
            </a:r>
            <a:r>
              <a:rPr lang="en-US" dirty="0">
                <a:latin typeface="Cambria Math"/>
                <a:ea typeface="Cambria Math"/>
              </a:rPr>
              <a:t>−</a:t>
            </a:r>
            <a:r>
              <a:rPr lang="en-US" dirty="0"/>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c.</a:t>
            </a:r>
            <a:r>
              <a:rPr lang="en-US" dirty="0"/>
              <a:t> Hence, there are integers </a:t>
            </a:r>
            <a:r>
              <a:rPr lang="en-US" i="1" dirty="0"/>
              <a:t>k</a:t>
            </a:r>
            <a:r>
              <a:rPr lang="en-US" dirty="0"/>
              <a:t> and </a:t>
            </a:r>
            <a:r>
              <a:rPr lang="en-US" i="1" dirty="0"/>
              <a:t>l </a:t>
            </a:r>
            <a:r>
              <a:rPr lang="en-US" dirty="0"/>
              <a:t>with          </a:t>
            </a:r>
            <a:r>
              <a:rPr lang="en-US" i="1" dirty="0"/>
              <a:t> a</a:t>
            </a:r>
            <a:r>
              <a:rPr lang="en-US" dirty="0"/>
              <a:t> </a:t>
            </a:r>
            <a:r>
              <a:rPr lang="en-US" dirty="0">
                <a:latin typeface="Cambria Math"/>
                <a:ea typeface="Cambria Math"/>
              </a:rPr>
              <a:t>−</a:t>
            </a:r>
            <a:r>
              <a:rPr lang="en-US" dirty="0"/>
              <a:t> </a:t>
            </a:r>
            <a:r>
              <a:rPr lang="en-US" i="1" dirty="0"/>
              <a:t>b</a:t>
            </a:r>
            <a:r>
              <a:rPr lang="en-US" dirty="0"/>
              <a:t> = </a:t>
            </a:r>
            <a:r>
              <a:rPr lang="en-US" i="1" dirty="0">
                <a:ea typeface="Cambria Math" pitchFamily="18" charset="0"/>
              </a:rPr>
              <a:t>k</a:t>
            </a:r>
            <a:r>
              <a:rPr lang="en-US" i="1" dirty="0"/>
              <a:t>m  and b</a:t>
            </a:r>
            <a:r>
              <a:rPr lang="en-US" dirty="0"/>
              <a:t> </a:t>
            </a:r>
            <a:r>
              <a:rPr lang="en-US" dirty="0">
                <a:latin typeface="Cambria Math"/>
                <a:ea typeface="Cambria Math"/>
              </a:rPr>
              <a:t>−</a:t>
            </a:r>
            <a:r>
              <a:rPr lang="en-US" dirty="0"/>
              <a:t> </a:t>
            </a:r>
            <a:r>
              <a:rPr lang="en-US" i="1" dirty="0"/>
              <a:t>c</a:t>
            </a:r>
            <a:r>
              <a:rPr lang="en-US" dirty="0"/>
              <a:t> = </a:t>
            </a:r>
            <a:r>
              <a:rPr lang="en-US" i="1" dirty="0">
                <a:ea typeface="Cambria Math" pitchFamily="18" charset="0"/>
              </a:rPr>
              <a:t>l</a:t>
            </a:r>
            <a:r>
              <a:rPr lang="en-US" i="1" dirty="0"/>
              <a:t>m. </a:t>
            </a:r>
            <a:r>
              <a:rPr lang="en-US" dirty="0"/>
              <a:t>We obtain by adding the equations: </a:t>
            </a:r>
          </a:p>
          <a:p>
            <a:pPr lvl="1">
              <a:buNone/>
            </a:pPr>
            <a:r>
              <a:rPr lang="en-US" dirty="0"/>
              <a:t>               </a:t>
            </a:r>
            <a:r>
              <a:rPr lang="en-US" i="1" dirty="0"/>
              <a:t>a</a:t>
            </a:r>
            <a:r>
              <a:rPr lang="en-US" dirty="0"/>
              <a:t> </a:t>
            </a:r>
            <a:r>
              <a:rPr lang="en-US" dirty="0">
                <a:latin typeface="Cambria Math"/>
                <a:ea typeface="Cambria Math"/>
              </a:rPr>
              <a:t>−</a:t>
            </a:r>
            <a:r>
              <a:rPr lang="en-US" dirty="0"/>
              <a:t> </a:t>
            </a:r>
            <a:r>
              <a:rPr lang="en-US" i="1" dirty="0"/>
              <a:t>c</a:t>
            </a:r>
            <a:r>
              <a:rPr lang="en-US" dirty="0"/>
              <a:t> = (</a:t>
            </a:r>
            <a:r>
              <a:rPr lang="en-US" i="1" dirty="0"/>
              <a:t>a</a:t>
            </a:r>
            <a:r>
              <a:rPr lang="en-US" dirty="0"/>
              <a:t> </a:t>
            </a:r>
            <a:r>
              <a:rPr lang="en-US" dirty="0">
                <a:latin typeface="Cambria Math"/>
                <a:ea typeface="Cambria Math"/>
              </a:rPr>
              <a:t>−</a:t>
            </a:r>
            <a:r>
              <a:rPr lang="en-US" dirty="0"/>
              <a:t> </a:t>
            </a:r>
            <a:r>
              <a:rPr lang="en-US" i="1" dirty="0"/>
              <a:t>b</a:t>
            </a:r>
            <a:r>
              <a:rPr lang="en-US" dirty="0"/>
              <a:t>) </a:t>
            </a:r>
            <a:r>
              <a:rPr lang="en-US" i="1" dirty="0">
                <a:ea typeface="Cambria Math" pitchFamily="18" charset="0"/>
              </a:rPr>
              <a:t> + </a:t>
            </a:r>
            <a:r>
              <a:rPr lang="en-US" dirty="0"/>
              <a:t>(</a:t>
            </a:r>
            <a:r>
              <a:rPr lang="en-US" i="1" dirty="0"/>
              <a:t>b</a:t>
            </a:r>
            <a:r>
              <a:rPr lang="en-US" dirty="0"/>
              <a:t> </a:t>
            </a:r>
            <a:r>
              <a:rPr lang="en-US" dirty="0">
                <a:latin typeface="Cambria Math"/>
                <a:ea typeface="Cambria Math"/>
              </a:rPr>
              <a:t>−</a:t>
            </a:r>
            <a:r>
              <a:rPr lang="en-US" dirty="0"/>
              <a:t> </a:t>
            </a:r>
            <a:r>
              <a:rPr lang="en-US" i="1" dirty="0"/>
              <a:t>c</a:t>
            </a:r>
            <a:r>
              <a:rPr lang="en-US" dirty="0"/>
              <a:t>)  = </a:t>
            </a:r>
            <a:r>
              <a:rPr lang="en-US" i="1" dirty="0">
                <a:ea typeface="Cambria Math" pitchFamily="18" charset="0"/>
              </a:rPr>
              <a:t>k</a:t>
            </a:r>
            <a:r>
              <a:rPr lang="en-US" i="1" dirty="0"/>
              <a:t>m</a:t>
            </a:r>
            <a:r>
              <a:rPr lang="en-US" dirty="0"/>
              <a:t> +</a:t>
            </a:r>
            <a:r>
              <a:rPr lang="en-US" i="1" dirty="0">
                <a:ea typeface="Cambria Math" pitchFamily="18" charset="0"/>
              </a:rPr>
              <a:t> l</a:t>
            </a:r>
            <a:r>
              <a:rPr lang="en-US" i="1" dirty="0"/>
              <a:t>m = </a:t>
            </a:r>
            <a:r>
              <a:rPr lang="en-US" dirty="0"/>
              <a:t>(</a:t>
            </a:r>
            <a:r>
              <a:rPr lang="en-US" i="1" dirty="0"/>
              <a:t>k + l</a:t>
            </a:r>
            <a:r>
              <a:rPr lang="en-US" dirty="0"/>
              <a:t>)</a:t>
            </a:r>
            <a:r>
              <a:rPr lang="en-US" i="1" dirty="0"/>
              <a:t> m.</a:t>
            </a:r>
            <a:endParaRPr lang="en-US" dirty="0"/>
          </a:p>
          <a:p>
            <a:pPr lvl="1">
              <a:buNone/>
            </a:pPr>
            <a:r>
              <a:rPr lang="en-US" dirty="0"/>
              <a:t>    Therefore, </a:t>
            </a:r>
            <a:r>
              <a:rPr lang="en-US" i="1" dirty="0"/>
              <a:t>a</a:t>
            </a:r>
            <a:r>
              <a:rPr lang="en-US" dirty="0"/>
              <a:t> </a:t>
            </a:r>
            <a:r>
              <a:rPr lang="en-US" dirty="0">
                <a:latin typeface="Cambria Math"/>
                <a:ea typeface="Cambria Math"/>
              </a:rPr>
              <a:t>≡</a:t>
            </a:r>
            <a:r>
              <a:rPr lang="en-US" dirty="0"/>
              <a:t> </a:t>
            </a:r>
            <a:r>
              <a:rPr lang="en-US" i="1" dirty="0"/>
              <a:t>c</a:t>
            </a:r>
            <a:r>
              <a:rPr lang="en-US" dirty="0"/>
              <a:t> (mod </a:t>
            </a:r>
            <a:r>
              <a:rPr lang="en-US" i="1" dirty="0"/>
              <a:t>m</a:t>
            </a:r>
            <a:r>
              <a:rPr lang="en-US" dirty="0"/>
              <a:t>).</a:t>
            </a:r>
          </a:p>
          <a:p>
            <a:pPr>
              <a:buNone/>
            </a:pPr>
            <a:endParaRPr lang="en-US" dirty="0"/>
          </a:p>
          <a:p>
            <a:pPr>
              <a:buNone/>
            </a:pPr>
            <a:endParaRPr lang="en-US" dirty="0"/>
          </a:p>
          <a:p>
            <a:pPr>
              <a:buNone/>
            </a:pPr>
            <a:endParaRPr lang="en-US" dirty="0"/>
          </a:p>
        </p:txBody>
      </p:sp>
    </p:spTree>
    <p:extLst>
      <p:ext uri="{BB962C8B-B14F-4D97-AF65-F5344CB8AC3E}">
        <p14:creationId xmlns:p14="http://schemas.microsoft.com/office/powerpoint/2010/main" val="1601307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Divides</a:t>
            </a:r>
          </a:p>
        </p:txBody>
      </p:sp>
      <p:sp>
        <p:nvSpPr>
          <p:cNvPr id="3" name="Content Placeholder 2"/>
          <p:cNvSpPr>
            <a:spLocks noGrp="1"/>
          </p:cNvSpPr>
          <p:nvPr>
            <p:ph idx="1"/>
          </p:nvPr>
        </p:nvSpPr>
        <p:spPr/>
        <p:txBody>
          <a:bodyPr>
            <a:normAutofit fontScale="85000" lnSpcReduction="20000"/>
          </a:bodyPr>
          <a:lstStyle/>
          <a:p>
            <a:pPr>
              <a:buNone/>
            </a:pPr>
            <a:r>
              <a:rPr lang="en-US" b="1" dirty="0"/>
              <a:t>   Example</a:t>
            </a:r>
            <a:r>
              <a:rPr lang="en-US" dirty="0"/>
              <a:t>:  Show that the “divides” relation on the set of positive integers is not an equivalence relation.</a:t>
            </a:r>
          </a:p>
          <a:p>
            <a:pPr>
              <a:buNone/>
            </a:pPr>
            <a:r>
              <a:rPr lang="en-US" dirty="0"/>
              <a:t>   </a:t>
            </a:r>
            <a:r>
              <a:rPr lang="en-US" b="1" dirty="0"/>
              <a:t>Solution</a:t>
            </a:r>
            <a:r>
              <a:rPr lang="en-US" dirty="0"/>
              <a:t>: The properties of reflexivity, and transitivity do hold, but there relation is not transitive. Hence, “divides” is not an equivalence relation.</a:t>
            </a:r>
          </a:p>
          <a:p>
            <a:pPr lvl="1"/>
            <a:r>
              <a:rPr lang="en-US" i="1" dirty="0"/>
              <a:t>Reflexivity</a:t>
            </a:r>
            <a:r>
              <a:rPr lang="en-US" dirty="0"/>
              <a:t>:  </a:t>
            </a:r>
            <a:r>
              <a:rPr lang="en-US" i="1" dirty="0"/>
              <a:t>a</a:t>
            </a:r>
            <a:r>
              <a:rPr lang="en-US" dirty="0"/>
              <a:t> </a:t>
            </a:r>
            <a:r>
              <a:rPr lang="en-US" dirty="0">
                <a:latin typeface="Cambria Math"/>
                <a:ea typeface="Cambria Math"/>
              </a:rPr>
              <a:t>∣ </a:t>
            </a:r>
            <a:r>
              <a:rPr lang="en-US" i="1" dirty="0">
                <a:ea typeface="Cambria Math"/>
              </a:rPr>
              <a:t>a</a:t>
            </a:r>
            <a:r>
              <a:rPr lang="en-US" dirty="0">
                <a:latin typeface="Cambria Math"/>
                <a:ea typeface="Cambria Math"/>
              </a:rPr>
              <a:t> for all </a:t>
            </a:r>
            <a:r>
              <a:rPr lang="en-US" i="1" dirty="0">
                <a:ea typeface="Cambria Math"/>
              </a:rPr>
              <a:t>a</a:t>
            </a:r>
            <a:r>
              <a:rPr lang="en-US" dirty="0">
                <a:latin typeface="Cambria Math"/>
                <a:ea typeface="Cambria Math"/>
              </a:rPr>
              <a:t>. </a:t>
            </a:r>
            <a:endParaRPr lang="en-US" dirty="0"/>
          </a:p>
          <a:p>
            <a:pPr lvl="1"/>
            <a:r>
              <a:rPr lang="en-US" i="1" dirty="0"/>
              <a:t>Not Symmetric</a:t>
            </a:r>
            <a:r>
              <a:rPr lang="en-US" dirty="0"/>
              <a:t>: For example, </a:t>
            </a:r>
            <a:r>
              <a:rPr lang="en-US" dirty="0">
                <a:latin typeface="Cambria Math" pitchFamily="18" charset="0"/>
                <a:ea typeface="Cambria Math" pitchFamily="18" charset="0"/>
              </a:rPr>
              <a:t>2</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4</a:t>
            </a:r>
            <a:r>
              <a:rPr lang="en-US" dirty="0"/>
              <a:t>, but </a:t>
            </a:r>
            <a:r>
              <a:rPr lang="en-US" dirty="0">
                <a:latin typeface="Cambria Math" pitchFamily="18" charset="0"/>
                <a:ea typeface="Cambria Math" pitchFamily="18" charset="0"/>
              </a:rPr>
              <a:t>4</a:t>
            </a:r>
            <a:r>
              <a:rPr lang="en-US" dirty="0"/>
              <a:t> </a:t>
            </a:r>
            <a:r>
              <a:rPr lang="en-US" dirty="0">
                <a:latin typeface="Cambria Math"/>
                <a:ea typeface="Cambria Math"/>
              </a:rPr>
              <a:t>∤ 2. </a:t>
            </a:r>
            <a:r>
              <a:rPr lang="en-US" dirty="0">
                <a:ea typeface="Cambria Math"/>
              </a:rPr>
              <a:t>Hence, the relation is not symmetric. </a:t>
            </a:r>
            <a:endParaRPr lang="en-US" dirty="0"/>
          </a:p>
          <a:p>
            <a:pPr lvl="1"/>
            <a:r>
              <a:rPr lang="en-US" i="1" dirty="0"/>
              <a:t>Transitivity</a:t>
            </a:r>
            <a:r>
              <a:rPr lang="en-US" dirty="0"/>
              <a:t>:  Suppose that </a:t>
            </a:r>
            <a:r>
              <a:rPr lang="en-US" i="1" dirty="0"/>
              <a:t>a</a:t>
            </a:r>
            <a:r>
              <a:rPr lang="en-US" dirty="0"/>
              <a:t> divides </a:t>
            </a:r>
            <a:r>
              <a:rPr lang="en-US" i="1" dirty="0"/>
              <a:t>b</a:t>
            </a:r>
            <a:r>
              <a:rPr lang="en-US" dirty="0"/>
              <a:t> and </a:t>
            </a:r>
            <a:r>
              <a:rPr lang="en-US" i="1" dirty="0"/>
              <a:t>b</a:t>
            </a:r>
            <a:r>
              <a:rPr lang="en-US" dirty="0"/>
              <a:t> divides </a:t>
            </a:r>
            <a:r>
              <a:rPr lang="en-US" i="1" dirty="0"/>
              <a:t>c</a:t>
            </a:r>
            <a:r>
              <a:rPr lang="en-US" dirty="0"/>
              <a:t>. Then there are positive integers </a:t>
            </a:r>
            <a:r>
              <a:rPr lang="en-US" i="1" dirty="0"/>
              <a:t>k</a:t>
            </a:r>
            <a:r>
              <a:rPr lang="en-US" dirty="0"/>
              <a:t> and </a:t>
            </a:r>
            <a:r>
              <a:rPr lang="en-US" i="1" dirty="0"/>
              <a:t>l </a:t>
            </a:r>
            <a:r>
              <a:rPr lang="en-US" dirty="0"/>
              <a:t>such that </a:t>
            </a:r>
            <a:r>
              <a:rPr lang="en-US" i="1" dirty="0"/>
              <a:t>b</a:t>
            </a:r>
            <a:r>
              <a:rPr lang="en-US" dirty="0"/>
              <a:t> = </a:t>
            </a:r>
            <a:r>
              <a:rPr lang="en-US" i="1" dirty="0" err="1"/>
              <a:t>ak</a:t>
            </a:r>
            <a:r>
              <a:rPr lang="en-US" dirty="0"/>
              <a:t> and </a:t>
            </a:r>
            <a:r>
              <a:rPr lang="en-US" i="1" dirty="0"/>
              <a:t>c</a:t>
            </a:r>
            <a:r>
              <a:rPr lang="en-US" dirty="0"/>
              <a:t> = </a:t>
            </a:r>
            <a:r>
              <a:rPr lang="en-US" i="1" dirty="0"/>
              <a:t>bl</a:t>
            </a:r>
            <a:r>
              <a:rPr lang="en-US" dirty="0"/>
              <a:t>. Hence, </a:t>
            </a:r>
            <a:r>
              <a:rPr lang="en-US" i="1" dirty="0"/>
              <a:t>c</a:t>
            </a:r>
            <a:r>
              <a:rPr lang="en-US" dirty="0"/>
              <a:t> = </a:t>
            </a:r>
            <a:r>
              <a:rPr lang="en-US" i="1" dirty="0"/>
              <a:t>a</a:t>
            </a:r>
            <a:r>
              <a:rPr lang="en-US" dirty="0"/>
              <a:t>(</a:t>
            </a:r>
            <a:r>
              <a:rPr lang="en-US" i="1" dirty="0" err="1"/>
              <a:t>kl</a:t>
            </a:r>
            <a:r>
              <a:rPr lang="en-US" dirty="0"/>
              <a:t>), so </a:t>
            </a:r>
            <a:r>
              <a:rPr lang="en-US" i="1" dirty="0"/>
              <a:t>a</a:t>
            </a:r>
            <a:r>
              <a:rPr lang="en-US" dirty="0"/>
              <a:t> divides </a:t>
            </a:r>
            <a:r>
              <a:rPr lang="en-US" i="1" dirty="0"/>
              <a:t>c</a:t>
            </a:r>
            <a:r>
              <a:rPr lang="en-US" dirty="0"/>
              <a:t>. Therefore, the relation is transitive. </a:t>
            </a:r>
          </a:p>
          <a:p>
            <a:pPr>
              <a:buNone/>
            </a:pPr>
            <a:endParaRPr lang="en-US" dirty="0"/>
          </a:p>
          <a:p>
            <a:pPr>
              <a:buNone/>
            </a:pPr>
            <a:endParaRPr lang="en-US" dirty="0"/>
          </a:p>
          <a:p>
            <a:pPr>
              <a:buNone/>
            </a:pPr>
            <a:r>
              <a:rPr lang="en-US" dirty="0"/>
              <a:t>         </a:t>
            </a:r>
          </a:p>
        </p:txBody>
      </p:sp>
    </p:spTree>
    <p:extLst>
      <p:ext uri="{BB962C8B-B14F-4D97-AF65-F5344CB8AC3E}">
        <p14:creationId xmlns:p14="http://schemas.microsoft.com/office/powerpoint/2010/main" val="3945626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Number Theory and Cryptography</a:t>
            </a:r>
          </a:p>
        </p:txBody>
      </p:sp>
      <p:sp>
        <p:nvSpPr>
          <p:cNvPr id="3" name="Subtitle 2"/>
          <p:cNvSpPr>
            <a:spLocks noGrp="1"/>
          </p:cNvSpPr>
          <p:nvPr>
            <p:ph type="subTitle" idx="1"/>
          </p:nvPr>
        </p:nvSpPr>
        <p:spPr/>
        <p:txBody>
          <a:bodyPr/>
          <a:lstStyle/>
          <a:p>
            <a:r>
              <a:rPr lang="en-US" dirty="0"/>
              <a:t>Chapter 4</a:t>
            </a:r>
          </a:p>
        </p:txBody>
      </p:sp>
    </p:spTree>
    <p:extLst>
      <p:ext uri="{BB962C8B-B14F-4D97-AF65-F5344CB8AC3E}">
        <p14:creationId xmlns:p14="http://schemas.microsoft.com/office/powerpoint/2010/main" val="2059807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Motivation</a:t>
            </a:r>
          </a:p>
        </p:txBody>
      </p:sp>
      <p:sp>
        <p:nvSpPr>
          <p:cNvPr id="3" name="Content Placeholder 2"/>
          <p:cNvSpPr>
            <a:spLocks noGrp="1"/>
          </p:cNvSpPr>
          <p:nvPr>
            <p:ph idx="1"/>
          </p:nvPr>
        </p:nvSpPr>
        <p:spPr/>
        <p:txBody>
          <a:bodyPr>
            <a:normAutofit fontScale="85000" lnSpcReduction="10000"/>
          </a:bodyPr>
          <a:lstStyle/>
          <a:p>
            <a:r>
              <a:rPr lang="en-US" i="1" dirty="0"/>
              <a:t>Number theory </a:t>
            </a:r>
            <a:r>
              <a:rPr lang="en-US" dirty="0"/>
              <a:t>is the part of mathematics devoted to the study of the integers and their properties. </a:t>
            </a:r>
          </a:p>
          <a:p>
            <a:r>
              <a:rPr lang="en-US" dirty="0"/>
              <a:t>Key ideas in number theory include divisibility and the primality of integers.</a:t>
            </a:r>
          </a:p>
          <a:p>
            <a:r>
              <a:rPr lang="en-US" dirty="0"/>
              <a:t>Number theory has long been studied because of the beauty of its ideas, its accessibility, and its wealth of open questions. </a:t>
            </a:r>
          </a:p>
          <a:p>
            <a:r>
              <a:rPr lang="en-US" dirty="0"/>
              <a:t>We’ll use many ideas developed in Chapter </a:t>
            </a:r>
            <a:r>
              <a:rPr lang="en-US" dirty="0">
                <a:latin typeface="Cambria Math" pitchFamily="18" charset="0"/>
                <a:ea typeface="Cambria Math" pitchFamily="18" charset="0"/>
              </a:rPr>
              <a:t>1</a:t>
            </a:r>
            <a:r>
              <a:rPr lang="en-US" dirty="0"/>
              <a:t> about proof methods and proof strategy in our exploration of number theory.</a:t>
            </a:r>
          </a:p>
          <a:p>
            <a:r>
              <a:rPr lang="en-US" dirty="0"/>
              <a:t>Mathematicians have long considered number theory to be pure mathematics, but it has important applications to computer science and cryptography studied in Sections </a:t>
            </a:r>
            <a:r>
              <a:rPr lang="en-US" dirty="0">
                <a:latin typeface="Cambria Math" pitchFamily="18" charset="0"/>
                <a:ea typeface="Cambria Math" pitchFamily="18" charset="0"/>
              </a:rPr>
              <a:t>4.5</a:t>
            </a:r>
            <a:r>
              <a:rPr lang="en-US" dirty="0"/>
              <a:t> and </a:t>
            </a:r>
            <a:r>
              <a:rPr lang="en-US" dirty="0">
                <a:latin typeface="Cambria Math" pitchFamily="18" charset="0"/>
                <a:ea typeface="Cambria Math" pitchFamily="18" charset="0"/>
              </a:rPr>
              <a:t>4.6</a:t>
            </a:r>
            <a:r>
              <a:rPr lang="en-US" dirty="0"/>
              <a:t>.</a:t>
            </a:r>
          </a:p>
        </p:txBody>
      </p:sp>
    </p:spTree>
    <p:extLst>
      <p:ext uri="{BB962C8B-B14F-4D97-AF65-F5344CB8AC3E}">
        <p14:creationId xmlns:p14="http://schemas.microsoft.com/office/powerpoint/2010/main" val="3684378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Divisibility and Modular Arithmetic</a:t>
            </a:r>
          </a:p>
          <a:p>
            <a:r>
              <a:rPr lang="en-US" dirty="0"/>
              <a:t>Primes and Greatest Common Divisors</a:t>
            </a:r>
          </a:p>
          <a:p>
            <a:r>
              <a:rPr lang="en-US" dirty="0"/>
              <a:t>Solving Congruencies </a:t>
            </a:r>
          </a:p>
          <a:p>
            <a:r>
              <a:rPr lang="en-US" dirty="0"/>
              <a:t>Applications of Congruencies</a:t>
            </a:r>
          </a:p>
          <a:p>
            <a:r>
              <a:rPr lang="en-US" dirty="0"/>
              <a:t>Cryptography</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1909290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Divisibility and Modular Arithmetic</a:t>
            </a:r>
          </a:p>
        </p:txBody>
      </p:sp>
      <p:sp>
        <p:nvSpPr>
          <p:cNvPr id="3" name="Subtitle 2"/>
          <p:cNvSpPr>
            <a:spLocks noGrp="1"/>
          </p:cNvSpPr>
          <p:nvPr>
            <p:ph type="subTitle" idx="1"/>
          </p:nvPr>
        </p:nvSpPr>
        <p:spPr/>
        <p:txBody>
          <a:bodyPr/>
          <a:lstStyle/>
          <a:p>
            <a:r>
              <a:rPr lang="en-US" dirty="0"/>
              <a:t>Section 4.1</a:t>
            </a:r>
          </a:p>
        </p:txBody>
      </p:sp>
    </p:spTree>
    <p:extLst>
      <p:ext uri="{BB962C8B-B14F-4D97-AF65-F5344CB8AC3E}">
        <p14:creationId xmlns:p14="http://schemas.microsoft.com/office/powerpoint/2010/main" val="1150121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Relations and Functions</a:t>
            </a:r>
          </a:p>
          <a:p>
            <a:r>
              <a:rPr lang="en-US" dirty="0"/>
              <a:t>Properties of Relations</a:t>
            </a:r>
          </a:p>
          <a:p>
            <a:pPr lvl="1"/>
            <a:r>
              <a:rPr lang="en-US" dirty="0"/>
              <a:t>Reflexive Relations</a:t>
            </a:r>
          </a:p>
          <a:p>
            <a:pPr lvl="1"/>
            <a:r>
              <a:rPr lang="en-US" dirty="0"/>
              <a:t>Symmetric and </a:t>
            </a:r>
            <a:r>
              <a:rPr lang="en-US" dirty="0" err="1"/>
              <a:t>Antisymmetric</a:t>
            </a:r>
            <a:r>
              <a:rPr lang="en-US" dirty="0"/>
              <a:t> Relations</a:t>
            </a:r>
          </a:p>
          <a:p>
            <a:pPr lvl="1"/>
            <a:r>
              <a:rPr lang="en-US" dirty="0"/>
              <a:t>Transitive Relations</a:t>
            </a:r>
          </a:p>
          <a:p>
            <a:r>
              <a:rPr lang="en-US" dirty="0"/>
              <a:t>Combining Relations</a:t>
            </a:r>
          </a:p>
        </p:txBody>
      </p:sp>
    </p:spTree>
    <p:extLst>
      <p:ext uri="{BB962C8B-B14F-4D97-AF65-F5344CB8AC3E}">
        <p14:creationId xmlns:p14="http://schemas.microsoft.com/office/powerpoint/2010/main" val="2206772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Division </a:t>
            </a:r>
          </a:p>
          <a:p>
            <a:r>
              <a:rPr lang="en-US" dirty="0"/>
              <a:t>Division Algorithm </a:t>
            </a:r>
          </a:p>
          <a:p>
            <a:r>
              <a:rPr lang="en-US" dirty="0"/>
              <a:t>Modular Arithmetic</a:t>
            </a:r>
          </a:p>
        </p:txBody>
      </p:sp>
    </p:spTree>
    <p:extLst>
      <p:ext uri="{BB962C8B-B14F-4D97-AF65-F5344CB8AC3E}">
        <p14:creationId xmlns:p14="http://schemas.microsoft.com/office/powerpoint/2010/main" val="2438094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a:t>
            </a:r>
          </a:p>
        </p:txBody>
      </p:sp>
      <p:sp>
        <p:nvSpPr>
          <p:cNvPr id="3" name="Content Placeholder 2"/>
          <p:cNvSpPr>
            <a:spLocks noGrp="1"/>
          </p:cNvSpPr>
          <p:nvPr>
            <p:ph idx="1"/>
          </p:nvPr>
        </p:nvSpPr>
        <p:spPr/>
        <p:txBody>
          <a:bodyPr/>
          <a:lstStyle/>
          <a:p>
            <a:pPr>
              <a:buNone/>
            </a:pPr>
            <a:r>
              <a:rPr lang="en-US" b="1" dirty="0"/>
              <a:t>   Definition</a:t>
            </a:r>
            <a:r>
              <a:rPr lang="en-US" dirty="0"/>
              <a:t>: If </a:t>
            </a:r>
            <a:r>
              <a:rPr lang="en-US" i="1" dirty="0"/>
              <a:t>a</a:t>
            </a:r>
            <a:r>
              <a:rPr lang="en-US" dirty="0"/>
              <a:t> and </a:t>
            </a:r>
            <a:r>
              <a:rPr lang="en-US" i="1" dirty="0"/>
              <a:t>b</a:t>
            </a:r>
            <a:r>
              <a:rPr lang="en-US" dirty="0"/>
              <a:t> are integers with </a:t>
            </a:r>
            <a:r>
              <a:rPr lang="en-US" i="1" dirty="0"/>
              <a:t>a ≠ </a:t>
            </a:r>
            <a:r>
              <a:rPr lang="en-US" dirty="0">
                <a:latin typeface="Cambria Math" pitchFamily="18" charset="0"/>
                <a:ea typeface="Cambria Math" pitchFamily="18" charset="0"/>
              </a:rPr>
              <a:t>0</a:t>
            </a:r>
            <a:r>
              <a:rPr lang="en-US" dirty="0"/>
              <a:t>, then       </a:t>
            </a:r>
            <a:r>
              <a:rPr lang="en-US" i="1" dirty="0"/>
              <a:t>a</a:t>
            </a:r>
            <a:r>
              <a:rPr lang="en-US" dirty="0"/>
              <a:t> </a:t>
            </a:r>
            <a:r>
              <a:rPr lang="en-US" i="1" dirty="0"/>
              <a:t>divides</a:t>
            </a:r>
            <a:r>
              <a:rPr lang="en-US" dirty="0"/>
              <a:t> </a:t>
            </a:r>
            <a:r>
              <a:rPr lang="en-US" i="1" dirty="0"/>
              <a:t>b</a:t>
            </a:r>
            <a:r>
              <a:rPr lang="en-US" dirty="0"/>
              <a:t> if there exists an integer </a:t>
            </a:r>
            <a:r>
              <a:rPr lang="en-US" i="1" dirty="0"/>
              <a:t>c</a:t>
            </a:r>
            <a:r>
              <a:rPr lang="en-US" dirty="0"/>
              <a:t> such that  </a:t>
            </a:r>
            <a:r>
              <a:rPr lang="en-US" i="1" dirty="0"/>
              <a:t>b = ac</a:t>
            </a:r>
            <a:r>
              <a:rPr lang="en-US" dirty="0"/>
              <a:t>.</a:t>
            </a:r>
          </a:p>
          <a:p>
            <a:pPr lvl="1"/>
            <a:r>
              <a:rPr lang="en-US" dirty="0"/>
              <a:t>When </a:t>
            </a:r>
            <a:r>
              <a:rPr lang="en-US" i="1" dirty="0"/>
              <a:t>a</a:t>
            </a:r>
            <a:r>
              <a:rPr lang="en-US" dirty="0"/>
              <a:t> divides </a:t>
            </a:r>
            <a:r>
              <a:rPr lang="en-US" i="1" dirty="0"/>
              <a:t>b</a:t>
            </a:r>
            <a:r>
              <a:rPr lang="en-US" dirty="0"/>
              <a:t> we say that </a:t>
            </a:r>
            <a:r>
              <a:rPr lang="en-US" i="1" dirty="0"/>
              <a:t>a</a:t>
            </a:r>
            <a:r>
              <a:rPr lang="en-US" dirty="0"/>
              <a:t> is a </a:t>
            </a:r>
            <a:r>
              <a:rPr lang="en-US" i="1" dirty="0"/>
              <a:t>factor</a:t>
            </a:r>
            <a:r>
              <a:rPr lang="en-US" dirty="0"/>
              <a:t> or </a:t>
            </a:r>
            <a:r>
              <a:rPr lang="en-US" i="1" dirty="0"/>
              <a:t>divisor</a:t>
            </a:r>
            <a:r>
              <a:rPr lang="en-US" dirty="0"/>
              <a:t> of </a:t>
            </a:r>
            <a:r>
              <a:rPr lang="en-US" i="1" dirty="0"/>
              <a:t>b</a:t>
            </a:r>
            <a:r>
              <a:rPr lang="en-US" dirty="0"/>
              <a:t> and that </a:t>
            </a:r>
            <a:r>
              <a:rPr lang="en-US" i="1" dirty="0"/>
              <a:t>b</a:t>
            </a:r>
            <a:r>
              <a:rPr lang="en-US" dirty="0"/>
              <a:t> is a multiple of </a:t>
            </a:r>
            <a:r>
              <a:rPr lang="en-US" i="1" dirty="0"/>
              <a:t>a</a:t>
            </a:r>
            <a:r>
              <a:rPr lang="en-US" dirty="0"/>
              <a:t>.</a:t>
            </a:r>
          </a:p>
          <a:p>
            <a:pPr lvl="1"/>
            <a:r>
              <a:rPr lang="en-US" dirty="0"/>
              <a:t>The notation </a:t>
            </a:r>
            <a:r>
              <a:rPr lang="en-US" i="1" dirty="0"/>
              <a:t>a </a:t>
            </a:r>
            <a:r>
              <a:rPr lang="en-US" dirty="0"/>
              <a:t>| </a:t>
            </a:r>
            <a:r>
              <a:rPr lang="en-US" i="1" dirty="0"/>
              <a:t>b</a:t>
            </a:r>
            <a:r>
              <a:rPr lang="en-US" dirty="0"/>
              <a:t> denotes that </a:t>
            </a:r>
            <a:r>
              <a:rPr lang="en-US" i="1" dirty="0"/>
              <a:t>a</a:t>
            </a:r>
            <a:r>
              <a:rPr lang="en-US" dirty="0"/>
              <a:t> divides </a:t>
            </a:r>
            <a:r>
              <a:rPr lang="en-US" i="1" dirty="0"/>
              <a:t>b</a:t>
            </a:r>
            <a:r>
              <a:rPr lang="en-US" dirty="0"/>
              <a:t>.</a:t>
            </a:r>
          </a:p>
          <a:p>
            <a:pPr lvl="1"/>
            <a:r>
              <a:rPr lang="en-US" dirty="0"/>
              <a:t>If </a:t>
            </a:r>
            <a:r>
              <a:rPr lang="en-US" i="1" dirty="0"/>
              <a:t>a</a:t>
            </a:r>
            <a:r>
              <a:rPr lang="en-US" dirty="0"/>
              <a:t> | </a:t>
            </a:r>
            <a:r>
              <a:rPr lang="en-US" i="1" dirty="0"/>
              <a:t>b</a:t>
            </a:r>
            <a:r>
              <a:rPr lang="en-US" dirty="0"/>
              <a:t>, then </a:t>
            </a:r>
            <a:r>
              <a:rPr lang="en-US" i="1" dirty="0"/>
              <a:t>b</a:t>
            </a:r>
            <a:r>
              <a:rPr lang="en-US" dirty="0"/>
              <a:t>/</a:t>
            </a:r>
            <a:r>
              <a:rPr lang="en-US" i="1" dirty="0"/>
              <a:t>a</a:t>
            </a:r>
            <a:r>
              <a:rPr lang="en-US" dirty="0"/>
              <a:t> is an integer.</a:t>
            </a:r>
          </a:p>
          <a:p>
            <a:pPr lvl="1"/>
            <a:r>
              <a:rPr lang="en-US" dirty="0"/>
              <a:t>If </a:t>
            </a:r>
            <a:r>
              <a:rPr lang="en-US" i="1" dirty="0"/>
              <a:t>a </a:t>
            </a:r>
            <a:r>
              <a:rPr lang="en-US" dirty="0"/>
              <a:t>does not divide </a:t>
            </a:r>
            <a:r>
              <a:rPr lang="en-US" i="1" dirty="0"/>
              <a:t>b</a:t>
            </a:r>
            <a:r>
              <a:rPr lang="en-US" dirty="0"/>
              <a:t>, we write </a:t>
            </a:r>
            <a:r>
              <a:rPr lang="en-US" i="1" dirty="0"/>
              <a:t>a</a:t>
            </a:r>
            <a:r>
              <a:rPr lang="en-US" dirty="0">
                <a:latin typeface="Cambria Math"/>
                <a:ea typeface="Cambria Math"/>
              </a:rPr>
              <a:t> ∤ </a:t>
            </a:r>
            <a:r>
              <a:rPr lang="en-US" i="1" dirty="0"/>
              <a:t>b</a:t>
            </a:r>
            <a:r>
              <a:rPr lang="en-US" dirty="0"/>
              <a:t>.</a:t>
            </a:r>
          </a:p>
          <a:p>
            <a:pPr>
              <a:buNone/>
            </a:pPr>
            <a:r>
              <a:rPr lang="en-US" b="1" dirty="0"/>
              <a:t>   Example</a:t>
            </a:r>
            <a:r>
              <a:rPr lang="en-US" dirty="0"/>
              <a:t>: Determine whether </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7</a:t>
            </a:r>
            <a:r>
              <a:rPr lang="en-US" dirty="0"/>
              <a:t> and  whether          </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12</a:t>
            </a:r>
            <a:r>
              <a:rPr lang="en-US" dirty="0"/>
              <a:t>.</a:t>
            </a:r>
          </a:p>
          <a:p>
            <a:pPr lvl="1">
              <a:buNone/>
            </a:pPr>
            <a:endParaRPr lang="en-US" dirty="0"/>
          </a:p>
        </p:txBody>
      </p:sp>
    </p:spTree>
    <p:extLst>
      <p:ext uri="{BB962C8B-B14F-4D97-AF65-F5344CB8AC3E}">
        <p14:creationId xmlns:p14="http://schemas.microsoft.com/office/powerpoint/2010/main" val="3802941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Divisibility</a:t>
            </a:r>
          </a:p>
        </p:txBody>
      </p:sp>
      <p:sp>
        <p:nvSpPr>
          <p:cNvPr id="3" name="Content Placeholder 2"/>
          <p:cNvSpPr>
            <a:spLocks noGrp="1"/>
          </p:cNvSpPr>
          <p:nvPr>
            <p:ph idx="1"/>
          </p:nvPr>
        </p:nvSpPr>
        <p:spPr/>
        <p:txBody>
          <a:bodyPr>
            <a:normAutofit fontScale="92500" lnSpcReduction="20000"/>
          </a:bodyPr>
          <a:lstStyle/>
          <a:p>
            <a:pPr>
              <a:buNone/>
            </a:pPr>
            <a:r>
              <a:rPr lang="en-US" dirty="0"/>
              <a:t>  </a:t>
            </a:r>
            <a:r>
              <a:rPr lang="en-US" b="1" dirty="0"/>
              <a:t>Theorem </a:t>
            </a:r>
            <a:r>
              <a:rPr lang="en-US" b="1" dirty="0">
                <a:latin typeface="Cambria Math" pitchFamily="18" charset="0"/>
                <a:ea typeface="Cambria Math" pitchFamily="18" charset="0"/>
              </a:rPr>
              <a:t>1</a:t>
            </a:r>
            <a:r>
              <a:rPr lang="en-US" dirty="0"/>
              <a:t>: Let </a:t>
            </a:r>
            <a:r>
              <a:rPr lang="en-US" i="1" dirty="0"/>
              <a:t>a</a:t>
            </a:r>
            <a:r>
              <a:rPr lang="en-US" dirty="0"/>
              <a:t>, </a:t>
            </a:r>
            <a:r>
              <a:rPr lang="en-US" i="1" dirty="0"/>
              <a:t>b</a:t>
            </a:r>
            <a:r>
              <a:rPr lang="en-US" dirty="0"/>
              <a:t>, and </a:t>
            </a:r>
            <a:r>
              <a:rPr lang="en-US" i="1" dirty="0"/>
              <a:t>c</a:t>
            </a:r>
            <a:r>
              <a:rPr lang="en-US" dirty="0"/>
              <a:t> be integers, where </a:t>
            </a:r>
            <a:r>
              <a:rPr lang="en-US" i="1" dirty="0"/>
              <a:t>a</a:t>
            </a:r>
            <a:r>
              <a:rPr lang="en-US" dirty="0"/>
              <a:t> </a:t>
            </a:r>
            <a:r>
              <a:rPr lang="en-US" dirty="0">
                <a:latin typeface="Cambria Math"/>
                <a:ea typeface="Cambria Math"/>
              </a:rPr>
              <a:t>≠0</a:t>
            </a:r>
            <a:r>
              <a:rPr lang="en-US" dirty="0"/>
              <a:t>. </a:t>
            </a:r>
          </a:p>
          <a:p>
            <a:pPr marL="1028700" lvl="1" indent="-571500">
              <a:buFont typeface="+mj-lt"/>
              <a:buAutoNum type="romanLcPeriod"/>
            </a:pPr>
            <a:r>
              <a:rPr lang="en-US" dirty="0"/>
              <a:t>If </a:t>
            </a:r>
            <a:r>
              <a:rPr lang="en-US" i="1" dirty="0"/>
              <a:t>a</a:t>
            </a:r>
            <a:r>
              <a:rPr lang="en-US" dirty="0"/>
              <a:t> | </a:t>
            </a:r>
            <a:r>
              <a:rPr lang="en-US" i="1" dirty="0"/>
              <a:t>b</a:t>
            </a:r>
            <a:r>
              <a:rPr lang="en-US" dirty="0"/>
              <a:t> and </a:t>
            </a:r>
            <a:r>
              <a:rPr lang="en-US" i="1" dirty="0"/>
              <a:t>a</a:t>
            </a:r>
            <a:r>
              <a:rPr lang="en-US" dirty="0"/>
              <a:t> | </a:t>
            </a:r>
            <a:r>
              <a:rPr lang="en-US" i="1" dirty="0"/>
              <a:t>c</a:t>
            </a:r>
            <a:r>
              <a:rPr lang="en-US" dirty="0"/>
              <a:t>, then</a:t>
            </a:r>
            <a:r>
              <a:rPr lang="en-US" i="1" dirty="0"/>
              <a:t> a</a:t>
            </a:r>
            <a:r>
              <a:rPr lang="en-US" dirty="0"/>
              <a:t> | (</a:t>
            </a:r>
            <a:r>
              <a:rPr lang="en-US" i="1" dirty="0"/>
              <a:t>b + c</a:t>
            </a:r>
            <a:r>
              <a:rPr lang="en-US" dirty="0"/>
              <a:t>);</a:t>
            </a:r>
          </a:p>
          <a:p>
            <a:pPr marL="1028700" lvl="1" indent="-571500">
              <a:buFont typeface="+mj-lt"/>
              <a:buAutoNum type="romanLcPeriod"/>
            </a:pPr>
            <a:r>
              <a:rPr lang="en-US" dirty="0"/>
              <a:t>If </a:t>
            </a:r>
            <a:r>
              <a:rPr lang="en-US" i="1" dirty="0"/>
              <a:t>a</a:t>
            </a:r>
            <a:r>
              <a:rPr lang="en-US" dirty="0"/>
              <a:t> | </a:t>
            </a:r>
            <a:r>
              <a:rPr lang="en-US" i="1" dirty="0"/>
              <a:t>b,</a:t>
            </a:r>
            <a:r>
              <a:rPr lang="en-US" dirty="0"/>
              <a:t> then </a:t>
            </a:r>
            <a:r>
              <a:rPr lang="en-US" i="1" dirty="0"/>
              <a:t>a</a:t>
            </a:r>
            <a:r>
              <a:rPr lang="en-US" dirty="0"/>
              <a:t> | </a:t>
            </a:r>
            <a:r>
              <a:rPr lang="en-US" dirty="0" err="1"/>
              <a:t>b</a:t>
            </a:r>
            <a:r>
              <a:rPr lang="en-US" i="1" dirty="0" err="1"/>
              <a:t>c</a:t>
            </a:r>
            <a:r>
              <a:rPr lang="en-US" dirty="0"/>
              <a:t> for all integers </a:t>
            </a:r>
            <a:r>
              <a:rPr lang="en-US" i="1" dirty="0"/>
              <a:t>c</a:t>
            </a:r>
            <a:r>
              <a:rPr lang="en-US" dirty="0"/>
              <a:t>;</a:t>
            </a:r>
            <a:endParaRPr lang="en-US" i="1" dirty="0"/>
          </a:p>
          <a:p>
            <a:pPr marL="1028700" lvl="1" indent="-571500">
              <a:buFont typeface="+mj-lt"/>
              <a:buAutoNum type="romanLcPeriod"/>
            </a:pPr>
            <a:r>
              <a:rPr lang="en-US" dirty="0"/>
              <a:t>If </a:t>
            </a:r>
            <a:r>
              <a:rPr lang="en-US" i="1" dirty="0"/>
              <a:t>a</a:t>
            </a:r>
            <a:r>
              <a:rPr lang="en-US" dirty="0"/>
              <a:t> | </a:t>
            </a:r>
            <a:r>
              <a:rPr lang="en-US" i="1" dirty="0"/>
              <a:t>b</a:t>
            </a:r>
            <a:r>
              <a:rPr lang="en-US" dirty="0"/>
              <a:t> and </a:t>
            </a:r>
            <a:r>
              <a:rPr lang="en-US" i="1" dirty="0"/>
              <a:t>b</a:t>
            </a:r>
            <a:r>
              <a:rPr lang="en-US" dirty="0"/>
              <a:t> | </a:t>
            </a:r>
            <a:r>
              <a:rPr lang="en-US" i="1" dirty="0"/>
              <a:t>c</a:t>
            </a:r>
            <a:r>
              <a:rPr lang="en-US" dirty="0"/>
              <a:t>, then </a:t>
            </a:r>
            <a:r>
              <a:rPr lang="en-US" i="1" dirty="0"/>
              <a:t>a</a:t>
            </a:r>
            <a:r>
              <a:rPr lang="en-US" dirty="0"/>
              <a:t> | </a:t>
            </a:r>
            <a:r>
              <a:rPr lang="en-US" i="1" dirty="0"/>
              <a:t>c</a:t>
            </a:r>
            <a:r>
              <a:rPr lang="en-US" dirty="0"/>
              <a:t>.</a:t>
            </a:r>
          </a:p>
          <a:p>
            <a:pPr marL="628650" lvl="1" indent="-571500">
              <a:buNone/>
            </a:pPr>
            <a:r>
              <a:rPr lang="en-US" dirty="0"/>
              <a:t>   </a:t>
            </a:r>
            <a:r>
              <a:rPr lang="en-US" b="1" dirty="0"/>
              <a:t>Proof</a:t>
            </a:r>
            <a:r>
              <a:rPr lang="en-US" dirty="0"/>
              <a:t>: (</a:t>
            </a:r>
            <a:r>
              <a:rPr lang="en-US" dirty="0" err="1"/>
              <a:t>i</a:t>
            </a:r>
            <a:r>
              <a:rPr lang="en-US" dirty="0"/>
              <a:t>)  Suppose </a:t>
            </a:r>
            <a:r>
              <a:rPr lang="en-US" i="1" dirty="0"/>
              <a:t>a</a:t>
            </a:r>
            <a:r>
              <a:rPr lang="en-US" dirty="0"/>
              <a:t> | </a:t>
            </a:r>
            <a:r>
              <a:rPr lang="en-US" i="1" dirty="0"/>
              <a:t>b</a:t>
            </a:r>
            <a:r>
              <a:rPr lang="en-US" dirty="0"/>
              <a:t> and </a:t>
            </a:r>
            <a:r>
              <a:rPr lang="en-US" i="1" dirty="0"/>
              <a:t>a</a:t>
            </a:r>
            <a:r>
              <a:rPr lang="en-US" dirty="0"/>
              <a:t> | </a:t>
            </a:r>
            <a:r>
              <a:rPr lang="en-US" i="1" dirty="0"/>
              <a:t>c</a:t>
            </a:r>
            <a:r>
              <a:rPr lang="en-US" dirty="0"/>
              <a:t>, then it follows that there are integers </a:t>
            </a:r>
            <a:r>
              <a:rPr lang="en-US" i="1" dirty="0"/>
              <a:t>s</a:t>
            </a:r>
            <a:r>
              <a:rPr lang="en-US" dirty="0"/>
              <a:t> and </a:t>
            </a:r>
            <a:r>
              <a:rPr lang="en-US" i="1" dirty="0"/>
              <a:t>t</a:t>
            </a:r>
            <a:r>
              <a:rPr lang="en-US" dirty="0"/>
              <a:t> with </a:t>
            </a:r>
            <a:r>
              <a:rPr lang="en-US" i="1" dirty="0"/>
              <a:t>b</a:t>
            </a:r>
            <a:r>
              <a:rPr lang="en-US" dirty="0"/>
              <a:t> = </a:t>
            </a:r>
            <a:r>
              <a:rPr lang="en-US" i="1" dirty="0"/>
              <a:t>as</a:t>
            </a:r>
            <a:r>
              <a:rPr lang="en-US" dirty="0"/>
              <a:t> and </a:t>
            </a:r>
            <a:r>
              <a:rPr lang="en-US" i="1" dirty="0"/>
              <a:t>c</a:t>
            </a:r>
            <a:r>
              <a:rPr lang="en-US" dirty="0"/>
              <a:t> = </a:t>
            </a:r>
            <a:r>
              <a:rPr lang="en-US" i="1" dirty="0"/>
              <a:t>at</a:t>
            </a:r>
            <a:r>
              <a:rPr lang="en-US" dirty="0"/>
              <a:t>. Hence,</a:t>
            </a:r>
          </a:p>
          <a:p>
            <a:pPr marL="628650" lvl="1" indent="-571500">
              <a:buNone/>
            </a:pPr>
            <a:r>
              <a:rPr lang="en-US" dirty="0"/>
              <a:t>            </a:t>
            </a:r>
            <a:r>
              <a:rPr lang="en-US" i="1" dirty="0"/>
              <a:t>b</a:t>
            </a:r>
            <a:r>
              <a:rPr lang="en-US" dirty="0"/>
              <a:t> + </a:t>
            </a:r>
            <a:r>
              <a:rPr lang="en-US" i="1" dirty="0"/>
              <a:t>c</a:t>
            </a:r>
            <a:r>
              <a:rPr lang="en-US" dirty="0"/>
              <a:t> = </a:t>
            </a:r>
            <a:r>
              <a:rPr lang="en-US" i="1" dirty="0"/>
              <a:t>as</a:t>
            </a:r>
            <a:r>
              <a:rPr lang="en-US" dirty="0"/>
              <a:t> + </a:t>
            </a:r>
            <a:r>
              <a:rPr lang="en-US" i="1" dirty="0"/>
              <a:t>at</a:t>
            </a:r>
            <a:r>
              <a:rPr lang="en-US" dirty="0"/>
              <a:t> = </a:t>
            </a:r>
            <a:r>
              <a:rPr lang="en-US" i="1" dirty="0"/>
              <a:t>a</a:t>
            </a:r>
            <a:r>
              <a:rPr lang="en-US" dirty="0"/>
              <a:t>(</a:t>
            </a:r>
            <a:r>
              <a:rPr lang="en-US" i="1" dirty="0"/>
              <a:t>s</a:t>
            </a:r>
            <a:r>
              <a:rPr lang="en-US" dirty="0"/>
              <a:t> + </a:t>
            </a:r>
            <a:r>
              <a:rPr lang="en-US" i="1" dirty="0"/>
              <a:t>t</a:t>
            </a:r>
            <a:r>
              <a:rPr lang="en-US" dirty="0"/>
              <a:t>).    </a:t>
            </a:r>
            <a:r>
              <a:rPr lang="en-US" dirty="0">
                <a:latin typeface="Cambria Math"/>
                <a:ea typeface="Cambria Math"/>
              </a:rPr>
              <a:t>Hence,  </a:t>
            </a:r>
            <a:r>
              <a:rPr lang="en-US" i="1" dirty="0"/>
              <a:t>a</a:t>
            </a:r>
            <a:r>
              <a:rPr lang="en-US" dirty="0"/>
              <a:t> | (</a:t>
            </a:r>
            <a:r>
              <a:rPr lang="en-US" i="1" dirty="0"/>
              <a:t>b + c</a:t>
            </a:r>
            <a:r>
              <a:rPr lang="en-US" dirty="0"/>
              <a:t>)</a:t>
            </a:r>
          </a:p>
          <a:p>
            <a:pPr marL="262890" indent="-571500">
              <a:buNone/>
            </a:pPr>
            <a:r>
              <a:rPr lang="en-US" dirty="0"/>
              <a:t>     (Exercises 3 and 4 ask for proofs of parts (ii) and  (iii).)                                                 </a:t>
            </a:r>
            <a:r>
              <a:rPr lang="en-US" b="1" dirty="0"/>
              <a:t>Corollary</a:t>
            </a:r>
            <a:r>
              <a:rPr lang="en-US" dirty="0"/>
              <a:t>: If </a:t>
            </a:r>
            <a:r>
              <a:rPr lang="en-US" i="1" dirty="0"/>
              <a:t>a</a:t>
            </a:r>
            <a:r>
              <a:rPr lang="en-US" dirty="0"/>
              <a:t>, </a:t>
            </a:r>
            <a:r>
              <a:rPr lang="en-US" i="1" dirty="0"/>
              <a:t>b</a:t>
            </a:r>
            <a:r>
              <a:rPr lang="en-US" dirty="0"/>
              <a:t>, and </a:t>
            </a:r>
            <a:r>
              <a:rPr lang="en-US" i="1" dirty="0"/>
              <a:t>c</a:t>
            </a:r>
            <a:r>
              <a:rPr lang="en-US" dirty="0"/>
              <a:t> be integers, where </a:t>
            </a:r>
            <a:r>
              <a:rPr lang="en-US" i="1" dirty="0"/>
              <a:t>a</a:t>
            </a:r>
            <a:r>
              <a:rPr lang="en-US" dirty="0"/>
              <a:t> </a:t>
            </a:r>
            <a:r>
              <a:rPr lang="en-US" dirty="0">
                <a:latin typeface="Cambria Math"/>
                <a:ea typeface="Cambria Math"/>
              </a:rPr>
              <a:t>≠0</a:t>
            </a:r>
            <a:r>
              <a:rPr lang="en-US" dirty="0"/>
              <a:t>, such that </a:t>
            </a:r>
            <a:r>
              <a:rPr lang="en-US" i="1" dirty="0"/>
              <a:t>a</a:t>
            </a:r>
            <a:r>
              <a:rPr lang="en-US" dirty="0"/>
              <a:t> | </a:t>
            </a:r>
            <a:r>
              <a:rPr lang="en-US" i="1" dirty="0"/>
              <a:t>b</a:t>
            </a:r>
            <a:r>
              <a:rPr lang="en-US" dirty="0"/>
              <a:t> and </a:t>
            </a:r>
            <a:r>
              <a:rPr lang="en-US" i="1" dirty="0"/>
              <a:t>a</a:t>
            </a:r>
            <a:r>
              <a:rPr lang="en-US" dirty="0"/>
              <a:t> | </a:t>
            </a:r>
            <a:r>
              <a:rPr lang="en-US" i="1" dirty="0"/>
              <a:t>c, </a:t>
            </a:r>
            <a:r>
              <a:rPr lang="en-US" dirty="0"/>
              <a:t>then </a:t>
            </a:r>
            <a:r>
              <a:rPr lang="en-US" i="1" dirty="0"/>
              <a:t>a</a:t>
            </a:r>
            <a:r>
              <a:rPr lang="en-US" dirty="0"/>
              <a:t> | </a:t>
            </a:r>
            <a:r>
              <a:rPr lang="en-US" i="1" dirty="0" err="1"/>
              <a:t>mb</a:t>
            </a:r>
            <a:r>
              <a:rPr lang="en-US" dirty="0"/>
              <a:t> + </a:t>
            </a:r>
            <a:r>
              <a:rPr lang="en-US" i="1" dirty="0" err="1"/>
              <a:t>nc</a:t>
            </a:r>
            <a:r>
              <a:rPr lang="en-US" dirty="0"/>
              <a:t> whenever </a:t>
            </a:r>
            <a:r>
              <a:rPr lang="en-US" i="1" dirty="0"/>
              <a:t>m</a:t>
            </a:r>
            <a:r>
              <a:rPr lang="en-US" dirty="0"/>
              <a:t> and </a:t>
            </a:r>
            <a:r>
              <a:rPr lang="en-US" i="1" dirty="0"/>
              <a:t>n</a:t>
            </a:r>
            <a:r>
              <a:rPr lang="en-US" dirty="0"/>
              <a:t> are integers. </a:t>
            </a:r>
          </a:p>
          <a:p>
            <a:pPr marL="262890" indent="-571500">
              <a:buNone/>
            </a:pPr>
            <a:r>
              <a:rPr lang="en-US" dirty="0"/>
              <a:t>   Can you show how it follows easily from  </a:t>
            </a:r>
            <a:r>
              <a:rPr lang="en-US" dirty="0" err="1"/>
              <a:t>from</a:t>
            </a:r>
            <a:r>
              <a:rPr lang="en-US" dirty="0"/>
              <a:t> (ii) and (</a:t>
            </a:r>
            <a:r>
              <a:rPr lang="en-US" dirty="0" err="1"/>
              <a:t>i</a:t>
            </a:r>
            <a:r>
              <a:rPr lang="en-US" dirty="0"/>
              <a:t>) of Theorem </a:t>
            </a:r>
            <a:r>
              <a:rPr lang="en-US" dirty="0">
                <a:latin typeface="Cambria Math" pitchFamily="18" charset="0"/>
                <a:ea typeface="Cambria Math" pitchFamily="18" charset="0"/>
              </a:rPr>
              <a:t>1</a:t>
            </a:r>
            <a:r>
              <a:rPr lang="en-US" dirty="0"/>
              <a:t>?</a:t>
            </a:r>
          </a:p>
          <a:p>
            <a:pPr marL="1028700" lvl="1" indent="-571500">
              <a:buFont typeface="+mj-lt"/>
              <a:buAutoNum type="romanLcPeriod"/>
            </a:pPr>
            <a:endParaRPr lang="en-US" dirty="0"/>
          </a:p>
        </p:txBody>
      </p:sp>
      <p:sp>
        <p:nvSpPr>
          <p:cNvPr id="4" name="Isosceles Triangle 3"/>
          <p:cNvSpPr/>
          <p:nvPr/>
        </p:nvSpPr>
        <p:spPr>
          <a:xfrm rot="5400000" flipV="1">
            <a:off x="8305800" y="4343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91171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 Algorithm</a:t>
            </a:r>
          </a:p>
        </p:txBody>
      </p:sp>
      <p:sp>
        <p:nvSpPr>
          <p:cNvPr id="3" name="Content Placeholder 2"/>
          <p:cNvSpPr>
            <a:spLocks noGrp="1"/>
          </p:cNvSpPr>
          <p:nvPr>
            <p:ph idx="1"/>
          </p:nvPr>
        </p:nvSpPr>
        <p:spPr/>
        <p:txBody>
          <a:bodyPr>
            <a:normAutofit fontScale="77500" lnSpcReduction="20000"/>
          </a:bodyPr>
          <a:lstStyle/>
          <a:p>
            <a:r>
              <a:rPr lang="en-US" dirty="0"/>
              <a:t>When an integer is divided by a positive integer, there is a quotient and a remainder. This is traditionally called the “Division Algorithm,” but is really a theorem.</a:t>
            </a:r>
          </a:p>
          <a:p>
            <a:pPr>
              <a:buNone/>
            </a:pPr>
            <a:r>
              <a:rPr lang="en-US" b="1" dirty="0"/>
              <a:t>   Division Algorithm</a:t>
            </a:r>
            <a:r>
              <a:rPr lang="en-US" dirty="0"/>
              <a:t>: If </a:t>
            </a:r>
            <a:r>
              <a:rPr lang="en-US" i="1" dirty="0"/>
              <a:t>a</a:t>
            </a:r>
            <a:r>
              <a:rPr lang="en-US" dirty="0"/>
              <a:t> is an integer and </a:t>
            </a:r>
            <a:r>
              <a:rPr lang="en-US" i="1" dirty="0"/>
              <a:t>d</a:t>
            </a:r>
            <a:r>
              <a:rPr lang="en-US" dirty="0"/>
              <a:t> a positive integer, then there are unique integers </a:t>
            </a:r>
            <a:r>
              <a:rPr lang="en-US" i="1" dirty="0"/>
              <a:t>q</a:t>
            </a:r>
            <a:r>
              <a:rPr lang="en-US" dirty="0"/>
              <a:t> and </a:t>
            </a:r>
            <a:r>
              <a:rPr lang="en-US" i="1" dirty="0"/>
              <a:t>r</a:t>
            </a:r>
            <a:r>
              <a:rPr lang="en-US" dirty="0"/>
              <a:t>, with </a:t>
            </a:r>
            <a:r>
              <a:rPr lang="en-US" dirty="0">
                <a:latin typeface="Cambria Math" pitchFamily="18" charset="0"/>
                <a:ea typeface="Cambria Math" pitchFamily="18" charset="0"/>
              </a:rPr>
              <a:t>0</a:t>
            </a:r>
            <a:r>
              <a:rPr lang="en-US" i="1" dirty="0"/>
              <a:t> ≤ </a:t>
            </a:r>
            <a:r>
              <a:rPr lang="en-US" dirty="0"/>
              <a:t>r</a:t>
            </a:r>
            <a:r>
              <a:rPr lang="en-US" i="1" dirty="0"/>
              <a:t> &lt; </a:t>
            </a:r>
            <a:r>
              <a:rPr lang="en-US" i="1" dirty="0">
                <a:latin typeface="Cambria Math" pitchFamily="18" charset="0"/>
                <a:ea typeface="Cambria Math" pitchFamily="18" charset="0"/>
              </a:rPr>
              <a:t>d</a:t>
            </a:r>
            <a:r>
              <a:rPr lang="en-US" dirty="0"/>
              <a:t>, such that  </a:t>
            </a:r>
            <a:r>
              <a:rPr lang="en-US" i="1" dirty="0"/>
              <a:t>a = </a:t>
            </a:r>
            <a:r>
              <a:rPr lang="en-US" i="1" dirty="0" err="1"/>
              <a:t>dq</a:t>
            </a:r>
            <a:r>
              <a:rPr lang="en-US" i="1" dirty="0"/>
              <a:t> + r</a:t>
            </a:r>
            <a:r>
              <a:rPr lang="en-US" dirty="0"/>
              <a:t> (</a:t>
            </a:r>
            <a:r>
              <a:rPr lang="en-US" i="1" dirty="0"/>
              <a:t>proved in Section</a:t>
            </a:r>
            <a:r>
              <a:rPr lang="en-US" dirty="0"/>
              <a:t> </a:t>
            </a:r>
            <a:r>
              <a:rPr lang="en-US" dirty="0">
                <a:latin typeface="Cambria Math" pitchFamily="18" charset="0"/>
                <a:ea typeface="Cambria Math" pitchFamily="18" charset="0"/>
              </a:rPr>
              <a:t>5.2</a:t>
            </a:r>
            <a:r>
              <a:rPr lang="en-US" dirty="0"/>
              <a:t>).</a:t>
            </a:r>
          </a:p>
          <a:p>
            <a:pPr lvl="2"/>
            <a:r>
              <a:rPr lang="en-US" i="1" dirty="0"/>
              <a:t>d</a:t>
            </a:r>
            <a:r>
              <a:rPr lang="en-US" dirty="0"/>
              <a:t> is called the </a:t>
            </a:r>
            <a:r>
              <a:rPr lang="en-US" i="1" dirty="0"/>
              <a:t>divisor</a:t>
            </a:r>
            <a:r>
              <a:rPr lang="en-US" dirty="0"/>
              <a:t>.</a:t>
            </a:r>
          </a:p>
          <a:p>
            <a:pPr lvl="2"/>
            <a:r>
              <a:rPr lang="en-US" i="1" dirty="0"/>
              <a:t>a</a:t>
            </a:r>
            <a:r>
              <a:rPr lang="en-US" dirty="0"/>
              <a:t> is called the </a:t>
            </a:r>
            <a:r>
              <a:rPr lang="en-US" i="1" dirty="0"/>
              <a:t>dividend</a:t>
            </a:r>
            <a:r>
              <a:rPr lang="en-US" dirty="0"/>
              <a:t>.</a:t>
            </a:r>
          </a:p>
          <a:p>
            <a:pPr lvl="2"/>
            <a:r>
              <a:rPr lang="en-US" i="1" dirty="0"/>
              <a:t>q</a:t>
            </a:r>
            <a:r>
              <a:rPr lang="en-US" dirty="0"/>
              <a:t> is called the </a:t>
            </a:r>
            <a:r>
              <a:rPr lang="en-US" i="1" dirty="0"/>
              <a:t>quotient</a:t>
            </a:r>
            <a:r>
              <a:rPr lang="en-US" dirty="0"/>
              <a:t>.      </a:t>
            </a:r>
          </a:p>
          <a:p>
            <a:pPr lvl="2"/>
            <a:r>
              <a:rPr lang="en-US" i="1" dirty="0"/>
              <a:t>r</a:t>
            </a:r>
            <a:r>
              <a:rPr lang="en-US" dirty="0"/>
              <a:t> is called the </a:t>
            </a:r>
            <a:r>
              <a:rPr lang="en-US" i="1" dirty="0"/>
              <a:t>remainder</a:t>
            </a:r>
            <a:r>
              <a:rPr lang="en-US" dirty="0"/>
              <a:t>.</a:t>
            </a:r>
          </a:p>
          <a:p>
            <a:pPr>
              <a:buNone/>
            </a:pPr>
            <a:r>
              <a:rPr lang="en-US" b="1" dirty="0"/>
              <a:t>   Examples</a:t>
            </a:r>
            <a:r>
              <a:rPr lang="en-US" dirty="0"/>
              <a:t>:  </a:t>
            </a:r>
          </a:p>
          <a:p>
            <a:pPr lvl="2"/>
            <a:r>
              <a:rPr lang="en-US" dirty="0"/>
              <a:t>What are the quotient and remainder when </a:t>
            </a:r>
            <a:r>
              <a:rPr lang="en-US" dirty="0">
                <a:latin typeface="Cambria Math" pitchFamily="18" charset="0"/>
                <a:ea typeface="Cambria Math" pitchFamily="18" charset="0"/>
              </a:rPr>
              <a:t>101 </a:t>
            </a:r>
            <a:r>
              <a:rPr lang="en-US" dirty="0"/>
              <a:t>is divided by </a:t>
            </a:r>
            <a:r>
              <a:rPr lang="en-US" dirty="0">
                <a:latin typeface="Cambria Math" pitchFamily="18" charset="0"/>
                <a:ea typeface="Cambria Math" pitchFamily="18" charset="0"/>
              </a:rPr>
              <a:t>11</a:t>
            </a:r>
            <a:r>
              <a:rPr lang="en-US" dirty="0"/>
              <a:t>?</a:t>
            </a:r>
          </a:p>
          <a:p>
            <a:pPr lvl="2">
              <a:buNone/>
            </a:pPr>
            <a:r>
              <a:rPr lang="en-US" dirty="0"/>
              <a:t>     </a:t>
            </a:r>
            <a:r>
              <a:rPr lang="en-US" b="1" dirty="0"/>
              <a:t>Solution</a:t>
            </a:r>
            <a:r>
              <a:rPr lang="en-US" dirty="0"/>
              <a:t>: The quotient when </a:t>
            </a:r>
            <a:r>
              <a:rPr lang="en-US" dirty="0">
                <a:latin typeface="Cambria Math" pitchFamily="18" charset="0"/>
                <a:ea typeface="Cambria Math" pitchFamily="18" charset="0"/>
              </a:rPr>
              <a:t>101</a:t>
            </a:r>
            <a:r>
              <a:rPr lang="en-US" dirty="0"/>
              <a:t> is divided by </a:t>
            </a:r>
            <a:r>
              <a:rPr lang="en-US" dirty="0">
                <a:latin typeface="Cambria Math" pitchFamily="18" charset="0"/>
                <a:ea typeface="Cambria Math" pitchFamily="18" charset="0"/>
              </a:rPr>
              <a:t>11</a:t>
            </a:r>
            <a:r>
              <a:rPr lang="en-US" dirty="0"/>
              <a:t> is </a:t>
            </a:r>
            <a:r>
              <a:rPr lang="en-US" dirty="0">
                <a:latin typeface="Cambria Math" pitchFamily="18" charset="0"/>
                <a:ea typeface="Cambria Math" pitchFamily="18" charset="0"/>
              </a:rPr>
              <a:t>9</a:t>
            </a:r>
            <a:r>
              <a:rPr lang="en-US" dirty="0"/>
              <a:t> = </a:t>
            </a:r>
            <a:r>
              <a:rPr lang="en-US" dirty="0">
                <a:latin typeface="Cambria Math" pitchFamily="18" charset="0"/>
                <a:ea typeface="Cambria Math" pitchFamily="18" charset="0"/>
              </a:rPr>
              <a:t>101 </a:t>
            </a:r>
            <a:r>
              <a:rPr lang="en-US" b="1" dirty="0"/>
              <a:t>div</a:t>
            </a:r>
            <a:r>
              <a:rPr lang="en-US" dirty="0"/>
              <a:t> </a:t>
            </a:r>
            <a:r>
              <a:rPr lang="en-US" dirty="0">
                <a:latin typeface="Cambria Math" pitchFamily="18" charset="0"/>
                <a:ea typeface="Cambria Math" pitchFamily="18" charset="0"/>
              </a:rPr>
              <a:t>11</a:t>
            </a:r>
            <a:r>
              <a:rPr lang="en-US" dirty="0"/>
              <a:t>,   and the remainder is </a:t>
            </a:r>
            <a:r>
              <a:rPr lang="en-US" dirty="0">
                <a:latin typeface="Cambria Math" pitchFamily="18" charset="0"/>
                <a:ea typeface="Cambria Math" pitchFamily="18" charset="0"/>
              </a:rPr>
              <a:t>2</a:t>
            </a:r>
            <a:r>
              <a:rPr lang="en-US" dirty="0"/>
              <a:t> = </a:t>
            </a:r>
            <a:r>
              <a:rPr lang="en-US" dirty="0">
                <a:latin typeface="Cambria Math" pitchFamily="18" charset="0"/>
                <a:ea typeface="Cambria Math" pitchFamily="18" charset="0"/>
              </a:rPr>
              <a:t>101</a:t>
            </a:r>
            <a:r>
              <a:rPr lang="en-US" dirty="0"/>
              <a:t> </a:t>
            </a:r>
            <a:r>
              <a:rPr lang="en-US" b="1" dirty="0"/>
              <a:t>mod</a:t>
            </a:r>
            <a:r>
              <a:rPr lang="en-US" dirty="0"/>
              <a:t> </a:t>
            </a:r>
            <a:r>
              <a:rPr lang="en-US" dirty="0">
                <a:latin typeface="Cambria Math" pitchFamily="18" charset="0"/>
                <a:ea typeface="Cambria Math" pitchFamily="18" charset="0"/>
              </a:rPr>
              <a:t>11</a:t>
            </a:r>
            <a:r>
              <a:rPr lang="en-US" dirty="0"/>
              <a:t>. </a:t>
            </a:r>
          </a:p>
          <a:p>
            <a:pPr lvl="2"/>
            <a:r>
              <a:rPr lang="en-US" dirty="0"/>
              <a:t>What are the quotient and remainder when </a:t>
            </a:r>
            <a:r>
              <a:rPr lang="en-US" dirty="0">
                <a:latin typeface="Cambria Math"/>
                <a:ea typeface="Cambria Math"/>
              </a:rPr>
              <a:t>−</a:t>
            </a:r>
            <a:r>
              <a:rPr lang="en-US" dirty="0">
                <a:latin typeface="Cambria Math" pitchFamily="18" charset="0"/>
                <a:ea typeface="Cambria Math" pitchFamily="18" charset="0"/>
              </a:rPr>
              <a:t>11</a:t>
            </a:r>
            <a:r>
              <a:rPr lang="en-US" dirty="0"/>
              <a:t> is divided by </a:t>
            </a:r>
            <a:r>
              <a:rPr lang="en-US" dirty="0">
                <a:latin typeface="Cambria Math" pitchFamily="18" charset="0"/>
                <a:ea typeface="Cambria Math" pitchFamily="18" charset="0"/>
              </a:rPr>
              <a:t>3</a:t>
            </a:r>
            <a:r>
              <a:rPr lang="en-US" dirty="0"/>
              <a:t>?</a:t>
            </a:r>
          </a:p>
          <a:p>
            <a:pPr lvl="2">
              <a:buNone/>
            </a:pPr>
            <a:r>
              <a:rPr lang="en-US" b="1" dirty="0"/>
              <a:t>     Solution</a:t>
            </a:r>
            <a:r>
              <a:rPr lang="en-US" dirty="0"/>
              <a:t>: The quotient when </a:t>
            </a:r>
            <a:r>
              <a:rPr lang="en-US" dirty="0">
                <a:latin typeface="Cambria Math"/>
                <a:ea typeface="Cambria Math"/>
              </a:rPr>
              <a:t>−</a:t>
            </a:r>
            <a:r>
              <a:rPr lang="en-US" dirty="0">
                <a:latin typeface="Cambria Math" pitchFamily="18" charset="0"/>
                <a:ea typeface="Cambria Math" pitchFamily="18" charset="0"/>
              </a:rPr>
              <a:t>11</a:t>
            </a:r>
            <a:r>
              <a:rPr lang="en-US" dirty="0"/>
              <a:t> is divided by </a:t>
            </a:r>
            <a:r>
              <a:rPr lang="en-US" dirty="0">
                <a:latin typeface="Cambria Math" pitchFamily="18" charset="0"/>
                <a:ea typeface="Cambria Math" pitchFamily="18" charset="0"/>
              </a:rPr>
              <a:t>3</a:t>
            </a:r>
            <a:r>
              <a:rPr lang="en-US" dirty="0"/>
              <a:t> is </a:t>
            </a:r>
            <a:r>
              <a:rPr lang="en-US" dirty="0">
                <a:latin typeface="Cambria Math"/>
                <a:ea typeface="Cambria Math"/>
              </a:rPr>
              <a:t>−</a:t>
            </a:r>
            <a:r>
              <a:rPr lang="en-US" dirty="0">
                <a:latin typeface="Cambria Math" pitchFamily="18" charset="0"/>
                <a:ea typeface="Cambria Math" pitchFamily="18" charset="0"/>
              </a:rPr>
              <a:t>4</a:t>
            </a:r>
            <a:r>
              <a:rPr lang="en-US" dirty="0"/>
              <a:t> = </a:t>
            </a:r>
            <a:r>
              <a:rPr lang="en-US" dirty="0">
                <a:latin typeface="Cambria Math"/>
                <a:ea typeface="Cambria Math"/>
              </a:rPr>
              <a:t>−</a:t>
            </a:r>
            <a:r>
              <a:rPr lang="en-US" dirty="0">
                <a:latin typeface="Cambria Math" pitchFamily="18" charset="0"/>
                <a:ea typeface="Cambria Math" pitchFamily="18" charset="0"/>
              </a:rPr>
              <a:t>11 </a:t>
            </a:r>
            <a:r>
              <a:rPr lang="en-US" b="1" dirty="0"/>
              <a:t>div</a:t>
            </a:r>
            <a:r>
              <a:rPr lang="en-US" dirty="0"/>
              <a:t> </a:t>
            </a:r>
            <a:r>
              <a:rPr lang="en-US" dirty="0">
                <a:latin typeface="Cambria Math" pitchFamily="18" charset="0"/>
                <a:ea typeface="Cambria Math" pitchFamily="18" charset="0"/>
              </a:rPr>
              <a:t>3</a:t>
            </a:r>
            <a:r>
              <a:rPr lang="en-US" dirty="0"/>
              <a:t>,    and the remainder is </a:t>
            </a:r>
            <a:r>
              <a:rPr lang="en-US" dirty="0">
                <a:latin typeface="Cambria Math" pitchFamily="18" charset="0"/>
                <a:ea typeface="Cambria Math" pitchFamily="18" charset="0"/>
              </a:rPr>
              <a:t>1</a:t>
            </a:r>
            <a:r>
              <a:rPr lang="en-US" dirty="0"/>
              <a:t> = </a:t>
            </a:r>
            <a:r>
              <a:rPr lang="en-US" dirty="0">
                <a:latin typeface="Cambria Math"/>
                <a:ea typeface="Cambria Math"/>
              </a:rPr>
              <a:t>−</a:t>
            </a:r>
            <a:r>
              <a:rPr lang="en-US" dirty="0">
                <a:latin typeface="Cambria Math" pitchFamily="18" charset="0"/>
                <a:ea typeface="Cambria Math" pitchFamily="18" charset="0"/>
              </a:rPr>
              <a:t>11</a:t>
            </a:r>
            <a:r>
              <a:rPr lang="en-US" dirty="0"/>
              <a:t> </a:t>
            </a:r>
            <a:r>
              <a:rPr lang="en-US" b="1" dirty="0"/>
              <a:t>mod</a:t>
            </a:r>
            <a:r>
              <a:rPr lang="en-US" dirty="0"/>
              <a:t> </a:t>
            </a:r>
            <a:r>
              <a:rPr lang="en-US" dirty="0">
                <a:latin typeface="Cambria Math" pitchFamily="18" charset="0"/>
                <a:ea typeface="Cambria Math" pitchFamily="18" charset="0"/>
              </a:rPr>
              <a:t>3</a:t>
            </a:r>
            <a:r>
              <a:rPr lang="en-US" dirty="0"/>
              <a:t>.</a:t>
            </a:r>
          </a:p>
          <a:p>
            <a:endParaRPr lang="en-US" dirty="0"/>
          </a:p>
        </p:txBody>
      </p:sp>
      <p:sp>
        <p:nvSpPr>
          <p:cNvPr id="6" name="TextBox 5"/>
          <p:cNvSpPr txBox="1"/>
          <p:nvPr/>
        </p:nvSpPr>
        <p:spPr>
          <a:xfrm>
            <a:off x="5791200" y="3276600"/>
            <a:ext cx="2743200" cy="1477328"/>
          </a:xfrm>
          <a:prstGeom prst="rect">
            <a:avLst/>
          </a:prstGeom>
          <a:noFill/>
          <a:ln>
            <a:solidFill>
              <a:schemeClr val="accent1"/>
            </a:solidFill>
          </a:ln>
        </p:spPr>
        <p:txBody>
          <a:bodyPr wrap="square" rtlCol="0">
            <a:spAutoFit/>
          </a:bodyPr>
          <a:lstStyle/>
          <a:p>
            <a:pPr algn="ctr"/>
            <a:r>
              <a:rPr lang="en-US" dirty="0"/>
              <a:t>Definitions of Functions  </a:t>
            </a:r>
            <a:r>
              <a:rPr lang="en-US" b="1" dirty="0"/>
              <a:t>div</a:t>
            </a:r>
            <a:r>
              <a:rPr lang="en-US" dirty="0"/>
              <a:t> and </a:t>
            </a:r>
            <a:r>
              <a:rPr lang="en-US" b="1" dirty="0"/>
              <a:t>mod</a:t>
            </a:r>
          </a:p>
          <a:p>
            <a:pPr algn="ctr"/>
            <a:endParaRPr lang="en-US" b="1" dirty="0"/>
          </a:p>
          <a:p>
            <a:pPr lvl="1"/>
            <a:r>
              <a:rPr lang="en-US" i="1" dirty="0"/>
              <a:t>     q = a </a:t>
            </a:r>
            <a:r>
              <a:rPr lang="en-US" b="1" dirty="0"/>
              <a:t>div</a:t>
            </a:r>
            <a:r>
              <a:rPr lang="en-US" i="1" dirty="0"/>
              <a:t> d</a:t>
            </a:r>
          </a:p>
          <a:p>
            <a:pPr lvl="1"/>
            <a:r>
              <a:rPr lang="en-US" i="1" dirty="0"/>
              <a:t>     r = a </a:t>
            </a:r>
            <a:r>
              <a:rPr lang="en-US" b="1" dirty="0"/>
              <a:t>mod</a:t>
            </a:r>
            <a:r>
              <a:rPr lang="en-US" i="1" dirty="0"/>
              <a:t> d</a:t>
            </a:r>
          </a:p>
        </p:txBody>
      </p:sp>
    </p:spTree>
    <p:extLst>
      <p:ext uri="{BB962C8B-B14F-4D97-AF65-F5344CB8AC3E}">
        <p14:creationId xmlns:p14="http://schemas.microsoft.com/office/powerpoint/2010/main" val="229389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Congruence Relation</a:t>
            </a:r>
          </a:p>
        </p:txBody>
      </p:sp>
      <p:sp>
        <p:nvSpPr>
          <p:cNvPr id="3" name="Content Placeholder 2"/>
          <p:cNvSpPr>
            <a:spLocks noGrp="1"/>
          </p:cNvSpPr>
          <p:nvPr>
            <p:ph idx="1"/>
          </p:nvPr>
        </p:nvSpPr>
        <p:spPr/>
        <p:txBody>
          <a:bodyPr>
            <a:normAutofit fontScale="77500" lnSpcReduction="20000"/>
          </a:bodyPr>
          <a:lstStyle/>
          <a:p>
            <a:pPr>
              <a:buNone/>
            </a:pPr>
            <a:r>
              <a:rPr lang="en-US" b="1" dirty="0"/>
              <a:t>   Definition</a:t>
            </a:r>
            <a:r>
              <a:rPr lang="en-US" dirty="0"/>
              <a:t>: If </a:t>
            </a:r>
            <a:r>
              <a:rPr lang="en-US" i="1" dirty="0"/>
              <a:t>a</a:t>
            </a:r>
            <a:r>
              <a:rPr lang="en-US" dirty="0"/>
              <a:t> and </a:t>
            </a:r>
            <a:r>
              <a:rPr lang="en-US" i="1" dirty="0"/>
              <a:t>b</a:t>
            </a:r>
            <a:r>
              <a:rPr lang="en-US" dirty="0"/>
              <a:t> are integers and </a:t>
            </a:r>
            <a:r>
              <a:rPr lang="en-US" i="1" dirty="0"/>
              <a:t>m</a:t>
            </a:r>
            <a:r>
              <a:rPr lang="en-US" dirty="0"/>
              <a:t> is a positive integer, then </a:t>
            </a:r>
            <a:r>
              <a:rPr lang="en-US" i="1" dirty="0"/>
              <a:t>a</a:t>
            </a:r>
            <a:r>
              <a:rPr lang="en-US" dirty="0"/>
              <a:t> is </a:t>
            </a:r>
            <a:r>
              <a:rPr lang="en-US" i="1" dirty="0"/>
              <a:t>congruent </a:t>
            </a:r>
            <a:r>
              <a:rPr lang="en-US" dirty="0"/>
              <a:t>to </a:t>
            </a:r>
            <a:r>
              <a:rPr lang="en-US" i="1" dirty="0"/>
              <a:t>b</a:t>
            </a:r>
            <a:r>
              <a:rPr lang="en-US" dirty="0"/>
              <a:t> </a:t>
            </a:r>
            <a:r>
              <a:rPr lang="en-US" i="1" dirty="0"/>
              <a:t>modulo m</a:t>
            </a:r>
            <a:r>
              <a:rPr lang="en-US" dirty="0"/>
              <a:t> if </a:t>
            </a:r>
            <a:r>
              <a:rPr lang="en-US" i="1" dirty="0"/>
              <a:t>m</a:t>
            </a:r>
            <a:r>
              <a:rPr lang="en-US" dirty="0"/>
              <a:t> divides    </a:t>
            </a:r>
            <a:r>
              <a:rPr lang="en-US" i="1" dirty="0"/>
              <a:t>a – b</a:t>
            </a:r>
            <a:r>
              <a:rPr lang="en-US" dirty="0"/>
              <a:t>.</a:t>
            </a:r>
          </a:p>
          <a:p>
            <a:pPr lvl="1"/>
            <a:r>
              <a:rPr lang="en-US" dirty="0"/>
              <a:t>The notation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 says  that </a:t>
            </a:r>
            <a:r>
              <a:rPr lang="en-US" i="1" dirty="0"/>
              <a:t>a</a:t>
            </a:r>
            <a:r>
              <a:rPr lang="en-US" dirty="0"/>
              <a:t> is congruent to </a:t>
            </a:r>
            <a:r>
              <a:rPr lang="en-US" i="1" dirty="0"/>
              <a:t>b</a:t>
            </a:r>
            <a:r>
              <a:rPr lang="en-US" dirty="0"/>
              <a:t> modulo </a:t>
            </a:r>
            <a:r>
              <a:rPr lang="en-US" i="1" dirty="0"/>
              <a:t>m</a:t>
            </a:r>
            <a:r>
              <a:rPr lang="en-US" dirty="0"/>
              <a:t>.  </a:t>
            </a:r>
          </a:p>
          <a:p>
            <a:pPr lvl="1"/>
            <a:r>
              <a:rPr lang="en-US" dirty="0"/>
              <a:t>We say that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is a</a:t>
            </a:r>
            <a:r>
              <a:rPr lang="en-US" i="1" dirty="0"/>
              <a:t> congruence </a:t>
            </a:r>
            <a:r>
              <a:rPr lang="en-US" dirty="0"/>
              <a:t>and that </a:t>
            </a:r>
            <a:r>
              <a:rPr lang="en-US" i="1" dirty="0"/>
              <a:t>m </a:t>
            </a:r>
            <a:r>
              <a:rPr lang="en-US" dirty="0"/>
              <a:t>is its </a:t>
            </a:r>
            <a:r>
              <a:rPr lang="en-US" i="1" dirty="0"/>
              <a:t>modulus.</a:t>
            </a:r>
          </a:p>
          <a:p>
            <a:pPr lvl="1"/>
            <a:r>
              <a:rPr lang="en-US" dirty="0"/>
              <a:t>Two integers are congruent mod </a:t>
            </a:r>
            <a:r>
              <a:rPr lang="en-US" i="1" dirty="0"/>
              <a:t>m</a:t>
            </a:r>
            <a:r>
              <a:rPr lang="en-US" dirty="0"/>
              <a:t>  if and only if they have the same remainder when divided by </a:t>
            </a:r>
            <a:r>
              <a:rPr lang="en-US" i="1" dirty="0"/>
              <a:t>m</a:t>
            </a:r>
            <a:r>
              <a:rPr lang="en-US" dirty="0"/>
              <a:t>.</a:t>
            </a:r>
          </a:p>
          <a:p>
            <a:pPr lvl="1"/>
            <a:r>
              <a:rPr lang="en-US" dirty="0"/>
              <a:t>If </a:t>
            </a:r>
            <a:r>
              <a:rPr lang="en-US" i="1" dirty="0"/>
              <a:t>a</a:t>
            </a:r>
            <a:r>
              <a:rPr lang="en-US" dirty="0"/>
              <a:t> is not congruent to </a:t>
            </a:r>
            <a:r>
              <a:rPr lang="en-US" i="1" dirty="0"/>
              <a:t>b</a:t>
            </a:r>
            <a:r>
              <a:rPr lang="en-US" dirty="0"/>
              <a:t> modulo </a:t>
            </a:r>
            <a:r>
              <a:rPr lang="en-US" i="1" dirty="0"/>
              <a:t>m</a:t>
            </a:r>
            <a:r>
              <a:rPr lang="en-US" dirty="0"/>
              <a:t>, we write </a:t>
            </a:r>
          </a:p>
          <a:p>
            <a:pPr lvl="1">
              <a:buNone/>
            </a:pPr>
            <a:r>
              <a:rPr lang="en-US" i="1" dirty="0"/>
              <a:t>                  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a:t>
            </a:r>
          </a:p>
          <a:p>
            <a:pPr>
              <a:buNone/>
            </a:pPr>
            <a:r>
              <a:rPr lang="en-US" b="1" dirty="0"/>
              <a:t>    Example</a:t>
            </a:r>
            <a:r>
              <a:rPr lang="en-US" dirty="0"/>
              <a:t>: Determine whether </a:t>
            </a:r>
            <a:r>
              <a:rPr lang="en-US" dirty="0">
                <a:latin typeface="Cambria Math" pitchFamily="18" charset="0"/>
                <a:ea typeface="Cambria Math" pitchFamily="18" charset="0"/>
              </a:rPr>
              <a:t>17</a:t>
            </a:r>
            <a:r>
              <a:rPr lang="en-US" dirty="0"/>
              <a:t> is congruent to </a:t>
            </a:r>
            <a:r>
              <a:rPr lang="en-US" dirty="0">
                <a:latin typeface="Cambria Math" pitchFamily="18" charset="0"/>
                <a:ea typeface="Cambria Math" pitchFamily="18" charset="0"/>
              </a:rPr>
              <a:t>5</a:t>
            </a:r>
            <a:r>
              <a:rPr lang="en-US" dirty="0"/>
              <a:t> modulo </a:t>
            </a:r>
            <a:r>
              <a:rPr lang="en-US" dirty="0">
                <a:latin typeface="Cambria Math" pitchFamily="18" charset="0"/>
                <a:ea typeface="Cambria Math" pitchFamily="18" charset="0"/>
              </a:rPr>
              <a:t>6</a:t>
            </a:r>
            <a:r>
              <a:rPr lang="en-US" dirty="0"/>
              <a:t> and whether </a:t>
            </a:r>
            <a:r>
              <a:rPr lang="en-US" dirty="0">
                <a:latin typeface="Cambria Math" pitchFamily="18" charset="0"/>
                <a:ea typeface="Cambria Math" pitchFamily="18" charset="0"/>
              </a:rPr>
              <a:t>24</a:t>
            </a:r>
            <a:r>
              <a:rPr lang="en-US" dirty="0"/>
              <a:t> and </a:t>
            </a:r>
            <a:r>
              <a:rPr lang="en-US" dirty="0">
                <a:latin typeface="Cambria Math" pitchFamily="18" charset="0"/>
                <a:ea typeface="Cambria Math" pitchFamily="18" charset="0"/>
              </a:rPr>
              <a:t>14</a:t>
            </a:r>
            <a:r>
              <a:rPr lang="en-US" dirty="0"/>
              <a:t> are congruent modulo 6.</a:t>
            </a:r>
          </a:p>
          <a:p>
            <a:pPr>
              <a:buNone/>
            </a:pPr>
            <a:r>
              <a:rPr lang="en-US" dirty="0"/>
              <a:t> </a:t>
            </a:r>
          </a:p>
          <a:p>
            <a:pPr>
              <a:buNone/>
            </a:pPr>
            <a:r>
              <a:rPr lang="en-US" dirty="0"/>
              <a:t>    </a:t>
            </a:r>
            <a:r>
              <a:rPr lang="en-US" b="1" dirty="0"/>
              <a:t>Solution</a:t>
            </a:r>
            <a:r>
              <a:rPr lang="en-US" dirty="0"/>
              <a:t>: </a:t>
            </a:r>
          </a:p>
          <a:p>
            <a:pPr lvl="2"/>
            <a:r>
              <a:rPr lang="en-US" dirty="0">
                <a:latin typeface="Cambria Math" pitchFamily="18" charset="0"/>
                <a:ea typeface="Cambria Math" pitchFamily="18" charset="0"/>
              </a:rPr>
              <a:t>17</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a:t>
            </a:r>
            <a:r>
              <a:rPr lang="en-US" dirty="0"/>
              <a:t> (mod </a:t>
            </a:r>
            <a:r>
              <a:rPr lang="en-US" dirty="0">
                <a:latin typeface="Cambria Math" pitchFamily="18" charset="0"/>
                <a:ea typeface="Cambria Math" pitchFamily="18" charset="0"/>
              </a:rPr>
              <a:t>6)</a:t>
            </a:r>
            <a:r>
              <a:rPr lang="en-US" dirty="0"/>
              <a:t> because </a:t>
            </a:r>
            <a:r>
              <a:rPr lang="en-US" dirty="0">
                <a:latin typeface="Cambria Math" pitchFamily="18" charset="0"/>
                <a:ea typeface="Cambria Math" pitchFamily="18" charset="0"/>
              </a:rPr>
              <a:t>6</a:t>
            </a:r>
            <a:r>
              <a:rPr lang="en-US" dirty="0"/>
              <a:t> divides </a:t>
            </a:r>
            <a:r>
              <a:rPr lang="en-US" dirty="0">
                <a:latin typeface="Cambria Math" pitchFamily="18" charset="0"/>
                <a:ea typeface="Cambria Math" pitchFamily="18" charset="0"/>
              </a:rPr>
              <a:t>17</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a:t>
            </a:r>
            <a:r>
              <a:rPr lang="en-US" dirty="0"/>
              <a:t> = </a:t>
            </a:r>
            <a:r>
              <a:rPr lang="en-US" dirty="0">
                <a:latin typeface="Cambria Math" pitchFamily="18" charset="0"/>
                <a:ea typeface="Cambria Math" pitchFamily="18" charset="0"/>
              </a:rPr>
              <a:t>12. </a:t>
            </a:r>
          </a:p>
          <a:p>
            <a:pPr lvl="2"/>
            <a:r>
              <a:rPr lang="en-US" dirty="0">
                <a:latin typeface="Cambria Math" pitchFamily="18" charset="0"/>
                <a:ea typeface="Cambria Math" pitchFamily="18" charset="0"/>
              </a:rPr>
              <a:t>24</a:t>
            </a:r>
            <a:r>
              <a:rPr lang="en-US" dirty="0"/>
              <a:t> </a:t>
            </a:r>
            <a:r>
              <a:rPr lang="en-US" dirty="0">
                <a:latin typeface="Cambria Math"/>
                <a:ea typeface="Cambria Math"/>
              </a:rPr>
              <a:t>≢ </a:t>
            </a:r>
            <a:r>
              <a:rPr lang="en-US" dirty="0">
                <a:latin typeface="Cambria Math" pitchFamily="18" charset="0"/>
                <a:ea typeface="Cambria Math" pitchFamily="18" charset="0"/>
              </a:rPr>
              <a:t>14</a:t>
            </a:r>
            <a:r>
              <a:rPr lang="en-US" dirty="0"/>
              <a:t> (mod </a:t>
            </a:r>
            <a:r>
              <a:rPr lang="en-US" dirty="0">
                <a:latin typeface="Cambria Math" pitchFamily="18" charset="0"/>
                <a:ea typeface="Cambria Math" pitchFamily="18" charset="0"/>
              </a:rPr>
              <a:t>6)</a:t>
            </a:r>
            <a:r>
              <a:rPr lang="en-US" dirty="0"/>
              <a:t> since </a:t>
            </a:r>
            <a:r>
              <a:rPr lang="en-US" dirty="0">
                <a:latin typeface="Cambria Math" pitchFamily="18" charset="0"/>
                <a:ea typeface="Cambria Math" pitchFamily="18" charset="0"/>
              </a:rPr>
              <a:t>6</a:t>
            </a:r>
            <a:r>
              <a:rPr lang="en-US" dirty="0"/>
              <a:t> divides </a:t>
            </a:r>
            <a:r>
              <a:rPr lang="en-US" dirty="0">
                <a:latin typeface="Cambria Math" pitchFamily="18" charset="0"/>
                <a:ea typeface="Cambria Math" pitchFamily="18" charset="0"/>
              </a:rPr>
              <a:t>24</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14</a:t>
            </a:r>
            <a:r>
              <a:rPr lang="en-US" dirty="0"/>
              <a:t> = </a:t>
            </a:r>
            <a:r>
              <a:rPr lang="en-US" dirty="0">
                <a:latin typeface="Cambria Math" pitchFamily="18" charset="0"/>
                <a:ea typeface="Cambria Math" pitchFamily="18" charset="0"/>
              </a:rPr>
              <a:t>10  is not divisible by 6.</a:t>
            </a:r>
            <a:endParaRPr lang="en-US" dirty="0"/>
          </a:p>
        </p:txBody>
      </p:sp>
    </p:spTree>
    <p:extLst>
      <p:ext uri="{BB962C8B-B14F-4D97-AF65-F5344CB8AC3E}">
        <p14:creationId xmlns:p14="http://schemas.microsoft.com/office/powerpoint/2010/main" val="226593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
            </a:r>
            <a:r>
              <a:rPr lang="en-US" dirty="0" smtClean="0"/>
              <a:t>Congruence</a:t>
            </a:r>
            <a:endParaRPr lang="en-US" dirty="0"/>
          </a:p>
        </p:txBody>
      </p:sp>
      <p:sp>
        <p:nvSpPr>
          <p:cNvPr id="3" name="Content Placeholder 2"/>
          <p:cNvSpPr>
            <a:spLocks noGrp="1"/>
          </p:cNvSpPr>
          <p:nvPr>
            <p:ph idx="1"/>
          </p:nvPr>
        </p:nvSpPr>
        <p:spPr/>
        <p:txBody>
          <a:bodyPr/>
          <a:lstStyle/>
          <a:p>
            <a:pPr>
              <a:buNone/>
            </a:pPr>
            <a:r>
              <a:rPr lang="en-US" b="1" dirty="0"/>
              <a:t>   Theorem </a:t>
            </a:r>
            <a:r>
              <a:rPr lang="en-US" b="1" dirty="0">
                <a:latin typeface="Cambria Math" pitchFamily="18" charset="0"/>
                <a:ea typeface="Cambria Math" pitchFamily="18" charset="0"/>
              </a:rPr>
              <a:t>4</a:t>
            </a:r>
            <a:r>
              <a:rPr lang="en-US" dirty="0"/>
              <a:t>: Let m be a positive integer. The integers </a:t>
            </a:r>
            <a:r>
              <a:rPr lang="en-US" i="1" dirty="0"/>
              <a:t>a</a:t>
            </a:r>
            <a:r>
              <a:rPr lang="en-US" dirty="0"/>
              <a:t> and </a:t>
            </a:r>
            <a:r>
              <a:rPr lang="en-US" i="1" dirty="0"/>
              <a:t>b</a:t>
            </a:r>
            <a:r>
              <a:rPr lang="en-US" dirty="0"/>
              <a:t> are congruent modulo </a:t>
            </a:r>
            <a:r>
              <a:rPr lang="en-US" i="1" dirty="0"/>
              <a:t>m</a:t>
            </a:r>
            <a:r>
              <a:rPr lang="en-US" dirty="0"/>
              <a:t> if and only if there is an integer </a:t>
            </a:r>
            <a:r>
              <a:rPr lang="en-US" i="1" dirty="0"/>
              <a:t>k</a:t>
            </a:r>
            <a:r>
              <a:rPr lang="en-US" dirty="0"/>
              <a:t> such that </a:t>
            </a:r>
            <a:r>
              <a:rPr lang="en-US" i="1" dirty="0"/>
              <a:t>a</a:t>
            </a:r>
            <a:r>
              <a:rPr lang="en-US" dirty="0"/>
              <a:t> = </a:t>
            </a:r>
            <a:r>
              <a:rPr lang="en-US" i="1" dirty="0"/>
              <a:t>b</a:t>
            </a:r>
            <a:r>
              <a:rPr lang="en-US" dirty="0"/>
              <a:t> + </a:t>
            </a:r>
            <a:r>
              <a:rPr lang="en-US" i="1" dirty="0"/>
              <a:t>km</a:t>
            </a:r>
            <a:r>
              <a:rPr lang="en-US" dirty="0"/>
              <a:t>.</a:t>
            </a:r>
          </a:p>
          <a:p>
            <a:pPr>
              <a:buNone/>
            </a:pPr>
            <a:r>
              <a:rPr lang="en-US" dirty="0"/>
              <a:t>    </a:t>
            </a:r>
            <a:r>
              <a:rPr lang="en-US" b="1" dirty="0"/>
              <a:t>Proof</a:t>
            </a:r>
            <a:r>
              <a:rPr lang="en-US" dirty="0"/>
              <a:t>: </a:t>
            </a:r>
          </a:p>
          <a:p>
            <a:pPr lvl="1"/>
            <a:r>
              <a:rPr lang="en-US" dirty="0"/>
              <a:t>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then (by the definition of congruence)  </a:t>
            </a:r>
            <a:r>
              <a:rPr lang="en-US" i="1" dirty="0"/>
              <a:t>m</a:t>
            </a:r>
            <a:r>
              <a:rPr lang="en-US" dirty="0"/>
              <a:t> | </a:t>
            </a:r>
            <a:r>
              <a:rPr lang="en-US" i="1" dirty="0"/>
              <a:t>a – b</a:t>
            </a:r>
            <a:r>
              <a:rPr lang="en-US" dirty="0"/>
              <a:t>. Hence, there is an integer </a:t>
            </a:r>
            <a:r>
              <a:rPr lang="en-US" i="1" dirty="0"/>
              <a:t>k</a:t>
            </a:r>
            <a:r>
              <a:rPr lang="en-US" dirty="0"/>
              <a:t> such that </a:t>
            </a:r>
            <a:r>
              <a:rPr lang="en-US" i="1" dirty="0"/>
              <a:t>a – b = km </a:t>
            </a:r>
            <a:r>
              <a:rPr lang="en-US" dirty="0"/>
              <a:t>and equivalently </a:t>
            </a:r>
            <a:r>
              <a:rPr lang="en-US" i="1" dirty="0"/>
              <a:t>a = b + km.</a:t>
            </a:r>
          </a:p>
          <a:p>
            <a:pPr lvl="1"/>
            <a:r>
              <a:rPr lang="en-US" dirty="0"/>
              <a:t>Conversely, if there is an integer </a:t>
            </a:r>
            <a:r>
              <a:rPr lang="en-US" i="1" dirty="0"/>
              <a:t>k</a:t>
            </a:r>
            <a:r>
              <a:rPr lang="en-US" dirty="0"/>
              <a:t> such that </a:t>
            </a:r>
            <a:r>
              <a:rPr lang="en-US" i="1" dirty="0"/>
              <a:t>a = b + km, </a:t>
            </a:r>
            <a:r>
              <a:rPr lang="en-US" dirty="0"/>
              <a:t>then</a:t>
            </a:r>
            <a:r>
              <a:rPr lang="en-US" i="1" dirty="0"/>
              <a:t> km = a – b. </a:t>
            </a:r>
            <a:r>
              <a:rPr lang="en-US" dirty="0"/>
              <a:t>Hence</a:t>
            </a:r>
            <a:r>
              <a:rPr lang="en-US" i="1" dirty="0"/>
              <a:t>, m</a:t>
            </a:r>
            <a:r>
              <a:rPr lang="en-US" dirty="0"/>
              <a:t> | </a:t>
            </a:r>
            <a:r>
              <a:rPr lang="en-US" i="1" dirty="0"/>
              <a:t>a – b </a:t>
            </a:r>
            <a:r>
              <a:rPr lang="en-US" dirty="0"/>
              <a:t>and</a:t>
            </a:r>
            <a:r>
              <a:rPr lang="en-US" i="1" dirty="0"/>
              <a:t> a  </a:t>
            </a:r>
            <a:r>
              <a:rPr lang="en-US" b="1" dirty="0">
                <a:latin typeface="Cambria Math"/>
                <a:ea typeface="Cambria Math"/>
              </a:rPr>
              <a:t>≡</a:t>
            </a:r>
            <a:r>
              <a:rPr lang="en-US" b="1" dirty="0"/>
              <a:t>  </a:t>
            </a:r>
            <a:r>
              <a:rPr lang="en-US" i="1" dirty="0"/>
              <a:t>b </a:t>
            </a:r>
            <a:r>
              <a:rPr lang="en-US" dirty="0"/>
              <a:t>(mod</a:t>
            </a:r>
            <a:r>
              <a:rPr lang="en-US" i="1" dirty="0"/>
              <a:t> m</a:t>
            </a:r>
            <a:r>
              <a:rPr lang="en-US" dirty="0"/>
              <a:t>).</a:t>
            </a:r>
          </a:p>
        </p:txBody>
      </p:sp>
      <p:sp>
        <p:nvSpPr>
          <p:cNvPr id="4" name="Isosceles Triangle 3"/>
          <p:cNvSpPr/>
          <p:nvPr/>
        </p:nvSpPr>
        <p:spPr>
          <a:xfrm rot="5400000" flipV="1">
            <a:off x="8458200" y="5410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2304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Relationship between         (mod </a:t>
            </a:r>
            <a:r>
              <a:rPr lang="en-US" i="1" dirty="0"/>
              <a:t>m</a:t>
            </a:r>
            <a:r>
              <a:rPr lang="en-US" dirty="0"/>
              <a:t>) and </a:t>
            </a:r>
            <a:r>
              <a:rPr lang="en-US" b="1" dirty="0"/>
              <a:t>mod</a:t>
            </a:r>
            <a:r>
              <a:rPr lang="en-US" dirty="0"/>
              <a:t> </a:t>
            </a:r>
            <a:r>
              <a:rPr lang="en-US" i="1" dirty="0"/>
              <a:t>m </a:t>
            </a:r>
            <a:r>
              <a:rPr lang="en-US" dirty="0"/>
              <a:t>Notations</a:t>
            </a:r>
          </a:p>
        </p:txBody>
      </p:sp>
      <p:sp>
        <p:nvSpPr>
          <p:cNvPr id="3" name="Content Placeholder 2"/>
          <p:cNvSpPr>
            <a:spLocks noGrp="1"/>
          </p:cNvSpPr>
          <p:nvPr>
            <p:ph idx="1"/>
          </p:nvPr>
        </p:nvSpPr>
        <p:spPr/>
        <p:txBody>
          <a:bodyPr>
            <a:normAutofit/>
          </a:bodyPr>
          <a:lstStyle/>
          <a:p>
            <a:r>
              <a:rPr lang="en-US" b="1" dirty="0"/>
              <a:t> </a:t>
            </a:r>
            <a:r>
              <a:rPr lang="en-US" dirty="0"/>
              <a:t>The use of “mod” in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and</a:t>
            </a:r>
            <a:r>
              <a:rPr lang="en-US" i="1" dirty="0"/>
              <a:t> a </a:t>
            </a:r>
            <a:r>
              <a:rPr lang="en-US" b="1" dirty="0"/>
              <a:t>mod</a:t>
            </a:r>
            <a:r>
              <a:rPr lang="en-US" i="1" dirty="0"/>
              <a:t> m = b </a:t>
            </a:r>
            <a:r>
              <a:rPr lang="en-US" dirty="0"/>
              <a:t>are different</a:t>
            </a:r>
            <a:r>
              <a:rPr lang="en-US" i="1" dirty="0"/>
              <a:t>.</a:t>
            </a:r>
          </a:p>
          <a:p>
            <a:pPr lvl="1"/>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is a relation on the set of integers.</a:t>
            </a:r>
          </a:p>
          <a:p>
            <a:pPr lvl="1"/>
            <a:r>
              <a:rPr lang="en-US" dirty="0"/>
              <a:t>In</a:t>
            </a:r>
            <a:r>
              <a:rPr lang="en-US" i="1" dirty="0"/>
              <a:t> a </a:t>
            </a:r>
            <a:r>
              <a:rPr lang="en-US" b="1" dirty="0"/>
              <a:t>mod</a:t>
            </a:r>
            <a:r>
              <a:rPr lang="en-US" i="1" dirty="0"/>
              <a:t> m = b,  </a:t>
            </a:r>
            <a:r>
              <a:rPr lang="en-US" dirty="0"/>
              <a:t>the notation </a:t>
            </a:r>
            <a:r>
              <a:rPr lang="en-US" b="1" dirty="0"/>
              <a:t>mod</a:t>
            </a:r>
            <a:r>
              <a:rPr lang="en-US" dirty="0"/>
              <a:t> denotes a function</a:t>
            </a:r>
            <a:r>
              <a:rPr lang="en-US" i="1" dirty="0"/>
              <a:t>.</a:t>
            </a:r>
          </a:p>
          <a:p>
            <a:r>
              <a:rPr lang="en-US" dirty="0"/>
              <a:t>The relationship between these notations is made clear in this theorem.</a:t>
            </a:r>
          </a:p>
          <a:p>
            <a:r>
              <a:rPr lang="en-US" b="1" dirty="0"/>
              <a:t>Theorem </a:t>
            </a:r>
            <a:r>
              <a:rPr lang="en-US" b="1" dirty="0">
                <a:latin typeface="Cambria Math" pitchFamily="18" charset="0"/>
                <a:ea typeface="Cambria Math" pitchFamily="18" charset="0"/>
              </a:rPr>
              <a:t>3</a:t>
            </a:r>
            <a:r>
              <a:rPr lang="en-US" dirty="0"/>
              <a:t>: Let </a:t>
            </a:r>
            <a:r>
              <a:rPr lang="en-US" i="1" dirty="0"/>
              <a:t>a</a:t>
            </a:r>
            <a:r>
              <a:rPr lang="en-US" dirty="0"/>
              <a:t> and </a:t>
            </a:r>
            <a:r>
              <a:rPr lang="en-US" i="1" dirty="0"/>
              <a:t>b</a:t>
            </a:r>
            <a:r>
              <a:rPr lang="en-US" dirty="0"/>
              <a:t> be integers, and let </a:t>
            </a:r>
            <a:r>
              <a:rPr lang="en-US" i="1" dirty="0"/>
              <a:t>m</a:t>
            </a:r>
            <a:r>
              <a:rPr lang="en-US" dirty="0"/>
              <a:t> be a positive integer. Then </a:t>
            </a:r>
            <a:r>
              <a:rPr lang="en-US" i="1" dirty="0"/>
              <a:t>a </a:t>
            </a:r>
            <a:r>
              <a:rPr lang="en-US" b="1" dirty="0">
                <a:latin typeface="Cambria Math"/>
                <a:ea typeface="Cambria Math"/>
              </a:rPr>
              <a:t>≡</a:t>
            </a:r>
            <a:r>
              <a:rPr lang="en-US" i="1" dirty="0"/>
              <a:t> b </a:t>
            </a:r>
            <a:r>
              <a:rPr lang="en-US" dirty="0"/>
              <a:t>(mod</a:t>
            </a:r>
            <a:r>
              <a:rPr lang="en-US" i="1" dirty="0"/>
              <a:t> m</a:t>
            </a:r>
            <a:r>
              <a:rPr lang="en-US" dirty="0"/>
              <a:t>)  if and only if       </a:t>
            </a:r>
            <a:r>
              <a:rPr lang="en-US" i="1" dirty="0"/>
              <a:t>a </a:t>
            </a:r>
            <a:r>
              <a:rPr lang="en-US" b="1" dirty="0"/>
              <a:t>mod</a:t>
            </a:r>
            <a:r>
              <a:rPr lang="en-US" i="1" dirty="0"/>
              <a:t> m = b </a:t>
            </a:r>
            <a:r>
              <a:rPr lang="en-US" b="1" dirty="0"/>
              <a:t>mod</a:t>
            </a:r>
            <a:r>
              <a:rPr lang="en-US" i="1" dirty="0"/>
              <a:t> m. </a:t>
            </a:r>
            <a:r>
              <a:rPr lang="en-US" dirty="0"/>
              <a:t>(</a:t>
            </a:r>
            <a:r>
              <a:rPr lang="en-US" i="1" dirty="0"/>
              <a:t>Proof  in the exercises</a:t>
            </a:r>
            <a:r>
              <a:rPr lang="en-US" dirty="0"/>
              <a:t>)</a:t>
            </a:r>
          </a:p>
        </p:txBody>
      </p:sp>
    </p:spTree>
    <p:extLst>
      <p:ext uri="{BB962C8B-B14F-4D97-AF65-F5344CB8AC3E}">
        <p14:creationId xmlns:p14="http://schemas.microsoft.com/office/powerpoint/2010/main" val="28766827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82000" cy="1143000"/>
          </a:xfrm>
        </p:spPr>
        <p:txBody>
          <a:bodyPr>
            <a:normAutofit fontScale="90000"/>
          </a:bodyPr>
          <a:lstStyle/>
          <a:p>
            <a:r>
              <a:rPr lang="en-US" dirty="0"/>
              <a:t>Congruencies of Sums and Products</a:t>
            </a:r>
          </a:p>
        </p:txBody>
      </p:sp>
      <p:sp>
        <p:nvSpPr>
          <p:cNvPr id="3" name="Content Placeholder 2"/>
          <p:cNvSpPr>
            <a:spLocks noGrp="1"/>
          </p:cNvSpPr>
          <p:nvPr>
            <p:ph idx="1"/>
          </p:nvPr>
        </p:nvSpPr>
        <p:spPr/>
        <p:txBody>
          <a:bodyPr>
            <a:normAutofit/>
          </a:bodyPr>
          <a:lstStyle/>
          <a:p>
            <a:pPr>
              <a:buNone/>
            </a:pPr>
            <a:r>
              <a:rPr lang="en-US" dirty="0"/>
              <a:t>Let m be a positive integer.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and  </a:t>
            </a:r>
            <a:r>
              <a:rPr lang="en-US" i="1" dirty="0"/>
              <a:t>c  </a:t>
            </a:r>
            <a:r>
              <a:rPr lang="en-US" b="1" dirty="0">
                <a:latin typeface="Cambria Math"/>
                <a:ea typeface="Cambria Math"/>
              </a:rPr>
              <a:t>≡</a:t>
            </a:r>
            <a:r>
              <a:rPr lang="en-US" b="1" dirty="0"/>
              <a:t>  </a:t>
            </a:r>
            <a:r>
              <a:rPr lang="en-US" i="1" dirty="0"/>
              <a:t>d </a:t>
            </a:r>
            <a:r>
              <a:rPr lang="en-US" dirty="0"/>
              <a:t>(mod</a:t>
            </a:r>
            <a:r>
              <a:rPr lang="en-US" i="1" dirty="0"/>
              <a:t> m</a:t>
            </a:r>
            <a:r>
              <a:rPr lang="en-US" dirty="0"/>
              <a:t>), then</a:t>
            </a:r>
          </a:p>
          <a:p>
            <a:pPr>
              <a:buNone/>
            </a:pPr>
            <a:r>
              <a:rPr lang="en-US" dirty="0"/>
              <a:t>      </a:t>
            </a:r>
            <a:r>
              <a:rPr lang="en-US" i="1" dirty="0"/>
              <a:t>a + c  </a:t>
            </a:r>
            <a:r>
              <a:rPr lang="en-US" b="1" dirty="0">
                <a:latin typeface="Cambria Math"/>
                <a:ea typeface="Cambria Math"/>
              </a:rPr>
              <a:t>≡</a:t>
            </a:r>
            <a:r>
              <a:rPr lang="en-US" b="1" dirty="0"/>
              <a:t>  </a:t>
            </a:r>
            <a:r>
              <a:rPr lang="en-US" i="1" dirty="0"/>
              <a:t>b + d </a:t>
            </a:r>
            <a:r>
              <a:rPr lang="en-US" dirty="0"/>
              <a:t>(mod</a:t>
            </a:r>
            <a:r>
              <a:rPr lang="en-US" i="1" dirty="0"/>
              <a:t> m</a:t>
            </a:r>
            <a:r>
              <a:rPr lang="en-US" dirty="0"/>
              <a:t>) and </a:t>
            </a:r>
            <a:r>
              <a:rPr lang="en-US" i="1" dirty="0"/>
              <a:t>ac  </a:t>
            </a:r>
            <a:r>
              <a:rPr lang="en-US" b="1" dirty="0">
                <a:latin typeface="Cambria Math"/>
                <a:ea typeface="Cambria Math"/>
              </a:rPr>
              <a:t>≡</a:t>
            </a:r>
            <a:r>
              <a:rPr lang="en-US" b="1" dirty="0"/>
              <a:t>  </a:t>
            </a:r>
            <a:r>
              <a:rPr lang="en-US" i="1" dirty="0" err="1"/>
              <a:t>bd</a:t>
            </a:r>
            <a:r>
              <a:rPr lang="en-US" i="1" dirty="0"/>
              <a:t> </a:t>
            </a:r>
            <a:r>
              <a:rPr lang="en-US" dirty="0"/>
              <a:t>(mod</a:t>
            </a:r>
            <a:r>
              <a:rPr lang="en-US" i="1" dirty="0"/>
              <a:t> m</a:t>
            </a:r>
            <a:r>
              <a:rPr lang="en-US" dirty="0"/>
              <a:t>) </a:t>
            </a:r>
          </a:p>
          <a:p>
            <a:pPr>
              <a:buNone/>
            </a:pPr>
            <a:r>
              <a:rPr lang="en-US" b="1" dirty="0"/>
              <a:t>Example</a:t>
            </a:r>
            <a:r>
              <a:rPr lang="en-US" dirty="0"/>
              <a:t>: Because </a:t>
            </a:r>
            <a:r>
              <a:rPr lang="en-US" dirty="0">
                <a:latin typeface="Cambria Math" pitchFamily="18" charset="0"/>
                <a:ea typeface="Cambria Math" pitchFamily="18" charset="0"/>
              </a:rPr>
              <a:t>7</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2</a:t>
            </a:r>
            <a:r>
              <a:rPr lang="en-US" i="1" dirty="0"/>
              <a:t> </a:t>
            </a:r>
            <a:r>
              <a:rPr lang="en-US" dirty="0"/>
              <a:t>(mod</a:t>
            </a:r>
            <a:r>
              <a:rPr lang="en-US" i="1" dirty="0"/>
              <a:t> </a:t>
            </a:r>
            <a:r>
              <a:rPr lang="en-US" dirty="0">
                <a:latin typeface="Cambria Math" pitchFamily="18" charset="0"/>
                <a:ea typeface="Cambria Math" pitchFamily="18" charset="0"/>
              </a:rPr>
              <a:t>5</a:t>
            </a:r>
            <a:r>
              <a:rPr lang="en-US" dirty="0"/>
              <a:t>) and  </a:t>
            </a:r>
            <a:r>
              <a:rPr lang="en-US" dirty="0">
                <a:latin typeface="Cambria Math" pitchFamily="18" charset="0"/>
                <a:ea typeface="Cambria Math" pitchFamily="18" charset="0"/>
              </a:rPr>
              <a:t>11</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1</a:t>
            </a:r>
            <a:r>
              <a:rPr lang="en-US" i="1" dirty="0"/>
              <a:t> </a:t>
            </a:r>
            <a:r>
              <a:rPr lang="en-US" dirty="0"/>
              <a:t>(mod</a:t>
            </a:r>
            <a:r>
              <a:rPr lang="en-US" i="1" dirty="0"/>
              <a:t> </a:t>
            </a:r>
            <a:r>
              <a:rPr lang="en-US" dirty="0">
                <a:latin typeface="Cambria Math" pitchFamily="18" charset="0"/>
                <a:ea typeface="Cambria Math" pitchFamily="18" charset="0"/>
              </a:rPr>
              <a:t>5</a:t>
            </a:r>
            <a:r>
              <a:rPr lang="en-US" dirty="0"/>
              <a:t>) , it follows from Theorem </a:t>
            </a:r>
            <a:r>
              <a:rPr lang="en-US" dirty="0">
                <a:latin typeface="Cambria Math" pitchFamily="18" charset="0"/>
                <a:ea typeface="Cambria Math" pitchFamily="18" charset="0"/>
              </a:rPr>
              <a:t>5</a:t>
            </a:r>
            <a:r>
              <a:rPr lang="en-US" dirty="0"/>
              <a:t> that</a:t>
            </a:r>
          </a:p>
          <a:p>
            <a:pPr lvl="2">
              <a:buNone/>
            </a:pPr>
            <a:r>
              <a:rPr lang="en-US" dirty="0"/>
              <a:t> </a:t>
            </a:r>
            <a:r>
              <a:rPr lang="en-US" dirty="0">
                <a:latin typeface="Cambria Math" pitchFamily="18" charset="0"/>
                <a:ea typeface="Cambria Math" pitchFamily="18" charset="0"/>
              </a:rPr>
              <a:t>18 = 7 + 11</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2 + 1 = 3</a:t>
            </a:r>
            <a:r>
              <a:rPr lang="en-US" i="1" dirty="0"/>
              <a:t> </a:t>
            </a:r>
            <a:r>
              <a:rPr lang="en-US" dirty="0"/>
              <a:t>(mod</a:t>
            </a:r>
            <a:r>
              <a:rPr lang="en-US" i="1" dirty="0"/>
              <a:t> </a:t>
            </a:r>
            <a:r>
              <a:rPr lang="en-US" dirty="0">
                <a:latin typeface="Cambria Math" pitchFamily="18" charset="0"/>
                <a:ea typeface="Cambria Math" pitchFamily="18" charset="0"/>
              </a:rPr>
              <a:t>5</a:t>
            </a:r>
            <a:r>
              <a:rPr lang="en-US" dirty="0"/>
              <a:t>)  </a:t>
            </a:r>
          </a:p>
          <a:p>
            <a:pPr lvl="2">
              <a:buNone/>
            </a:pPr>
            <a:r>
              <a:rPr lang="en-US" dirty="0"/>
              <a:t> </a:t>
            </a:r>
            <a:r>
              <a:rPr lang="en-US" dirty="0">
                <a:latin typeface="Cambria Math" pitchFamily="18" charset="0"/>
                <a:ea typeface="Cambria Math" pitchFamily="18" charset="0"/>
              </a:rPr>
              <a:t>77 = 7  11</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2 + 1 = 3</a:t>
            </a:r>
            <a:r>
              <a:rPr lang="en-US" i="1" dirty="0"/>
              <a:t> </a:t>
            </a:r>
            <a:r>
              <a:rPr lang="en-US" dirty="0"/>
              <a:t>(mod</a:t>
            </a:r>
            <a:r>
              <a:rPr lang="en-US" i="1" dirty="0"/>
              <a:t> </a:t>
            </a:r>
            <a:r>
              <a:rPr lang="en-US" dirty="0">
                <a:latin typeface="Cambria Math" pitchFamily="18" charset="0"/>
                <a:ea typeface="Cambria Math" pitchFamily="18" charset="0"/>
              </a:rPr>
              <a:t>5</a:t>
            </a:r>
            <a:r>
              <a:rPr lang="en-US" dirty="0"/>
              <a:t>)</a:t>
            </a:r>
          </a:p>
          <a:p>
            <a:pPr lvl="1">
              <a:buNone/>
            </a:pPr>
            <a:endParaRPr lang="en-US" dirty="0"/>
          </a:p>
        </p:txBody>
      </p:sp>
      <p:sp>
        <p:nvSpPr>
          <p:cNvPr id="4" name="Isosceles Triangle 3"/>
          <p:cNvSpPr/>
          <p:nvPr/>
        </p:nvSpPr>
        <p:spPr>
          <a:xfrm rot="5400000" flipV="1">
            <a:off x="8305800" y="4876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5059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Algebraic Manipulation </a:t>
            </a:r>
            <a:r>
              <a:rPr lang="en-US" sz="4000"/>
              <a:t>of Congruencies </a:t>
            </a:r>
            <a:endParaRPr lang="en-US" sz="4000" dirty="0"/>
          </a:p>
        </p:txBody>
      </p:sp>
      <p:sp>
        <p:nvSpPr>
          <p:cNvPr id="3" name="Content Placeholder 2"/>
          <p:cNvSpPr>
            <a:spLocks noGrp="1"/>
          </p:cNvSpPr>
          <p:nvPr>
            <p:ph idx="1"/>
          </p:nvPr>
        </p:nvSpPr>
        <p:spPr/>
        <p:txBody>
          <a:bodyPr>
            <a:normAutofit fontScale="85000" lnSpcReduction="10000"/>
          </a:bodyPr>
          <a:lstStyle/>
          <a:p>
            <a:r>
              <a:rPr lang="en-US" dirty="0"/>
              <a:t>Multiplying both sides of a valid congruence by an integer preserves validity. </a:t>
            </a:r>
          </a:p>
          <a:p>
            <a:pPr lvl="1">
              <a:buNone/>
            </a:pPr>
            <a:r>
              <a:rPr lang="en-US" dirty="0"/>
              <a:t>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holds then </a:t>
            </a:r>
            <a:r>
              <a:rPr lang="en-US" i="1" dirty="0" err="1"/>
              <a:t>c</a:t>
            </a:r>
            <a:r>
              <a:rPr lang="en-US" dirty="0" err="1">
                <a:ea typeface="Cambria Math"/>
              </a:rPr>
              <a:t>∙</a:t>
            </a:r>
            <a:r>
              <a:rPr lang="en-US" i="1" dirty="0" err="1"/>
              <a:t>a</a:t>
            </a:r>
            <a:r>
              <a:rPr lang="en-US" i="1" dirty="0"/>
              <a:t>  </a:t>
            </a:r>
            <a:r>
              <a:rPr lang="en-US" b="1" dirty="0">
                <a:latin typeface="Cambria Math"/>
                <a:ea typeface="Cambria Math"/>
              </a:rPr>
              <a:t>≡</a:t>
            </a:r>
            <a:r>
              <a:rPr lang="en-US" b="1" dirty="0"/>
              <a:t> </a:t>
            </a:r>
            <a:r>
              <a:rPr lang="en-US" i="1" dirty="0" err="1"/>
              <a:t>c</a:t>
            </a:r>
            <a:r>
              <a:rPr lang="en-US" dirty="0" err="1">
                <a:ea typeface="Cambria Math"/>
              </a:rPr>
              <a:t>∙</a:t>
            </a:r>
            <a:r>
              <a:rPr lang="en-US" i="1" dirty="0" err="1"/>
              <a:t>b</a:t>
            </a:r>
            <a:r>
              <a:rPr lang="en-US" i="1" dirty="0"/>
              <a:t> </a:t>
            </a:r>
            <a:r>
              <a:rPr lang="en-US" dirty="0"/>
              <a:t>(mod</a:t>
            </a:r>
            <a:r>
              <a:rPr lang="en-US" i="1" dirty="0"/>
              <a:t> m</a:t>
            </a:r>
            <a:r>
              <a:rPr lang="en-US" dirty="0"/>
              <a:t>), where </a:t>
            </a:r>
            <a:r>
              <a:rPr lang="en-US" i="1" dirty="0"/>
              <a:t>c</a:t>
            </a:r>
            <a:r>
              <a:rPr lang="en-US" dirty="0"/>
              <a:t> is any integer, holds by Theorem </a:t>
            </a:r>
            <a:r>
              <a:rPr lang="en-US" dirty="0">
                <a:latin typeface="Cambria Math" pitchFamily="18" charset="0"/>
                <a:ea typeface="Cambria Math" pitchFamily="18" charset="0"/>
              </a:rPr>
              <a:t>5</a:t>
            </a:r>
            <a:r>
              <a:rPr lang="en-US" dirty="0"/>
              <a:t> with </a:t>
            </a:r>
            <a:r>
              <a:rPr lang="en-US" i="1" dirty="0"/>
              <a:t>d</a:t>
            </a:r>
            <a:r>
              <a:rPr lang="en-US" dirty="0"/>
              <a:t> = </a:t>
            </a:r>
            <a:r>
              <a:rPr lang="en-US" i="1" dirty="0"/>
              <a:t>c</a:t>
            </a:r>
            <a:r>
              <a:rPr lang="en-US" dirty="0"/>
              <a:t>.</a:t>
            </a:r>
          </a:p>
          <a:p>
            <a:r>
              <a:rPr lang="en-US" dirty="0"/>
              <a:t>Adding an integer to both sides of a valid congruence preserves validity.</a:t>
            </a:r>
          </a:p>
          <a:p>
            <a:pPr lvl="1">
              <a:buNone/>
            </a:pPr>
            <a:r>
              <a:rPr lang="en-US" dirty="0"/>
              <a:t>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holds then </a:t>
            </a:r>
            <a:r>
              <a:rPr lang="en-US" i="1" dirty="0"/>
              <a:t>c</a:t>
            </a:r>
            <a:r>
              <a:rPr lang="en-US" dirty="0">
                <a:ea typeface="Cambria Math"/>
              </a:rPr>
              <a:t> + </a:t>
            </a:r>
            <a:r>
              <a:rPr lang="en-US" i="1" dirty="0"/>
              <a:t>a  </a:t>
            </a:r>
            <a:r>
              <a:rPr lang="en-US" b="1" dirty="0">
                <a:latin typeface="Cambria Math"/>
                <a:ea typeface="Cambria Math"/>
              </a:rPr>
              <a:t>≡</a:t>
            </a:r>
            <a:r>
              <a:rPr lang="en-US" b="1" dirty="0"/>
              <a:t> </a:t>
            </a:r>
            <a:r>
              <a:rPr lang="en-US" i="1" dirty="0"/>
              <a:t>c</a:t>
            </a:r>
            <a:r>
              <a:rPr lang="en-US" dirty="0">
                <a:ea typeface="Cambria Math"/>
              </a:rPr>
              <a:t> + </a:t>
            </a:r>
            <a:r>
              <a:rPr lang="en-US" i="1" dirty="0"/>
              <a:t>b </a:t>
            </a:r>
            <a:r>
              <a:rPr lang="en-US" dirty="0"/>
              <a:t>(mod</a:t>
            </a:r>
            <a:r>
              <a:rPr lang="en-US" i="1" dirty="0"/>
              <a:t> m</a:t>
            </a:r>
            <a:r>
              <a:rPr lang="en-US" dirty="0"/>
              <a:t>), where </a:t>
            </a:r>
            <a:r>
              <a:rPr lang="en-US" i="1" dirty="0"/>
              <a:t>c</a:t>
            </a:r>
            <a:r>
              <a:rPr lang="en-US" dirty="0"/>
              <a:t> is any integer, holds by Theorem </a:t>
            </a:r>
            <a:r>
              <a:rPr lang="en-US" dirty="0">
                <a:latin typeface="Cambria Math" pitchFamily="18" charset="0"/>
                <a:ea typeface="Cambria Math" pitchFamily="18" charset="0"/>
              </a:rPr>
              <a:t>5</a:t>
            </a:r>
            <a:r>
              <a:rPr lang="en-US" dirty="0"/>
              <a:t>  with </a:t>
            </a:r>
            <a:r>
              <a:rPr lang="en-US" i="1" dirty="0"/>
              <a:t>d</a:t>
            </a:r>
            <a:r>
              <a:rPr lang="en-US" dirty="0"/>
              <a:t> = </a:t>
            </a:r>
            <a:r>
              <a:rPr lang="en-US" i="1" dirty="0"/>
              <a:t>c</a:t>
            </a:r>
            <a:r>
              <a:rPr lang="en-US" dirty="0"/>
              <a:t>.</a:t>
            </a:r>
          </a:p>
          <a:p>
            <a:r>
              <a:rPr lang="en-US" dirty="0"/>
              <a:t>Dividing a congruence by an integer does not always produce a valid congruence.</a:t>
            </a:r>
          </a:p>
          <a:p>
            <a:pPr>
              <a:buNone/>
            </a:pPr>
            <a:r>
              <a:rPr lang="en-US" dirty="0"/>
              <a:t>    </a:t>
            </a:r>
            <a:r>
              <a:rPr lang="en-US" b="1" dirty="0"/>
              <a:t>Example</a:t>
            </a:r>
            <a:r>
              <a:rPr lang="en-US" dirty="0"/>
              <a:t>: The congruence </a:t>
            </a:r>
            <a:r>
              <a:rPr lang="en-US" dirty="0">
                <a:latin typeface="Cambria Math" pitchFamily="18" charset="0"/>
                <a:ea typeface="Cambria Math" pitchFamily="18" charset="0"/>
              </a:rPr>
              <a:t>14</a:t>
            </a:r>
            <a:r>
              <a:rPr lang="en-US" dirty="0">
                <a:latin typeface="Cambria Math"/>
                <a:ea typeface="Cambria Math"/>
              </a:rPr>
              <a:t>≡</a:t>
            </a:r>
            <a:r>
              <a:rPr lang="en-US" dirty="0"/>
              <a:t> </a:t>
            </a:r>
            <a:r>
              <a:rPr lang="en-US" dirty="0">
                <a:latin typeface="Cambria Math" pitchFamily="18" charset="0"/>
                <a:ea typeface="Cambria Math" pitchFamily="18" charset="0"/>
              </a:rPr>
              <a:t>8</a:t>
            </a:r>
            <a:r>
              <a:rPr lang="en-US" dirty="0"/>
              <a:t> (mod </a:t>
            </a:r>
            <a:r>
              <a:rPr lang="en-US" dirty="0">
                <a:latin typeface="Cambria Math" pitchFamily="18" charset="0"/>
                <a:ea typeface="Cambria Math" pitchFamily="18" charset="0"/>
              </a:rPr>
              <a:t>6</a:t>
            </a:r>
            <a:r>
              <a:rPr lang="en-US" dirty="0"/>
              <a:t>) holds. But dividing both sides by </a:t>
            </a:r>
            <a:r>
              <a:rPr lang="en-US" dirty="0">
                <a:latin typeface="Cambria Math" pitchFamily="18" charset="0"/>
                <a:ea typeface="Cambria Math" pitchFamily="18" charset="0"/>
              </a:rPr>
              <a:t>2 </a:t>
            </a:r>
            <a:r>
              <a:rPr lang="en-US" dirty="0"/>
              <a:t>does not produce a valid congruence since       </a:t>
            </a:r>
            <a:r>
              <a:rPr lang="en-US" dirty="0">
                <a:latin typeface="Cambria Math" pitchFamily="18" charset="0"/>
                <a:ea typeface="Cambria Math" pitchFamily="18" charset="0"/>
              </a:rPr>
              <a:t>14/2 = 7 and 8/2 = 4, but     7</a:t>
            </a:r>
            <a:r>
              <a:rPr lang="en-US" dirty="0">
                <a:latin typeface="Cambria Math"/>
                <a:ea typeface="Cambria Math"/>
              </a:rPr>
              <a:t>≢</a:t>
            </a:r>
            <a:r>
              <a:rPr lang="en-US" dirty="0">
                <a:latin typeface="Cambria Math" pitchFamily="18" charset="0"/>
                <a:ea typeface="Cambria Math" pitchFamily="18" charset="0"/>
              </a:rPr>
              <a:t>4 (mod 6). </a:t>
            </a:r>
          </a:p>
        </p:txBody>
      </p:sp>
    </p:spTree>
    <p:extLst>
      <p:ext uri="{BB962C8B-B14F-4D97-AF65-F5344CB8AC3E}">
        <p14:creationId xmlns:p14="http://schemas.microsoft.com/office/powerpoint/2010/main" val="13291869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Computing the </a:t>
            </a:r>
            <a:r>
              <a:rPr lang="en-US" b="1" dirty="0"/>
              <a:t>mod</a:t>
            </a:r>
            <a:r>
              <a:rPr lang="en-US" dirty="0"/>
              <a:t> </a:t>
            </a:r>
            <a:r>
              <a:rPr lang="en-US" i="1" dirty="0"/>
              <a:t>m </a:t>
            </a:r>
            <a:r>
              <a:rPr lang="en-US" dirty="0"/>
              <a:t>Function of Products and Sums</a:t>
            </a:r>
            <a:r>
              <a:rPr lang="en-US" i="1" dirty="0"/>
              <a:t> </a:t>
            </a:r>
          </a:p>
        </p:txBody>
      </p:sp>
      <p:sp>
        <p:nvSpPr>
          <p:cNvPr id="3" name="Content Placeholder 2"/>
          <p:cNvSpPr>
            <a:spLocks noGrp="1"/>
          </p:cNvSpPr>
          <p:nvPr>
            <p:ph idx="1"/>
          </p:nvPr>
        </p:nvSpPr>
        <p:spPr/>
        <p:txBody>
          <a:bodyPr>
            <a:normAutofit lnSpcReduction="10000"/>
          </a:bodyPr>
          <a:lstStyle/>
          <a:p>
            <a:r>
              <a:rPr lang="en-US" dirty="0"/>
              <a:t>We use the  following corollary to Theorem </a:t>
            </a:r>
            <a:r>
              <a:rPr lang="en-US" dirty="0">
                <a:latin typeface="Cambria Math" pitchFamily="18" charset="0"/>
                <a:ea typeface="Cambria Math" pitchFamily="18" charset="0"/>
              </a:rPr>
              <a:t>5  to  compute the remainder of the product or sum of two integers when divided by </a:t>
            </a:r>
            <a:r>
              <a:rPr lang="en-US" i="1" dirty="0">
                <a:latin typeface="Cambria Math" pitchFamily="18" charset="0"/>
                <a:ea typeface="Cambria Math" pitchFamily="18" charset="0"/>
              </a:rPr>
              <a:t>m</a:t>
            </a:r>
            <a:r>
              <a:rPr lang="en-US" dirty="0">
                <a:latin typeface="Cambria Math" pitchFamily="18" charset="0"/>
                <a:ea typeface="Cambria Math" pitchFamily="18" charset="0"/>
              </a:rPr>
              <a:t> from the remainders when each is divided by </a:t>
            </a:r>
            <a:r>
              <a:rPr lang="en-US" i="1" dirty="0">
                <a:latin typeface="Cambria Math" pitchFamily="18" charset="0"/>
                <a:ea typeface="Cambria Math" pitchFamily="18" charset="0"/>
              </a:rPr>
              <a:t>m</a:t>
            </a:r>
            <a:r>
              <a:rPr lang="en-US" dirty="0">
                <a:latin typeface="Cambria Math" pitchFamily="18" charset="0"/>
                <a:ea typeface="Cambria Math" pitchFamily="18" charset="0"/>
              </a:rPr>
              <a:t>.</a:t>
            </a:r>
            <a:endParaRPr lang="en-US" b="1" dirty="0"/>
          </a:p>
          <a:p>
            <a:pPr>
              <a:buNone/>
            </a:pPr>
            <a:r>
              <a:rPr lang="en-US" b="1" dirty="0"/>
              <a:t>   Corollary</a:t>
            </a:r>
            <a:r>
              <a:rPr lang="en-US" dirty="0"/>
              <a:t>: Let </a:t>
            </a:r>
            <a:r>
              <a:rPr lang="en-US" i="1" dirty="0"/>
              <a:t>m</a:t>
            </a:r>
            <a:r>
              <a:rPr lang="en-US" dirty="0"/>
              <a:t> be a positive integer and let </a:t>
            </a:r>
            <a:r>
              <a:rPr lang="en-US" i="1" dirty="0"/>
              <a:t>a</a:t>
            </a:r>
            <a:r>
              <a:rPr lang="en-US" b="1" dirty="0"/>
              <a:t> </a:t>
            </a:r>
            <a:r>
              <a:rPr lang="en-US" dirty="0"/>
              <a:t>and</a:t>
            </a:r>
            <a:r>
              <a:rPr lang="en-US" b="1" dirty="0"/>
              <a:t> </a:t>
            </a:r>
            <a:r>
              <a:rPr lang="en-US" i="1" dirty="0"/>
              <a:t>b</a:t>
            </a:r>
            <a:r>
              <a:rPr lang="en-US" dirty="0"/>
              <a:t>  be integers. Then</a:t>
            </a:r>
          </a:p>
          <a:p>
            <a:pPr>
              <a:buNone/>
            </a:pPr>
            <a:r>
              <a:rPr lang="en-US" dirty="0"/>
              <a:t>   (</a:t>
            </a:r>
            <a:r>
              <a:rPr lang="en-US" i="1" dirty="0"/>
              <a:t>a + b) </a:t>
            </a:r>
            <a:r>
              <a:rPr lang="en-US" dirty="0"/>
              <a:t>(</a:t>
            </a:r>
            <a:r>
              <a:rPr lang="en-US" b="1" dirty="0"/>
              <a:t>mod</a:t>
            </a:r>
            <a:r>
              <a:rPr lang="en-US" i="1" dirty="0"/>
              <a:t> m</a:t>
            </a:r>
            <a:r>
              <a:rPr lang="en-US" dirty="0"/>
              <a:t>) =  </a:t>
            </a:r>
            <a:r>
              <a:rPr lang="en-US" i="1" dirty="0"/>
              <a:t> </a:t>
            </a:r>
            <a:r>
              <a:rPr lang="en-US" dirty="0"/>
              <a:t>((</a:t>
            </a:r>
            <a:r>
              <a:rPr lang="en-US" i="1" dirty="0"/>
              <a:t>a </a:t>
            </a:r>
            <a:r>
              <a:rPr lang="en-US" b="1" dirty="0"/>
              <a:t>mod</a:t>
            </a:r>
            <a:r>
              <a:rPr lang="en-US" i="1" dirty="0"/>
              <a:t> m</a:t>
            </a:r>
            <a:r>
              <a:rPr lang="en-US" dirty="0"/>
              <a:t>) + (</a:t>
            </a:r>
            <a:r>
              <a:rPr lang="en-US" i="1" dirty="0"/>
              <a:t>b </a:t>
            </a:r>
            <a:r>
              <a:rPr lang="en-US" b="1" dirty="0"/>
              <a:t>mod</a:t>
            </a:r>
            <a:r>
              <a:rPr lang="en-US" i="1" dirty="0"/>
              <a:t> m</a:t>
            </a:r>
            <a:r>
              <a:rPr lang="en-US" dirty="0"/>
              <a:t>)) </a:t>
            </a:r>
            <a:r>
              <a:rPr lang="en-US" b="1" dirty="0"/>
              <a:t>mod</a:t>
            </a:r>
            <a:r>
              <a:rPr lang="en-US" i="1" dirty="0"/>
              <a:t> m</a:t>
            </a:r>
          </a:p>
          <a:p>
            <a:pPr>
              <a:buNone/>
            </a:pPr>
            <a:r>
              <a:rPr lang="en-US" i="1" dirty="0"/>
              <a:t>    </a:t>
            </a:r>
            <a:r>
              <a:rPr lang="en-US" dirty="0"/>
              <a:t>and</a:t>
            </a:r>
          </a:p>
          <a:p>
            <a:pPr>
              <a:buNone/>
            </a:pPr>
            <a:r>
              <a:rPr lang="en-US" dirty="0"/>
              <a:t>    </a:t>
            </a:r>
            <a:r>
              <a:rPr lang="en-US" i="1" dirty="0" err="1"/>
              <a:t>ab</a:t>
            </a:r>
            <a:r>
              <a:rPr lang="en-US" i="1" dirty="0"/>
              <a:t> </a:t>
            </a:r>
            <a:r>
              <a:rPr lang="en-US" b="1" dirty="0"/>
              <a:t>mod</a:t>
            </a:r>
            <a:r>
              <a:rPr lang="en-US" i="1" dirty="0"/>
              <a:t> m</a:t>
            </a:r>
            <a:r>
              <a:rPr lang="en-US" dirty="0"/>
              <a:t> </a:t>
            </a:r>
            <a:r>
              <a:rPr lang="en-US" i="1" dirty="0"/>
              <a:t>= </a:t>
            </a:r>
            <a:r>
              <a:rPr lang="en-US" dirty="0"/>
              <a:t>((</a:t>
            </a:r>
            <a:r>
              <a:rPr lang="en-US" i="1" dirty="0"/>
              <a:t>a</a:t>
            </a:r>
            <a:r>
              <a:rPr lang="en-US" dirty="0"/>
              <a:t> </a:t>
            </a:r>
            <a:r>
              <a:rPr lang="en-US" b="1" dirty="0"/>
              <a:t>mod</a:t>
            </a:r>
            <a:r>
              <a:rPr lang="en-US" i="1" dirty="0"/>
              <a:t> m</a:t>
            </a:r>
            <a:r>
              <a:rPr lang="en-US" dirty="0"/>
              <a:t>)</a:t>
            </a:r>
            <a:r>
              <a:rPr lang="en-US" i="1" dirty="0"/>
              <a:t> </a:t>
            </a:r>
            <a:r>
              <a:rPr lang="en-US" dirty="0"/>
              <a:t>(</a:t>
            </a:r>
            <a:r>
              <a:rPr lang="en-US" i="1" dirty="0"/>
              <a:t>b</a:t>
            </a:r>
            <a:r>
              <a:rPr lang="en-US" dirty="0"/>
              <a:t> </a:t>
            </a:r>
            <a:r>
              <a:rPr lang="en-US" b="1" dirty="0"/>
              <a:t>mod</a:t>
            </a:r>
            <a:r>
              <a:rPr lang="en-US" i="1" dirty="0"/>
              <a:t> m</a:t>
            </a:r>
            <a:r>
              <a:rPr lang="en-US" dirty="0"/>
              <a:t>)) </a:t>
            </a:r>
            <a:r>
              <a:rPr lang="en-US" b="1" dirty="0"/>
              <a:t>mod</a:t>
            </a:r>
            <a:r>
              <a:rPr lang="en-US" i="1" dirty="0"/>
              <a:t> m</a:t>
            </a:r>
            <a:r>
              <a:rPr lang="en-US" dirty="0"/>
              <a:t>. </a:t>
            </a:r>
          </a:p>
          <a:p>
            <a:pPr>
              <a:buNone/>
            </a:pPr>
            <a:r>
              <a:rPr lang="en-US" dirty="0"/>
              <a:t>        (</a:t>
            </a:r>
            <a:r>
              <a:rPr lang="en-US" i="1" dirty="0"/>
              <a:t>proof  in text</a:t>
            </a:r>
            <a:r>
              <a:rPr lang="en-US" dirty="0"/>
              <a:t>)</a:t>
            </a:r>
          </a:p>
        </p:txBody>
      </p:sp>
    </p:spTree>
    <p:extLst>
      <p:ext uri="{BB962C8B-B14F-4D97-AF65-F5344CB8AC3E}">
        <p14:creationId xmlns:p14="http://schemas.microsoft.com/office/powerpoint/2010/main" val="18853235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Relations</a:t>
            </a:r>
          </a:p>
        </p:txBody>
      </p:sp>
      <p:sp>
        <p:nvSpPr>
          <p:cNvPr id="3" name="Content Placeholder 2"/>
          <p:cNvSpPr>
            <a:spLocks noGrp="1"/>
          </p:cNvSpPr>
          <p:nvPr>
            <p:ph idx="1"/>
          </p:nvPr>
        </p:nvSpPr>
        <p:spPr/>
        <p:txBody>
          <a:bodyPr/>
          <a:lstStyle/>
          <a:p>
            <a:pPr>
              <a:buNone/>
            </a:pPr>
            <a:r>
              <a:rPr lang="en-US" b="1" dirty="0"/>
              <a:t>   Definition:</a:t>
            </a:r>
            <a:r>
              <a:rPr lang="en-US" dirty="0"/>
              <a:t> A </a:t>
            </a:r>
            <a:r>
              <a:rPr lang="en-US" i="1" dirty="0"/>
              <a:t>binary relation R</a:t>
            </a:r>
            <a:r>
              <a:rPr lang="en-US" dirty="0"/>
              <a:t> from a set </a:t>
            </a:r>
            <a:r>
              <a:rPr lang="en-US" i="1" dirty="0"/>
              <a:t>A</a:t>
            </a:r>
            <a:r>
              <a:rPr lang="en-US" dirty="0"/>
              <a:t> to a set </a:t>
            </a:r>
            <a:r>
              <a:rPr lang="en-US" i="1" dirty="0"/>
              <a:t>B</a:t>
            </a:r>
            <a:r>
              <a:rPr lang="en-US" dirty="0"/>
              <a:t> is a subset </a:t>
            </a:r>
            <a:r>
              <a:rPr lang="en-US" i="1" dirty="0"/>
              <a:t>R </a:t>
            </a:r>
            <a:r>
              <a:rPr lang="en-US" dirty="0">
                <a:latin typeface="Cambria Math"/>
                <a:ea typeface="Cambria Math"/>
              </a:rPr>
              <a:t>⊆</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p>
          <a:p>
            <a:pPr>
              <a:buNone/>
            </a:pPr>
            <a:r>
              <a:rPr lang="en-US" b="1" dirty="0">
                <a:ea typeface="Cambria Math"/>
              </a:rPr>
              <a:t>    Example</a:t>
            </a:r>
            <a:r>
              <a:rPr lang="en-US" dirty="0">
                <a:ea typeface="Cambria Math"/>
              </a:rPr>
              <a:t>:</a:t>
            </a:r>
          </a:p>
          <a:p>
            <a:pPr lvl="1"/>
            <a:r>
              <a:rPr lang="en-US" dirty="0">
                <a:ea typeface="Cambria Math"/>
              </a:rPr>
              <a:t>Let </a:t>
            </a:r>
            <a:r>
              <a:rPr lang="en-US" i="1" dirty="0">
                <a:ea typeface="Cambria Math"/>
              </a:rPr>
              <a:t>A = </a:t>
            </a:r>
            <a:r>
              <a:rPr lang="en-US" dirty="0">
                <a:ea typeface="Cambria Math"/>
              </a:rPr>
              <a:t>{</a:t>
            </a:r>
            <a:r>
              <a:rPr lang="en-US" dirty="0">
                <a:latin typeface="Cambria Math" pitchFamily="18" charset="0"/>
                <a:ea typeface="Cambria Math" pitchFamily="18" charset="0"/>
              </a:rPr>
              <a:t>0</a:t>
            </a:r>
            <a:r>
              <a:rPr lang="en-US" dirty="0">
                <a:ea typeface="Cambria Math"/>
              </a:rPr>
              <a:t>,</a:t>
            </a:r>
            <a:r>
              <a:rPr lang="en-US" dirty="0">
                <a:latin typeface="Cambria Math" pitchFamily="18" charset="0"/>
                <a:ea typeface="Cambria Math" pitchFamily="18" charset="0"/>
              </a:rPr>
              <a:t>1,2</a:t>
            </a:r>
            <a:r>
              <a:rPr lang="en-US" dirty="0">
                <a:ea typeface="Cambria Math"/>
              </a:rPr>
              <a:t>}</a:t>
            </a:r>
            <a:r>
              <a:rPr lang="en-US" i="1" dirty="0">
                <a:ea typeface="Cambria Math"/>
              </a:rPr>
              <a:t> </a:t>
            </a:r>
            <a:r>
              <a:rPr lang="en-US" dirty="0">
                <a:ea typeface="Cambria Math"/>
              </a:rPr>
              <a:t>and</a:t>
            </a:r>
            <a:r>
              <a:rPr lang="en-US" i="1" dirty="0">
                <a:ea typeface="Cambria Math"/>
              </a:rPr>
              <a:t> B = </a:t>
            </a:r>
            <a:r>
              <a:rPr lang="en-US" dirty="0">
                <a:ea typeface="Cambria Math"/>
              </a:rPr>
              <a:t>{</a:t>
            </a:r>
            <a:r>
              <a:rPr lang="en-US" i="1" dirty="0" err="1">
                <a:ea typeface="Cambria Math"/>
              </a:rPr>
              <a:t>a,b</a:t>
            </a:r>
            <a:r>
              <a:rPr lang="en-US" dirty="0">
                <a:ea typeface="Cambria Math"/>
              </a:rPr>
              <a:t>} </a:t>
            </a:r>
          </a:p>
          <a:p>
            <a:pPr lvl="1"/>
            <a:r>
              <a:rPr lang="en-US" dirty="0">
                <a:ea typeface="Cambria Math"/>
              </a:rPr>
              <a:t>{(</a:t>
            </a:r>
            <a:r>
              <a:rPr lang="en-US" dirty="0">
                <a:latin typeface="Cambria Math" pitchFamily="18" charset="0"/>
                <a:ea typeface="Cambria Math" pitchFamily="18" charset="0"/>
              </a:rPr>
              <a:t>0, </a:t>
            </a:r>
            <a:r>
              <a:rPr lang="en-US" i="1" dirty="0">
                <a:ea typeface="Cambria Math"/>
              </a:rPr>
              <a:t>a</a:t>
            </a:r>
            <a:r>
              <a:rPr lang="en-US" dirty="0">
                <a:ea typeface="Cambria Math"/>
              </a:rPr>
              <a:t>)</a:t>
            </a:r>
            <a:r>
              <a:rPr lang="en-US" i="1" dirty="0">
                <a:ea typeface="Cambria Math"/>
              </a:rPr>
              <a:t>, </a:t>
            </a:r>
            <a:r>
              <a:rPr lang="en-US" dirty="0">
                <a:ea typeface="Cambria Math"/>
              </a:rPr>
              <a:t>(</a:t>
            </a:r>
            <a:r>
              <a:rPr lang="en-US" dirty="0">
                <a:latin typeface="Cambria Math" pitchFamily="18" charset="0"/>
                <a:ea typeface="Cambria Math" pitchFamily="18" charset="0"/>
              </a:rPr>
              <a:t>0, </a:t>
            </a:r>
            <a:r>
              <a:rPr lang="en-US" i="1" dirty="0">
                <a:ea typeface="Cambria Math"/>
              </a:rPr>
              <a:t>b</a:t>
            </a:r>
            <a:r>
              <a:rPr lang="en-US" dirty="0">
                <a:ea typeface="Cambria Math"/>
              </a:rPr>
              <a:t>)</a:t>
            </a:r>
            <a:r>
              <a:rPr lang="en-US" i="1" dirty="0">
                <a:ea typeface="Cambria Math"/>
              </a:rPr>
              <a:t>, </a:t>
            </a:r>
            <a:r>
              <a:rPr lang="en-US" dirty="0">
                <a:ea typeface="Cambria Math"/>
              </a:rPr>
              <a:t>(</a:t>
            </a:r>
            <a:r>
              <a:rPr lang="en-US" dirty="0">
                <a:latin typeface="Cambria Math" pitchFamily="18" charset="0"/>
                <a:ea typeface="Cambria Math" pitchFamily="18" charset="0"/>
              </a:rPr>
              <a:t>1,</a:t>
            </a:r>
            <a:r>
              <a:rPr lang="en-US" i="1" dirty="0">
                <a:ea typeface="Cambria Math"/>
              </a:rPr>
              <a:t>a</a:t>
            </a:r>
            <a:r>
              <a:rPr lang="en-US" dirty="0">
                <a:ea typeface="Cambria Math"/>
              </a:rPr>
              <a:t>) </a:t>
            </a:r>
            <a:r>
              <a:rPr lang="en-US" i="1" dirty="0">
                <a:ea typeface="Cambria Math"/>
              </a:rPr>
              <a:t>, </a:t>
            </a:r>
            <a:r>
              <a:rPr lang="en-US" dirty="0">
                <a:ea typeface="Cambria Math"/>
              </a:rPr>
              <a:t>(</a:t>
            </a:r>
            <a:r>
              <a:rPr lang="en-US" dirty="0">
                <a:latin typeface="Cambria Math" pitchFamily="18" charset="0"/>
                <a:ea typeface="Cambria Math" pitchFamily="18" charset="0"/>
              </a:rPr>
              <a:t>2, </a:t>
            </a:r>
            <a:r>
              <a:rPr lang="en-US" i="1" dirty="0">
                <a:ea typeface="Cambria Math"/>
              </a:rPr>
              <a:t>b</a:t>
            </a:r>
            <a:r>
              <a:rPr lang="en-US" dirty="0">
                <a:ea typeface="Cambria Math"/>
              </a:rPr>
              <a:t>)} is a relation from </a:t>
            </a:r>
            <a:r>
              <a:rPr lang="en-US" i="1" dirty="0">
                <a:ea typeface="Cambria Math"/>
              </a:rPr>
              <a:t>A</a:t>
            </a:r>
            <a:r>
              <a:rPr lang="en-US" dirty="0">
                <a:ea typeface="Cambria Math"/>
              </a:rPr>
              <a:t> to </a:t>
            </a:r>
            <a:r>
              <a:rPr lang="en-US" i="1" dirty="0">
                <a:ea typeface="Cambria Math"/>
              </a:rPr>
              <a:t>B</a:t>
            </a:r>
            <a:r>
              <a:rPr lang="en-US" dirty="0">
                <a:ea typeface="Cambria Math"/>
              </a:rPr>
              <a:t>. </a:t>
            </a:r>
          </a:p>
          <a:p>
            <a:pPr lvl="1"/>
            <a:r>
              <a:rPr lang="en-US" dirty="0">
                <a:ea typeface="Cambria Math"/>
              </a:rPr>
              <a:t>We can represent relations from a set </a:t>
            </a:r>
            <a:r>
              <a:rPr lang="en-US" i="1" dirty="0">
                <a:ea typeface="Cambria Math"/>
              </a:rPr>
              <a:t>A</a:t>
            </a:r>
            <a:r>
              <a:rPr lang="en-US" dirty="0">
                <a:ea typeface="Cambria Math"/>
              </a:rPr>
              <a:t> to a set </a:t>
            </a:r>
            <a:r>
              <a:rPr lang="en-US" i="1" dirty="0">
                <a:ea typeface="Cambria Math"/>
              </a:rPr>
              <a:t>B</a:t>
            </a:r>
            <a:r>
              <a:rPr lang="en-US" dirty="0">
                <a:ea typeface="Cambria Math"/>
              </a:rPr>
              <a:t> graphically or using a table:</a:t>
            </a:r>
          </a:p>
          <a:p>
            <a:endParaRPr lang="en-US" dirty="0">
              <a:latin typeface="+mj-lt"/>
            </a:endParaRPr>
          </a:p>
        </p:txBody>
      </p:sp>
      <p:pic>
        <p:nvPicPr>
          <p:cNvPr id="4" name="Picture 3" descr="0801.jpg"/>
          <p:cNvPicPr>
            <a:picLocks noChangeAspect="1"/>
          </p:cNvPicPr>
          <p:nvPr/>
        </p:nvPicPr>
        <p:blipFill>
          <a:blip r:embed="rId2" cstate="print"/>
          <a:stretch>
            <a:fillRect/>
          </a:stretch>
        </p:blipFill>
        <p:spPr>
          <a:xfrm>
            <a:off x="1676400" y="5105400"/>
            <a:ext cx="2394204" cy="1338834"/>
          </a:xfrm>
          <a:prstGeom prst="rect">
            <a:avLst/>
          </a:prstGeom>
        </p:spPr>
      </p:pic>
      <p:sp>
        <p:nvSpPr>
          <p:cNvPr id="5" name="TextBox 4"/>
          <p:cNvSpPr txBox="1"/>
          <p:nvPr/>
        </p:nvSpPr>
        <p:spPr>
          <a:xfrm>
            <a:off x="4648200" y="5105400"/>
            <a:ext cx="3886200" cy="1200329"/>
          </a:xfrm>
          <a:prstGeom prst="rect">
            <a:avLst/>
          </a:prstGeom>
          <a:noFill/>
          <a:ln>
            <a:solidFill>
              <a:schemeClr val="accent1"/>
            </a:solidFill>
          </a:ln>
        </p:spPr>
        <p:txBody>
          <a:bodyPr wrap="square" rtlCol="0">
            <a:spAutoFit/>
          </a:bodyPr>
          <a:lstStyle/>
          <a:p>
            <a:r>
              <a:rPr lang="en-US" dirty="0"/>
              <a:t>Relations are more general than functions. A function is a relation where exactly one element of </a:t>
            </a:r>
            <a:r>
              <a:rPr lang="en-US" i="1" dirty="0"/>
              <a:t>B</a:t>
            </a:r>
            <a:r>
              <a:rPr lang="en-US" dirty="0"/>
              <a:t> is related to each element of </a:t>
            </a:r>
            <a:r>
              <a:rPr lang="en-US" i="1" dirty="0"/>
              <a:t>A.</a:t>
            </a:r>
            <a:r>
              <a:rPr lang="en-US" dirty="0"/>
              <a:t> </a:t>
            </a:r>
          </a:p>
        </p:txBody>
      </p:sp>
    </p:spTree>
    <p:extLst>
      <p:ext uri="{BB962C8B-B14F-4D97-AF65-F5344CB8AC3E}">
        <p14:creationId xmlns:p14="http://schemas.microsoft.com/office/powerpoint/2010/main" val="1862085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Applications of  Congruences</a:t>
            </a:r>
          </a:p>
        </p:txBody>
      </p:sp>
    </p:spTree>
    <p:extLst>
      <p:ext uri="{BB962C8B-B14F-4D97-AF65-F5344CB8AC3E}">
        <p14:creationId xmlns:p14="http://schemas.microsoft.com/office/powerpoint/2010/main" val="42057496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Hashing Functions</a:t>
            </a:r>
          </a:p>
          <a:p>
            <a:r>
              <a:rPr lang="en-US" dirty="0"/>
              <a:t>Pseudorandom Numbers</a:t>
            </a:r>
          </a:p>
          <a:p>
            <a:r>
              <a:rPr lang="en-US" dirty="0"/>
              <a:t>Check Digits</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27201322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Hashing Functions</a:t>
            </a:r>
          </a:p>
        </p:txBody>
      </p:sp>
      <p:sp>
        <p:nvSpPr>
          <p:cNvPr id="3" name="Content Placeholder 2"/>
          <p:cNvSpPr>
            <a:spLocks noGrp="1"/>
          </p:cNvSpPr>
          <p:nvPr>
            <p:ph idx="1"/>
          </p:nvPr>
        </p:nvSpPr>
        <p:spPr/>
        <p:txBody>
          <a:bodyPr>
            <a:normAutofit fontScale="62500" lnSpcReduction="20000"/>
          </a:bodyPr>
          <a:lstStyle/>
          <a:p>
            <a:pPr>
              <a:buNone/>
            </a:pPr>
            <a:r>
              <a:rPr lang="en-US" b="1" dirty="0"/>
              <a:t>     Definition</a:t>
            </a:r>
            <a:r>
              <a:rPr lang="en-US" dirty="0"/>
              <a:t>: A </a:t>
            </a:r>
            <a:r>
              <a:rPr lang="en-US" i="1" dirty="0"/>
              <a:t>hashing function h </a:t>
            </a:r>
            <a:r>
              <a:rPr lang="en-US" dirty="0"/>
              <a:t>assigns memory location </a:t>
            </a:r>
            <a:r>
              <a:rPr lang="en-US" i="1" dirty="0"/>
              <a:t>h</a:t>
            </a:r>
            <a:r>
              <a:rPr lang="en-US" dirty="0"/>
              <a:t>(</a:t>
            </a:r>
            <a:r>
              <a:rPr lang="en-US" i="1" dirty="0"/>
              <a:t>k</a:t>
            </a:r>
            <a:r>
              <a:rPr lang="en-US" dirty="0"/>
              <a:t>) to the record that has </a:t>
            </a:r>
            <a:r>
              <a:rPr lang="en-US" i="1" dirty="0"/>
              <a:t>k</a:t>
            </a:r>
            <a:r>
              <a:rPr lang="en-US" dirty="0"/>
              <a:t> as its key.</a:t>
            </a:r>
          </a:p>
          <a:p>
            <a:pPr lvl="1"/>
            <a:r>
              <a:rPr lang="en-US" dirty="0"/>
              <a:t>A common hashing function is  </a:t>
            </a:r>
            <a:r>
              <a:rPr lang="en-US" i="1" dirty="0"/>
              <a:t>h</a:t>
            </a:r>
            <a:r>
              <a:rPr lang="en-US" dirty="0"/>
              <a:t>(</a:t>
            </a:r>
            <a:r>
              <a:rPr lang="en-US" i="1" dirty="0"/>
              <a:t>k</a:t>
            </a:r>
            <a:r>
              <a:rPr lang="en-US" dirty="0"/>
              <a:t>) = </a:t>
            </a:r>
            <a:r>
              <a:rPr lang="en-US" i="1" dirty="0"/>
              <a:t>k</a:t>
            </a:r>
            <a:r>
              <a:rPr lang="en-US" dirty="0"/>
              <a:t> </a:t>
            </a:r>
            <a:r>
              <a:rPr lang="en-US" b="1" dirty="0"/>
              <a:t>mod</a:t>
            </a:r>
            <a:r>
              <a:rPr lang="en-US" dirty="0"/>
              <a:t> </a:t>
            </a:r>
            <a:r>
              <a:rPr lang="en-US" i="1" dirty="0"/>
              <a:t>m</a:t>
            </a:r>
            <a:r>
              <a:rPr lang="en-US" dirty="0"/>
              <a:t>, where </a:t>
            </a:r>
            <a:r>
              <a:rPr lang="en-US" i="1" dirty="0"/>
              <a:t>m </a:t>
            </a:r>
            <a:r>
              <a:rPr lang="en-US" dirty="0"/>
              <a:t>is the number of memory locations. </a:t>
            </a:r>
          </a:p>
          <a:p>
            <a:pPr lvl="1"/>
            <a:r>
              <a:rPr lang="en-US" dirty="0"/>
              <a:t>Because this hashing function is onto, all memory locations are possible.</a:t>
            </a:r>
          </a:p>
          <a:p>
            <a:pPr>
              <a:buNone/>
            </a:pPr>
            <a:r>
              <a:rPr lang="en-US" b="1" dirty="0"/>
              <a:t>     Example</a:t>
            </a:r>
            <a:r>
              <a:rPr lang="en-US" dirty="0"/>
              <a:t>: Let </a:t>
            </a:r>
            <a:r>
              <a:rPr lang="en-US" i="1" dirty="0"/>
              <a:t>h</a:t>
            </a:r>
            <a:r>
              <a:rPr lang="en-US" dirty="0"/>
              <a:t>(</a:t>
            </a:r>
            <a:r>
              <a:rPr lang="en-US" i="1" dirty="0"/>
              <a:t>k</a:t>
            </a:r>
            <a:r>
              <a:rPr lang="en-US" dirty="0"/>
              <a:t>) = </a:t>
            </a:r>
            <a:r>
              <a:rPr lang="en-US" i="1" dirty="0"/>
              <a:t>k</a:t>
            </a:r>
            <a:r>
              <a:rPr lang="en-US" dirty="0"/>
              <a:t> </a:t>
            </a:r>
            <a:r>
              <a:rPr lang="en-US" b="1" dirty="0"/>
              <a:t>mod</a:t>
            </a:r>
            <a:r>
              <a:rPr lang="en-US" dirty="0"/>
              <a:t> </a:t>
            </a:r>
            <a:r>
              <a:rPr lang="en-US" dirty="0">
                <a:latin typeface="Cambria Math" pitchFamily="18" charset="0"/>
                <a:ea typeface="Cambria Math" pitchFamily="18" charset="0"/>
              </a:rPr>
              <a:t>111. This hashing function</a:t>
            </a:r>
            <a:r>
              <a:rPr lang="en-US" dirty="0"/>
              <a:t>  assigns the records of customers with social security numbers as keys to memory locations in the following manner:</a:t>
            </a:r>
          </a:p>
          <a:p>
            <a:pPr lvl="2">
              <a:buNone/>
            </a:pPr>
            <a:r>
              <a:rPr lang="en-US" dirty="0"/>
              <a:t>h(</a:t>
            </a:r>
            <a:r>
              <a:rPr lang="en-US" dirty="0">
                <a:latin typeface="Cambria Math" pitchFamily="18" charset="0"/>
                <a:ea typeface="Cambria Math" pitchFamily="18" charset="0"/>
              </a:rPr>
              <a:t>064212848</a:t>
            </a:r>
            <a:r>
              <a:rPr lang="en-US" dirty="0"/>
              <a:t>) = </a:t>
            </a:r>
            <a:r>
              <a:rPr lang="en-US" dirty="0">
                <a:latin typeface="Cambria Math" pitchFamily="18" charset="0"/>
                <a:ea typeface="Cambria Math" pitchFamily="18" charset="0"/>
              </a:rPr>
              <a:t>064212848 </a:t>
            </a:r>
            <a:r>
              <a:rPr lang="en-US" b="1" dirty="0"/>
              <a:t>mod</a:t>
            </a:r>
            <a:r>
              <a:rPr lang="en-US" dirty="0"/>
              <a:t> </a:t>
            </a:r>
            <a:r>
              <a:rPr lang="en-US" dirty="0">
                <a:latin typeface="Cambria Math" pitchFamily="18" charset="0"/>
                <a:ea typeface="Cambria Math" pitchFamily="18" charset="0"/>
              </a:rPr>
              <a:t>111</a:t>
            </a:r>
            <a:r>
              <a:rPr lang="en-US" dirty="0"/>
              <a:t> = </a:t>
            </a:r>
            <a:r>
              <a:rPr lang="en-US" dirty="0">
                <a:latin typeface="Cambria Math" pitchFamily="18" charset="0"/>
                <a:ea typeface="Cambria Math" pitchFamily="18" charset="0"/>
              </a:rPr>
              <a:t>14</a:t>
            </a:r>
          </a:p>
          <a:p>
            <a:pPr lvl="2">
              <a:buNone/>
            </a:pPr>
            <a:r>
              <a:rPr lang="en-US" dirty="0"/>
              <a:t>h(</a:t>
            </a:r>
            <a:r>
              <a:rPr lang="en-US" dirty="0">
                <a:latin typeface="Cambria Math" pitchFamily="18" charset="0"/>
                <a:ea typeface="Cambria Math" pitchFamily="18" charset="0"/>
              </a:rPr>
              <a:t>037149212</a:t>
            </a:r>
            <a:r>
              <a:rPr lang="en-US" dirty="0"/>
              <a:t>) = </a:t>
            </a:r>
            <a:r>
              <a:rPr lang="en-US" dirty="0">
                <a:latin typeface="Cambria Math" pitchFamily="18" charset="0"/>
                <a:ea typeface="Cambria Math" pitchFamily="18" charset="0"/>
              </a:rPr>
              <a:t>037149212 </a:t>
            </a:r>
            <a:r>
              <a:rPr lang="en-US" b="1" dirty="0"/>
              <a:t>mod</a:t>
            </a:r>
            <a:r>
              <a:rPr lang="en-US" dirty="0"/>
              <a:t> </a:t>
            </a:r>
            <a:r>
              <a:rPr lang="en-US" dirty="0">
                <a:latin typeface="Cambria Math" pitchFamily="18" charset="0"/>
                <a:ea typeface="Cambria Math" pitchFamily="18" charset="0"/>
              </a:rPr>
              <a:t>111</a:t>
            </a:r>
            <a:r>
              <a:rPr lang="en-US" dirty="0"/>
              <a:t> = </a:t>
            </a:r>
            <a:r>
              <a:rPr lang="en-US" dirty="0">
                <a:latin typeface="Cambria Math" pitchFamily="18" charset="0"/>
                <a:ea typeface="Cambria Math" pitchFamily="18" charset="0"/>
              </a:rPr>
              <a:t>65</a:t>
            </a:r>
          </a:p>
          <a:p>
            <a:pPr lvl="2">
              <a:buNone/>
            </a:pPr>
            <a:r>
              <a:rPr lang="en-US" dirty="0"/>
              <a:t>h(</a:t>
            </a:r>
            <a:r>
              <a:rPr lang="en-US" dirty="0">
                <a:latin typeface="Cambria Math" pitchFamily="18" charset="0"/>
                <a:ea typeface="Cambria Math" pitchFamily="18" charset="0"/>
              </a:rPr>
              <a:t>107405723</a:t>
            </a:r>
            <a:r>
              <a:rPr lang="en-US" dirty="0"/>
              <a:t>) = </a:t>
            </a:r>
            <a:r>
              <a:rPr lang="en-US" dirty="0">
                <a:latin typeface="Cambria Math" pitchFamily="18" charset="0"/>
                <a:ea typeface="Cambria Math" pitchFamily="18" charset="0"/>
              </a:rPr>
              <a:t>107405723 </a:t>
            </a:r>
            <a:r>
              <a:rPr lang="en-US" b="1" dirty="0"/>
              <a:t>mod</a:t>
            </a:r>
            <a:r>
              <a:rPr lang="en-US" dirty="0"/>
              <a:t> </a:t>
            </a:r>
            <a:r>
              <a:rPr lang="en-US" dirty="0">
                <a:latin typeface="Cambria Math" pitchFamily="18" charset="0"/>
                <a:ea typeface="Cambria Math" pitchFamily="18" charset="0"/>
              </a:rPr>
              <a:t>111</a:t>
            </a:r>
            <a:r>
              <a:rPr lang="en-US" dirty="0"/>
              <a:t> = </a:t>
            </a:r>
            <a:r>
              <a:rPr lang="en-US" dirty="0">
                <a:latin typeface="Cambria Math" pitchFamily="18" charset="0"/>
                <a:ea typeface="Cambria Math" pitchFamily="18" charset="0"/>
              </a:rPr>
              <a:t>14, but since location 14 is already occupied, the record is assigned to  the next available position, which is 15.</a:t>
            </a:r>
          </a:p>
          <a:p>
            <a:r>
              <a:rPr lang="en-US" dirty="0">
                <a:ea typeface="Cambria Math" pitchFamily="18" charset="0"/>
              </a:rPr>
              <a:t>The hashing function is not one-to-one as there are many more possible keys than memory locations.  When more than one record is assigned to the same location, we say a </a:t>
            </a:r>
            <a:r>
              <a:rPr lang="en-US" i="1" dirty="0">
                <a:ea typeface="Cambria Math" pitchFamily="18" charset="0"/>
              </a:rPr>
              <a:t>collision</a:t>
            </a:r>
            <a:r>
              <a:rPr lang="en-US" dirty="0">
                <a:ea typeface="Cambria Math" pitchFamily="18" charset="0"/>
              </a:rPr>
              <a:t> occurs.  Here a collision has been resolved by assigning the record to the first free location.</a:t>
            </a:r>
          </a:p>
          <a:p>
            <a:r>
              <a:rPr lang="en-US" dirty="0">
                <a:ea typeface="Cambria Math" pitchFamily="18" charset="0"/>
              </a:rPr>
              <a:t>For collision resolution, we can use a  </a:t>
            </a:r>
            <a:r>
              <a:rPr lang="en-US" i="1" dirty="0">
                <a:ea typeface="Cambria Math" pitchFamily="18" charset="0"/>
              </a:rPr>
              <a:t>linear probing function</a:t>
            </a:r>
            <a:r>
              <a:rPr lang="en-US" dirty="0">
                <a:ea typeface="Cambria Math" pitchFamily="18" charset="0"/>
              </a:rPr>
              <a:t>:                                         </a:t>
            </a:r>
          </a:p>
          <a:p>
            <a:pPr>
              <a:buNone/>
            </a:pPr>
            <a:r>
              <a:rPr lang="en-US" i="1" dirty="0">
                <a:ea typeface="Cambria Math" pitchFamily="18" charset="0"/>
              </a:rPr>
              <a:t>                         h</a:t>
            </a:r>
            <a:r>
              <a:rPr lang="en-US" dirty="0">
                <a:ea typeface="Cambria Math" pitchFamily="18" charset="0"/>
              </a:rPr>
              <a:t>(</a:t>
            </a:r>
            <a:r>
              <a:rPr lang="en-US" i="1" dirty="0" err="1">
                <a:ea typeface="Cambria Math" pitchFamily="18" charset="0"/>
              </a:rPr>
              <a:t>k,i</a:t>
            </a:r>
            <a:r>
              <a:rPr lang="en-US" dirty="0">
                <a:ea typeface="Cambria Math" pitchFamily="18" charset="0"/>
              </a:rPr>
              <a:t>) = (</a:t>
            </a:r>
            <a:r>
              <a:rPr lang="en-US" i="1" dirty="0">
                <a:ea typeface="Cambria Math" pitchFamily="18" charset="0"/>
              </a:rPr>
              <a:t>h</a:t>
            </a:r>
            <a:r>
              <a:rPr lang="en-US" dirty="0">
                <a:ea typeface="Cambria Math" pitchFamily="18" charset="0"/>
              </a:rPr>
              <a:t>(</a:t>
            </a:r>
            <a:r>
              <a:rPr lang="en-US" i="1" dirty="0">
                <a:ea typeface="Cambria Math" pitchFamily="18" charset="0"/>
              </a:rPr>
              <a:t>k</a:t>
            </a:r>
            <a:r>
              <a:rPr lang="en-US" dirty="0">
                <a:ea typeface="Cambria Math" pitchFamily="18" charset="0"/>
              </a:rPr>
              <a:t>) + </a:t>
            </a:r>
            <a:r>
              <a:rPr lang="en-US" i="1" dirty="0" err="1">
                <a:ea typeface="Cambria Math" pitchFamily="18" charset="0"/>
              </a:rPr>
              <a:t>i</a:t>
            </a:r>
            <a:r>
              <a:rPr lang="en-US" dirty="0">
                <a:ea typeface="Cambria Math" pitchFamily="18" charset="0"/>
              </a:rPr>
              <a:t>) </a:t>
            </a:r>
            <a:r>
              <a:rPr lang="en-US" b="1" dirty="0">
                <a:ea typeface="Cambria Math" pitchFamily="18" charset="0"/>
              </a:rPr>
              <a:t>mod</a:t>
            </a:r>
            <a:r>
              <a:rPr lang="en-US" dirty="0">
                <a:ea typeface="Cambria Math" pitchFamily="18" charset="0"/>
              </a:rPr>
              <a:t> </a:t>
            </a:r>
            <a:r>
              <a:rPr lang="en-US" i="1" dirty="0">
                <a:ea typeface="Cambria Math" pitchFamily="18" charset="0"/>
              </a:rPr>
              <a:t>m</a:t>
            </a:r>
            <a:r>
              <a:rPr lang="en-US" dirty="0">
                <a:ea typeface="Cambria Math" pitchFamily="18" charset="0"/>
              </a:rPr>
              <a:t>, where </a:t>
            </a:r>
            <a:r>
              <a:rPr lang="en-US" i="1" dirty="0" err="1">
                <a:ea typeface="Cambria Math" pitchFamily="18" charset="0"/>
              </a:rPr>
              <a:t>i</a:t>
            </a:r>
            <a:r>
              <a:rPr lang="en-US" dirty="0">
                <a:ea typeface="Cambria Math" pitchFamily="18" charset="0"/>
              </a:rPr>
              <a:t> runs from </a:t>
            </a:r>
            <a:r>
              <a:rPr lang="en-US" dirty="0">
                <a:latin typeface="Cambria Math" pitchFamily="18" charset="0"/>
                <a:ea typeface="Cambria Math" pitchFamily="18" charset="0"/>
              </a:rPr>
              <a:t>0</a:t>
            </a:r>
            <a:r>
              <a:rPr lang="en-US" dirty="0">
                <a:ea typeface="Cambria Math" pitchFamily="18" charset="0"/>
              </a:rPr>
              <a:t> to </a:t>
            </a:r>
            <a:r>
              <a:rPr lang="en-US" i="1" dirty="0">
                <a:ea typeface="Cambria Math" pitchFamily="18" charset="0"/>
              </a:rPr>
              <a:t>m</a:t>
            </a:r>
            <a:r>
              <a:rPr lang="en-US" dirty="0">
                <a:ea typeface="Cambria Math" pitchFamily="18" charset="0"/>
              </a:rPr>
              <a:t> </a:t>
            </a:r>
            <a:r>
              <a:rPr lang="en-US" dirty="0">
                <a:latin typeface="Cambria Math"/>
                <a:ea typeface="Cambria Math"/>
              </a:rPr>
              <a:t>− 1.</a:t>
            </a:r>
          </a:p>
          <a:p>
            <a:r>
              <a:rPr lang="en-US" dirty="0">
                <a:latin typeface="Cambria Math"/>
                <a:ea typeface="Cambria Math"/>
              </a:rPr>
              <a:t> There are many other methods of handling with collisions. You may cover these in a  </a:t>
            </a:r>
          </a:p>
          <a:p>
            <a:pPr>
              <a:buNone/>
            </a:pPr>
            <a:r>
              <a:rPr lang="en-US" dirty="0">
                <a:latin typeface="Cambria Math"/>
                <a:ea typeface="Cambria Math"/>
              </a:rPr>
              <a:t>        later CS course.</a:t>
            </a:r>
            <a:endParaRPr lang="en-US" dirty="0">
              <a:ea typeface="Cambria Math" pitchFamily="18" charset="0"/>
            </a:endParaRP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9334465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Pseudorandom Numbers</a:t>
            </a:r>
          </a:p>
        </p:txBody>
      </p:sp>
      <p:sp>
        <p:nvSpPr>
          <p:cNvPr id="3" name="Content Placeholder 2"/>
          <p:cNvSpPr>
            <a:spLocks noGrp="1"/>
          </p:cNvSpPr>
          <p:nvPr>
            <p:ph idx="1"/>
          </p:nvPr>
        </p:nvSpPr>
        <p:spPr/>
        <p:txBody>
          <a:bodyPr>
            <a:normAutofit fontScale="77500" lnSpcReduction="20000"/>
          </a:bodyPr>
          <a:lstStyle/>
          <a:p>
            <a:r>
              <a:rPr lang="en-US" dirty="0"/>
              <a:t>Randomly chosen numbers are needed for many purposes, including computer simulations. </a:t>
            </a:r>
          </a:p>
          <a:p>
            <a:r>
              <a:rPr lang="en-US" i="1" dirty="0"/>
              <a:t>Pseudorandom numbers</a:t>
            </a:r>
            <a:r>
              <a:rPr lang="en-US" dirty="0"/>
              <a:t> are not truly random since they are generated by systematic methods. </a:t>
            </a:r>
          </a:p>
          <a:p>
            <a:r>
              <a:rPr lang="en-US" dirty="0"/>
              <a:t>The </a:t>
            </a:r>
            <a:r>
              <a:rPr lang="en-US" i="1" dirty="0"/>
              <a:t>linear </a:t>
            </a:r>
            <a:r>
              <a:rPr lang="en-US" i="1" dirty="0" err="1"/>
              <a:t>congruential</a:t>
            </a:r>
            <a:r>
              <a:rPr lang="en-US" i="1" dirty="0"/>
              <a:t> method </a:t>
            </a:r>
            <a:r>
              <a:rPr lang="en-US" dirty="0"/>
              <a:t>is one commonly used procedure for generating pseudorandom numbers. </a:t>
            </a:r>
          </a:p>
          <a:p>
            <a:r>
              <a:rPr lang="en-US" dirty="0"/>
              <a:t>Four integers are needed: the </a:t>
            </a:r>
            <a:r>
              <a:rPr lang="en-US" i="1" dirty="0"/>
              <a:t>modulus</a:t>
            </a:r>
            <a:r>
              <a:rPr lang="en-US" dirty="0"/>
              <a:t> </a:t>
            </a:r>
            <a:r>
              <a:rPr lang="en-US" i="1" dirty="0"/>
              <a:t>m</a:t>
            </a:r>
            <a:r>
              <a:rPr lang="en-US" dirty="0"/>
              <a:t>, the </a:t>
            </a:r>
            <a:r>
              <a:rPr lang="en-US" i="1" dirty="0"/>
              <a:t>multiplier</a:t>
            </a:r>
            <a:r>
              <a:rPr lang="en-US" dirty="0"/>
              <a:t> </a:t>
            </a:r>
            <a:r>
              <a:rPr lang="en-US" i="1" dirty="0"/>
              <a:t>a</a:t>
            </a:r>
            <a:r>
              <a:rPr lang="en-US" dirty="0"/>
              <a:t>, the </a:t>
            </a:r>
            <a:r>
              <a:rPr lang="en-US" i="1" dirty="0"/>
              <a:t>increment</a:t>
            </a:r>
            <a:r>
              <a:rPr lang="en-US" dirty="0"/>
              <a:t> </a:t>
            </a:r>
            <a:r>
              <a:rPr lang="en-US" i="1" dirty="0"/>
              <a:t>c</a:t>
            </a:r>
            <a:r>
              <a:rPr lang="en-US" dirty="0"/>
              <a:t>, and </a:t>
            </a:r>
            <a:r>
              <a:rPr lang="en-US" i="1" dirty="0"/>
              <a:t>seed</a:t>
            </a:r>
            <a:r>
              <a:rPr lang="en-US" dirty="0"/>
              <a:t> </a:t>
            </a:r>
            <a:r>
              <a:rPr lang="en-US" i="1" dirty="0"/>
              <a:t>x</a:t>
            </a:r>
            <a:r>
              <a:rPr lang="en-US" baseline="-25000" dirty="0">
                <a:latin typeface="Cambria Math" pitchFamily="18" charset="0"/>
                <a:ea typeface="Cambria Math" pitchFamily="18" charset="0"/>
              </a:rPr>
              <a:t>0</a:t>
            </a:r>
            <a:r>
              <a:rPr lang="en-US" dirty="0"/>
              <a:t>, with     </a:t>
            </a:r>
            <a:r>
              <a:rPr lang="en-US" dirty="0">
                <a:latin typeface="Cambria Math" pitchFamily="18" charset="0"/>
                <a:ea typeface="Cambria Math" pitchFamily="18" charset="0"/>
              </a:rPr>
              <a:t>2 </a:t>
            </a:r>
            <a:r>
              <a:rPr lang="en-US" dirty="0">
                <a:latin typeface="Cambria Math"/>
                <a:ea typeface="Cambria Math"/>
              </a:rPr>
              <a:t>≤ </a:t>
            </a:r>
            <a:r>
              <a:rPr lang="en-US" i="1" dirty="0">
                <a:ea typeface="Cambria Math"/>
              </a:rPr>
              <a:t>a</a:t>
            </a:r>
            <a:r>
              <a:rPr lang="en-US" dirty="0">
                <a:latin typeface="Cambria Math"/>
                <a:ea typeface="Cambria Math"/>
              </a:rPr>
              <a:t> &lt; </a:t>
            </a:r>
            <a:r>
              <a:rPr lang="en-US" i="1" dirty="0">
                <a:ea typeface="Cambria Math"/>
              </a:rPr>
              <a:t>m</a:t>
            </a:r>
            <a:r>
              <a:rPr lang="en-US" dirty="0">
                <a:latin typeface="Cambria Math"/>
                <a:ea typeface="Cambria Math"/>
              </a:rPr>
              <a:t>, </a:t>
            </a:r>
            <a:r>
              <a:rPr lang="en-US" dirty="0">
                <a:latin typeface="Cambria Math" pitchFamily="18" charset="0"/>
                <a:ea typeface="Cambria Math" pitchFamily="18" charset="0"/>
              </a:rPr>
              <a:t>0</a:t>
            </a:r>
            <a:r>
              <a:rPr lang="en-US" dirty="0"/>
              <a:t> </a:t>
            </a:r>
            <a:r>
              <a:rPr lang="en-US" dirty="0">
                <a:latin typeface="Cambria Math"/>
                <a:ea typeface="Cambria Math"/>
              </a:rPr>
              <a:t>≤ </a:t>
            </a:r>
            <a:r>
              <a:rPr lang="en-US" i="1" dirty="0">
                <a:ea typeface="Cambria Math"/>
              </a:rPr>
              <a:t>c</a:t>
            </a:r>
            <a:r>
              <a:rPr lang="en-US" dirty="0">
                <a:latin typeface="Cambria Math"/>
                <a:ea typeface="Cambria Math"/>
              </a:rPr>
              <a:t> &lt; </a:t>
            </a:r>
            <a:r>
              <a:rPr lang="en-US" i="1" dirty="0">
                <a:ea typeface="Cambria Math"/>
              </a:rPr>
              <a:t>m</a:t>
            </a:r>
            <a:r>
              <a:rPr lang="en-US" dirty="0">
                <a:latin typeface="Cambria Math"/>
                <a:ea typeface="Cambria Math"/>
              </a:rPr>
              <a:t>, </a:t>
            </a:r>
            <a:r>
              <a:rPr lang="en-US" dirty="0">
                <a:latin typeface="Cambria Math" pitchFamily="18" charset="0"/>
                <a:ea typeface="Cambria Math" pitchFamily="18" charset="0"/>
              </a:rPr>
              <a:t>0</a:t>
            </a:r>
            <a:r>
              <a:rPr lang="en-US" dirty="0"/>
              <a:t> </a:t>
            </a:r>
            <a:r>
              <a:rPr lang="en-US" dirty="0">
                <a:latin typeface="Cambria Math"/>
                <a:ea typeface="Cambria Math"/>
              </a:rPr>
              <a:t>≤</a:t>
            </a:r>
            <a:r>
              <a:rPr lang="en-US" i="1" dirty="0"/>
              <a:t> x</a:t>
            </a:r>
            <a:r>
              <a:rPr lang="en-US" baseline="-25000" dirty="0">
                <a:latin typeface="Cambria Math" pitchFamily="18" charset="0"/>
                <a:ea typeface="Cambria Math" pitchFamily="18" charset="0"/>
              </a:rPr>
              <a:t>0</a:t>
            </a:r>
            <a:r>
              <a:rPr lang="en-US" dirty="0">
                <a:latin typeface="Cambria Math"/>
                <a:ea typeface="Cambria Math"/>
              </a:rPr>
              <a:t> &lt; </a:t>
            </a:r>
            <a:r>
              <a:rPr lang="en-US" i="1" dirty="0">
                <a:ea typeface="Cambria Math"/>
              </a:rPr>
              <a:t>m. </a:t>
            </a:r>
          </a:p>
          <a:p>
            <a:r>
              <a:rPr lang="en-US" dirty="0">
                <a:ea typeface="Cambria Math"/>
              </a:rPr>
              <a:t>We generate a sequence of pseudorandom numbers {</a:t>
            </a:r>
            <a:r>
              <a:rPr lang="en-US" i="1" dirty="0" err="1"/>
              <a:t>x</a:t>
            </a:r>
            <a:r>
              <a:rPr lang="en-US" i="1" baseline="-25000" dirty="0" err="1">
                <a:latin typeface="Cambria Math" pitchFamily="18" charset="0"/>
                <a:ea typeface="Cambria Math" pitchFamily="18" charset="0"/>
              </a:rPr>
              <a:t>n</a:t>
            </a:r>
            <a:r>
              <a:rPr lang="en-US" dirty="0">
                <a:ea typeface="Cambria Math" pitchFamily="18" charset="0"/>
              </a:rPr>
              <a:t>}, with                </a:t>
            </a:r>
            <a:r>
              <a:rPr lang="en-US" dirty="0">
                <a:latin typeface="Cambria Math" pitchFamily="18" charset="0"/>
                <a:ea typeface="Cambria Math" pitchFamily="18" charset="0"/>
              </a:rPr>
              <a:t>0</a:t>
            </a:r>
            <a:r>
              <a:rPr lang="en-US" dirty="0"/>
              <a:t> </a:t>
            </a:r>
            <a:r>
              <a:rPr lang="en-US" dirty="0">
                <a:latin typeface="Cambria Math"/>
                <a:ea typeface="Cambria Math"/>
              </a:rPr>
              <a:t>≤</a:t>
            </a:r>
            <a:r>
              <a:rPr lang="en-US" i="1" dirty="0"/>
              <a:t> </a:t>
            </a:r>
            <a:r>
              <a:rPr lang="en-US" i="1" dirty="0" err="1"/>
              <a:t>x</a:t>
            </a:r>
            <a:r>
              <a:rPr lang="en-US" baseline="-25000" dirty="0" err="1">
                <a:latin typeface="Cambria Math" pitchFamily="18" charset="0"/>
                <a:ea typeface="Cambria Math" pitchFamily="18" charset="0"/>
              </a:rPr>
              <a:t>n</a:t>
            </a:r>
            <a:r>
              <a:rPr lang="en-US" dirty="0">
                <a:latin typeface="Cambria Math"/>
                <a:ea typeface="Cambria Math"/>
              </a:rPr>
              <a:t> &lt; </a:t>
            </a:r>
            <a:r>
              <a:rPr lang="en-US" i="1" dirty="0">
                <a:ea typeface="Cambria Math"/>
              </a:rPr>
              <a:t>m </a:t>
            </a:r>
            <a:r>
              <a:rPr lang="en-US" dirty="0">
                <a:ea typeface="Cambria Math"/>
              </a:rPr>
              <a:t>for all n, by successively using the recursively defined function</a:t>
            </a:r>
          </a:p>
          <a:p>
            <a:pPr>
              <a:buNone/>
            </a:pPr>
            <a:r>
              <a:rPr lang="en-US" dirty="0">
                <a:ea typeface="Cambria Math"/>
              </a:rPr>
              <a:t>                               </a:t>
            </a:r>
          </a:p>
          <a:p>
            <a:pPr>
              <a:buNone/>
            </a:pPr>
            <a:r>
              <a:rPr lang="en-US" dirty="0">
                <a:ea typeface="Cambria Math"/>
              </a:rPr>
              <a:t>   (</a:t>
            </a:r>
            <a:r>
              <a:rPr lang="en-US" i="1" dirty="0">
                <a:ea typeface="Cambria Math"/>
              </a:rPr>
              <a:t>an example of a recursive definition, discussed in Section </a:t>
            </a:r>
            <a:r>
              <a:rPr lang="en-US" dirty="0">
                <a:latin typeface="Cambria Math" pitchFamily="18" charset="0"/>
                <a:ea typeface="Cambria Math" pitchFamily="18" charset="0"/>
              </a:rPr>
              <a:t>5.3</a:t>
            </a:r>
            <a:r>
              <a:rPr lang="en-US" i="1" dirty="0">
                <a:ea typeface="Cambria Math"/>
              </a:rPr>
              <a:t>)</a:t>
            </a:r>
          </a:p>
          <a:p>
            <a:r>
              <a:rPr lang="en-US" dirty="0">
                <a:ea typeface="Cambria Math"/>
              </a:rPr>
              <a:t>If </a:t>
            </a:r>
            <a:r>
              <a:rPr lang="en-US" dirty="0" err="1">
                <a:ea typeface="Cambria Math"/>
              </a:rPr>
              <a:t>psudorandom</a:t>
            </a:r>
            <a:r>
              <a:rPr lang="en-US" dirty="0">
                <a:ea typeface="Cambria Math"/>
              </a:rPr>
              <a:t> numbers between </a:t>
            </a:r>
            <a:r>
              <a:rPr lang="en-US" dirty="0">
                <a:latin typeface="Cambria Math" pitchFamily="18" charset="0"/>
                <a:ea typeface="Cambria Math" pitchFamily="18" charset="0"/>
              </a:rPr>
              <a:t>0</a:t>
            </a:r>
            <a:r>
              <a:rPr lang="en-US" dirty="0">
                <a:ea typeface="Cambria Math"/>
              </a:rPr>
              <a:t> and </a:t>
            </a:r>
            <a:r>
              <a:rPr lang="en-US" dirty="0">
                <a:latin typeface="Cambria Math" pitchFamily="18" charset="0"/>
                <a:ea typeface="Cambria Math" pitchFamily="18" charset="0"/>
              </a:rPr>
              <a:t>1</a:t>
            </a:r>
            <a:r>
              <a:rPr lang="en-US" dirty="0">
                <a:ea typeface="Cambria Math"/>
              </a:rPr>
              <a:t> are needed, then the generated numbers are divided by the modulus, </a:t>
            </a:r>
            <a:r>
              <a:rPr lang="en-US" i="1" dirty="0" err="1">
                <a:ea typeface="Cambria Math" pitchFamily="18" charset="0"/>
              </a:rPr>
              <a:t>x</a:t>
            </a:r>
            <a:r>
              <a:rPr lang="en-US" i="1" baseline="-25000" dirty="0" err="1">
                <a:ea typeface="Cambria Math" pitchFamily="18" charset="0"/>
              </a:rPr>
              <a:t>n</a:t>
            </a:r>
            <a:r>
              <a:rPr lang="en-US" i="1" baseline="-25000" dirty="0">
                <a:ea typeface="Cambria Math" pitchFamily="18" charset="0"/>
              </a:rPr>
              <a:t> </a:t>
            </a:r>
            <a:r>
              <a:rPr lang="en-US" dirty="0">
                <a:ea typeface="Cambria Math" pitchFamily="18" charset="0"/>
              </a:rPr>
              <a:t>/</a:t>
            </a:r>
            <a:r>
              <a:rPr lang="en-US" i="1" dirty="0">
                <a:ea typeface="Cambria Math" pitchFamily="18" charset="0"/>
              </a:rPr>
              <a:t>m</a:t>
            </a:r>
            <a:r>
              <a:rPr lang="en-US" dirty="0">
                <a:ea typeface="Cambria Math" pitchFamily="18" charset="0"/>
              </a:rPr>
              <a:t>.</a:t>
            </a:r>
            <a:endParaRPr lang="en-US" dirty="0"/>
          </a:p>
          <a:p>
            <a:endParaRPr lang="en-US" dirty="0"/>
          </a:p>
        </p:txBody>
      </p:sp>
      <p:sp>
        <p:nvSpPr>
          <p:cNvPr id="4" name="TextBox 3"/>
          <p:cNvSpPr txBox="1"/>
          <p:nvPr/>
        </p:nvSpPr>
        <p:spPr>
          <a:xfrm>
            <a:off x="2743200" y="4724400"/>
            <a:ext cx="3352800" cy="381000"/>
          </a:xfrm>
          <a:prstGeom prst="rect">
            <a:avLst/>
          </a:prstGeom>
          <a:noFill/>
        </p:spPr>
        <p:txBody>
          <a:bodyPr wrap="square" rtlCol="0">
            <a:spAutoFit/>
          </a:bodyPr>
          <a:lstStyle/>
          <a:p>
            <a:r>
              <a:rPr lang="en-US" i="1" dirty="0"/>
              <a:t>x</a:t>
            </a:r>
            <a:r>
              <a:rPr lang="en-US" i="1" baseline="-25000" dirty="0">
                <a:latin typeface="Cambria Math" pitchFamily="18" charset="0"/>
                <a:ea typeface="Cambria Math" pitchFamily="18" charset="0"/>
              </a:rPr>
              <a:t>n</a:t>
            </a:r>
            <a:r>
              <a:rPr lang="en-US" baseline="-25000" dirty="0">
                <a:latin typeface="Cambria Math" pitchFamily="18" charset="0"/>
                <a:ea typeface="Cambria Math" pitchFamily="18" charset="0"/>
              </a:rPr>
              <a:t>+1</a:t>
            </a:r>
            <a:r>
              <a:rPr lang="en-US" i="1" baseline="-25000" dirty="0">
                <a:latin typeface="Cambria Math" pitchFamily="18" charset="0"/>
                <a:ea typeface="Cambria Math" pitchFamily="18" charset="0"/>
              </a:rPr>
              <a:t>   </a:t>
            </a:r>
            <a:r>
              <a:rPr lang="en-US" dirty="0">
                <a:ea typeface="Cambria Math" pitchFamily="18" charset="0"/>
              </a:rPr>
              <a:t> = (</a:t>
            </a:r>
            <a:r>
              <a:rPr lang="en-US" i="1" dirty="0" err="1">
                <a:ea typeface="Cambria Math" pitchFamily="18" charset="0"/>
              </a:rPr>
              <a:t>ax</a:t>
            </a:r>
            <a:r>
              <a:rPr lang="en-US" i="1" baseline="-25000" dirty="0" err="1">
                <a:ea typeface="Cambria Math" pitchFamily="18" charset="0"/>
              </a:rPr>
              <a:t>n</a:t>
            </a:r>
            <a:r>
              <a:rPr lang="en-US" dirty="0">
                <a:ea typeface="Cambria Math" pitchFamily="18" charset="0"/>
              </a:rPr>
              <a:t> + </a:t>
            </a:r>
            <a:r>
              <a:rPr lang="en-US" i="1" dirty="0">
                <a:ea typeface="Cambria Math" pitchFamily="18" charset="0"/>
              </a:rPr>
              <a:t>c</a:t>
            </a:r>
            <a:r>
              <a:rPr lang="en-US" dirty="0">
                <a:ea typeface="Cambria Math" pitchFamily="18" charset="0"/>
              </a:rPr>
              <a:t>) </a:t>
            </a:r>
            <a:r>
              <a:rPr lang="en-US" b="1" dirty="0">
                <a:ea typeface="Cambria Math" pitchFamily="18" charset="0"/>
              </a:rPr>
              <a:t>mod</a:t>
            </a:r>
            <a:r>
              <a:rPr lang="en-US" dirty="0">
                <a:ea typeface="Cambria Math" pitchFamily="18" charset="0"/>
              </a:rPr>
              <a:t> </a:t>
            </a:r>
            <a:r>
              <a:rPr lang="en-US" i="1" dirty="0">
                <a:ea typeface="Cambria Math" pitchFamily="18" charset="0"/>
              </a:rPr>
              <a:t>m</a:t>
            </a:r>
            <a:r>
              <a:rPr lang="en-US" dirty="0">
                <a:ea typeface="Cambria Math" pitchFamily="18" charset="0"/>
              </a:rPr>
              <a:t>.</a:t>
            </a:r>
            <a:endParaRPr lang="en-US" dirty="0"/>
          </a:p>
        </p:txBody>
      </p:sp>
    </p:spTree>
    <p:extLst>
      <p:ext uri="{BB962C8B-B14F-4D97-AF65-F5344CB8AC3E}">
        <p14:creationId xmlns:p14="http://schemas.microsoft.com/office/powerpoint/2010/main" val="12717009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Pseudorandom Numbers</a:t>
            </a:r>
          </a:p>
        </p:txBody>
      </p:sp>
      <p:sp>
        <p:nvSpPr>
          <p:cNvPr id="3" name="Content Placeholder 2"/>
          <p:cNvSpPr>
            <a:spLocks noGrp="1"/>
          </p:cNvSpPr>
          <p:nvPr>
            <p:ph idx="1"/>
          </p:nvPr>
        </p:nvSpPr>
        <p:spPr/>
        <p:txBody>
          <a:bodyPr>
            <a:normAutofit fontScale="62500" lnSpcReduction="20000"/>
          </a:bodyPr>
          <a:lstStyle/>
          <a:p>
            <a:r>
              <a:rPr lang="en-US" b="1" dirty="0"/>
              <a:t>Example</a:t>
            </a:r>
            <a:r>
              <a:rPr lang="en-US" dirty="0"/>
              <a:t>: Find the sequence of pseudorandom numbers generated by the linear </a:t>
            </a:r>
            <a:r>
              <a:rPr lang="en-US" dirty="0" err="1"/>
              <a:t>congruential</a:t>
            </a:r>
            <a:r>
              <a:rPr lang="en-US" dirty="0"/>
              <a:t> method with modulus </a:t>
            </a:r>
            <a:r>
              <a:rPr lang="en-US" i="1" dirty="0"/>
              <a:t>m</a:t>
            </a:r>
            <a:r>
              <a:rPr lang="en-US" dirty="0"/>
              <a:t> = </a:t>
            </a:r>
            <a:r>
              <a:rPr lang="en-US" dirty="0">
                <a:latin typeface="Cambria Math" pitchFamily="18" charset="0"/>
                <a:ea typeface="Cambria Math" pitchFamily="18" charset="0"/>
              </a:rPr>
              <a:t>9</a:t>
            </a:r>
            <a:r>
              <a:rPr lang="en-US" dirty="0"/>
              <a:t>, multiplier </a:t>
            </a:r>
            <a:r>
              <a:rPr lang="en-US" i="1" dirty="0"/>
              <a:t>a</a:t>
            </a:r>
            <a:r>
              <a:rPr lang="en-US" dirty="0"/>
              <a:t> = </a:t>
            </a:r>
            <a:r>
              <a:rPr lang="en-US" dirty="0">
                <a:latin typeface="Cambria Math" pitchFamily="18" charset="0"/>
                <a:ea typeface="Cambria Math" pitchFamily="18" charset="0"/>
              </a:rPr>
              <a:t>7</a:t>
            </a:r>
            <a:r>
              <a:rPr lang="en-US" dirty="0"/>
              <a:t>, increment </a:t>
            </a:r>
            <a:r>
              <a:rPr lang="en-US" i="1" dirty="0"/>
              <a:t>c</a:t>
            </a:r>
            <a:r>
              <a:rPr lang="en-US" dirty="0"/>
              <a:t> = </a:t>
            </a:r>
            <a:r>
              <a:rPr lang="en-US" dirty="0">
                <a:latin typeface="Cambria Math" pitchFamily="18" charset="0"/>
                <a:ea typeface="Cambria Math" pitchFamily="18" charset="0"/>
              </a:rPr>
              <a:t>4</a:t>
            </a:r>
            <a:r>
              <a:rPr lang="en-US" dirty="0"/>
              <a:t>, and          seed </a:t>
            </a:r>
            <a:r>
              <a:rPr lang="en-US" i="1" dirty="0"/>
              <a:t>x</a:t>
            </a:r>
            <a:r>
              <a:rPr lang="en-US" baseline="-25000" dirty="0">
                <a:latin typeface="Cambria Math" pitchFamily="18" charset="0"/>
                <a:ea typeface="Cambria Math" pitchFamily="18" charset="0"/>
              </a:rPr>
              <a:t>0  </a:t>
            </a:r>
            <a:r>
              <a:rPr lang="en-US" dirty="0"/>
              <a:t>= </a:t>
            </a:r>
            <a:r>
              <a:rPr lang="en-US" dirty="0">
                <a:latin typeface="Cambria Math" pitchFamily="18" charset="0"/>
                <a:ea typeface="Cambria Math" pitchFamily="18" charset="0"/>
              </a:rPr>
              <a:t>3</a:t>
            </a:r>
            <a:r>
              <a:rPr lang="en-US" dirty="0"/>
              <a:t>.</a:t>
            </a:r>
          </a:p>
          <a:p>
            <a:r>
              <a:rPr lang="en-US" b="1" dirty="0"/>
              <a:t>Solution</a:t>
            </a:r>
            <a:r>
              <a:rPr lang="en-US" dirty="0"/>
              <a:t>: Compute the terms of the sequence by successively using the congruence </a:t>
            </a:r>
            <a:r>
              <a:rPr lang="en-US" dirty="0">
                <a:ea typeface="Cambria Math"/>
              </a:rPr>
              <a:t>     </a:t>
            </a:r>
            <a:r>
              <a:rPr lang="en-US" i="1" dirty="0"/>
              <a:t>x</a:t>
            </a:r>
            <a:r>
              <a:rPr lang="en-US" i="1" baseline="-25000" dirty="0">
                <a:latin typeface="Cambria Math" pitchFamily="18" charset="0"/>
                <a:ea typeface="Cambria Math" pitchFamily="18" charset="0"/>
              </a:rPr>
              <a:t>n</a:t>
            </a:r>
            <a:r>
              <a:rPr lang="en-US" baseline="-25000" dirty="0">
                <a:latin typeface="Cambria Math" pitchFamily="18" charset="0"/>
                <a:ea typeface="Cambria Math" pitchFamily="18" charset="0"/>
              </a:rPr>
              <a:t>+1</a:t>
            </a:r>
            <a:r>
              <a:rPr lang="en-US" i="1" baseline="-25000" dirty="0">
                <a:latin typeface="Cambria Math" pitchFamily="18" charset="0"/>
                <a:ea typeface="Cambria Math" pitchFamily="18" charset="0"/>
              </a:rPr>
              <a:t>   </a:t>
            </a:r>
            <a:r>
              <a:rPr lang="en-US" dirty="0">
                <a:ea typeface="Cambria Math" pitchFamily="18" charset="0"/>
              </a:rPr>
              <a:t> = (</a:t>
            </a:r>
            <a:r>
              <a:rPr lang="en-US" dirty="0">
                <a:latin typeface="Cambria Math" pitchFamily="18" charset="0"/>
                <a:ea typeface="Cambria Math" pitchFamily="18" charset="0"/>
              </a:rPr>
              <a:t>7</a:t>
            </a:r>
            <a:r>
              <a:rPr lang="en-US" i="1" dirty="0">
                <a:ea typeface="Cambria Math" pitchFamily="18" charset="0"/>
              </a:rPr>
              <a:t>x</a:t>
            </a:r>
            <a:r>
              <a:rPr lang="en-US" i="1" baseline="-25000" dirty="0">
                <a:ea typeface="Cambria Math" pitchFamily="18" charset="0"/>
              </a:rPr>
              <a:t>n</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with </a:t>
            </a:r>
            <a:r>
              <a:rPr lang="en-US" i="1" dirty="0"/>
              <a:t>x</a:t>
            </a:r>
            <a:r>
              <a:rPr lang="en-US" baseline="-25000" dirty="0">
                <a:latin typeface="Cambria Math" pitchFamily="18" charset="0"/>
                <a:ea typeface="Cambria Math" pitchFamily="18" charset="0"/>
              </a:rPr>
              <a:t>0  </a:t>
            </a:r>
            <a:r>
              <a:rPr lang="en-US" dirty="0"/>
              <a:t>= </a:t>
            </a:r>
            <a:r>
              <a:rPr lang="en-US" dirty="0">
                <a:latin typeface="Cambria Math" pitchFamily="18" charset="0"/>
                <a:ea typeface="Cambria Math" pitchFamily="18" charset="0"/>
              </a:rPr>
              <a:t>3</a:t>
            </a:r>
            <a:r>
              <a:rPr lang="en-US" dirty="0"/>
              <a:t>.</a:t>
            </a:r>
          </a:p>
          <a:p>
            <a:pPr lvl="2">
              <a:buNone/>
            </a:pPr>
            <a:r>
              <a:rPr lang="en-US" i="1" dirty="0"/>
              <a:t>x</a:t>
            </a:r>
            <a:r>
              <a:rPr lang="en-US" baseline="-25000" dirty="0">
                <a:latin typeface="Cambria Math" pitchFamily="18" charset="0"/>
                <a:ea typeface="Cambria Math" pitchFamily="18" charset="0"/>
              </a:rPr>
              <a:t>1</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0</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∙3 + 4</a:t>
            </a:r>
            <a:r>
              <a:rPr lang="en-US" b="1" dirty="0">
                <a:ea typeface="Cambria Math" pitchFamily="18" charset="0"/>
              </a:rPr>
              <a:t> mod </a:t>
            </a:r>
            <a:r>
              <a:rPr lang="en-US" dirty="0">
                <a:latin typeface="Cambria Math" pitchFamily="18" charset="0"/>
                <a:ea typeface="Cambria Math" pitchFamily="18" charset="0"/>
              </a:rPr>
              <a:t>9 = 25 </a:t>
            </a:r>
            <a:r>
              <a:rPr lang="en-US" b="1" dirty="0">
                <a:ea typeface="Cambria Math" pitchFamily="18" charset="0"/>
              </a:rPr>
              <a:t>mod </a:t>
            </a:r>
            <a:r>
              <a:rPr lang="en-US" dirty="0">
                <a:latin typeface="Cambria Math" pitchFamily="18" charset="0"/>
                <a:ea typeface="Cambria Math" pitchFamily="18" charset="0"/>
              </a:rPr>
              <a:t>9 = 7</a:t>
            </a:r>
            <a:r>
              <a:rPr lang="en-US" dirty="0"/>
              <a:t>,</a:t>
            </a:r>
          </a:p>
          <a:p>
            <a:pPr lvl="2">
              <a:buNone/>
            </a:pPr>
            <a:r>
              <a:rPr lang="en-US" i="1" dirty="0"/>
              <a:t>x</a:t>
            </a:r>
            <a:r>
              <a:rPr lang="en-US" baseline="-25000" dirty="0">
                <a:latin typeface="Cambria Math" pitchFamily="18" charset="0"/>
                <a:ea typeface="Cambria Math" pitchFamily="18" charset="0"/>
              </a:rPr>
              <a:t>2</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1</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∙7 + 4</a:t>
            </a:r>
            <a:r>
              <a:rPr lang="en-US" b="1" dirty="0">
                <a:ea typeface="Cambria Math" pitchFamily="18" charset="0"/>
              </a:rPr>
              <a:t> mod </a:t>
            </a:r>
            <a:r>
              <a:rPr lang="en-US" dirty="0">
                <a:latin typeface="Cambria Math" pitchFamily="18" charset="0"/>
                <a:ea typeface="Cambria Math" pitchFamily="18" charset="0"/>
              </a:rPr>
              <a:t>9 = 53 </a:t>
            </a:r>
            <a:r>
              <a:rPr lang="en-US" b="1" dirty="0">
                <a:ea typeface="Cambria Math" pitchFamily="18" charset="0"/>
              </a:rPr>
              <a:t>mod </a:t>
            </a:r>
            <a:r>
              <a:rPr lang="en-US" dirty="0">
                <a:latin typeface="Cambria Math" pitchFamily="18" charset="0"/>
                <a:ea typeface="Cambria Math" pitchFamily="18" charset="0"/>
              </a:rPr>
              <a:t>9 = 8</a:t>
            </a:r>
            <a:r>
              <a:rPr lang="en-US" dirty="0"/>
              <a:t>,</a:t>
            </a:r>
          </a:p>
          <a:p>
            <a:pPr lvl="2">
              <a:buNone/>
            </a:pPr>
            <a:r>
              <a:rPr lang="en-US" i="1" dirty="0"/>
              <a:t>x</a:t>
            </a:r>
            <a:r>
              <a:rPr lang="en-US" baseline="-25000" dirty="0">
                <a:latin typeface="Cambria Math" pitchFamily="18" charset="0"/>
                <a:ea typeface="Cambria Math" pitchFamily="18" charset="0"/>
              </a:rPr>
              <a:t>3</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2</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∙8 + 4</a:t>
            </a:r>
            <a:r>
              <a:rPr lang="en-US" b="1" dirty="0">
                <a:ea typeface="Cambria Math" pitchFamily="18" charset="0"/>
              </a:rPr>
              <a:t> mod </a:t>
            </a:r>
            <a:r>
              <a:rPr lang="en-US" dirty="0">
                <a:latin typeface="Cambria Math" pitchFamily="18" charset="0"/>
                <a:ea typeface="Cambria Math" pitchFamily="18" charset="0"/>
              </a:rPr>
              <a:t>9 = 60 </a:t>
            </a:r>
            <a:r>
              <a:rPr lang="en-US" b="1" dirty="0">
                <a:ea typeface="Cambria Math" pitchFamily="18" charset="0"/>
              </a:rPr>
              <a:t>mod </a:t>
            </a:r>
            <a:r>
              <a:rPr lang="en-US" dirty="0">
                <a:latin typeface="Cambria Math" pitchFamily="18" charset="0"/>
                <a:ea typeface="Cambria Math" pitchFamily="18" charset="0"/>
              </a:rPr>
              <a:t>9 = 6</a:t>
            </a:r>
            <a:r>
              <a:rPr lang="en-US" dirty="0"/>
              <a:t>,</a:t>
            </a:r>
          </a:p>
          <a:p>
            <a:pPr lvl="2">
              <a:buNone/>
            </a:pPr>
            <a:r>
              <a:rPr lang="en-US" i="1" dirty="0"/>
              <a:t>x</a:t>
            </a:r>
            <a:r>
              <a:rPr lang="en-US" baseline="-25000" dirty="0">
                <a:latin typeface="Cambria Math" pitchFamily="18" charset="0"/>
                <a:ea typeface="Cambria Math" pitchFamily="18" charset="0"/>
              </a:rPr>
              <a:t>4</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3</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∙6 + 4</a:t>
            </a:r>
            <a:r>
              <a:rPr lang="en-US" b="1" dirty="0">
                <a:ea typeface="Cambria Math" pitchFamily="18" charset="0"/>
              </a:rPr>
              <a:t> mod </a:t>
            </a:r>
            <a:r>
              <a:rPr lang="en-US" dirty="0">
                <a:latin typeface="Cambria Math" pitchFamily="18" charset="0"/>
                <a:ea typeface="Cambria Math" pitchFamily="18" charset="0"/>
              </a:rPr>
              <a:t>9 = 46 </a:t>
            </a:r>
            <a:r>
              <a:rPr lang="en-US" b="1" dirty="0">
                <a:ea typeface="Cambria Math" pitchFamily="18" charset="0"/>
              </a:rPr>
              <a:t>mod </a:t>
            </a:r>
            <a:r>
              <a:rPr lang="en-US" dirty="0">
                <a:latin typeface="Cambria Math" pitchFamily="18" charset="0"/>
                <a:ea typeface="Cambria Math" pitchFamily="18" charset="0"/>
              </a:rPr>
              <a:t>9 = 1</a:t>
            </a:r>
            <a:r>
              <a:rPr lang="en-US" dirty="0"/>
              <a:t>,</a:t>
            </a:r>
          </a:p>
          <a:p>
            <a:pPr lvl="2">
              <a:buNone/>
            </a:pPr>
            <a:r>
              <a:rPr lang="en-US" i="1" dirty="0"/>
              <a:t>x</a:t>
            </a:r>
            <a:r>
              <a:rPr lang="en-US" baseline="-25000" dirty="0">
                <a:latin typeface="Cambria Math" pitchFamily="18" charset="0"/>
                <a:ea typeface="Cambria Math" pitchFamily="18" charset="0"/>
              </a:rPr>
              <a:t>5</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4</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∙1 + 4</a:t>
            </a:r>
            <a:r>
              <a:rPr lang="en-US" b="1" dirty="0">
                <a:ea typeface="Cambria Math" pitchFamily="18" charset="0"/>
              </a:rPr>
              <a:t> mod </a:t>
            </a:r>
            <a:r>
              <a:rPr lang="en-US" dirty="0">
                <a:latin typeface="Cambria Math" pitchFamily="18" charset="0"/>
                <a:ea typeface="Cambria Math" pitchFamily="18" charset="0"/>
              </a:rPr>
              <a:t>9 = 11 </a:t>
            </a:r>
            <a:r>
              <a:rPr lang="en-US" b="1" dirty="0">
                <a:ea typeface="Cambria Math" pitchFamily="18" charset="0"/>
              </a:rPr>
              <a:t>mod </a:t>
            </a:r>
            <a:r>
              <a:rPr lang="en-US" dirty="0">
                <a:latin typeface="Cambria Math" pitchFamily="18" charset="0"/>
                <a:ea typeface="Cambria Math" pitchFamily="18" charset="0"/>
              </a:rPr>
              <a:t>9 = 2</a:t>
            </a:r>
            <a:r>
              <a:rPr lang="en-US" dirty="0"/>
              <a:t>,</a:t>
            </a:r>
          </a:p>
          <a:p>
            <a:pPr lvl="2">
              <a:buNone/>
            </a:pPr>
            <a:r>
              <a:rPr lang="en-US" i="1" dirty="0"/>
              <a:t>x</a:t>
            </a:r>
            <a:r>
              <a:rPr lang="en-US" baseline="-25000" dirty="0">
                <a:latin typeface="Cambria Math" pitchFamily="18" charset="0"/>
                <a:ea typeface="Cambria Math" pitchFamily="18" charset="0"/>
              </a:rPr>
              <a:t>6</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5</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∙2 + 4</a:t>
            </a:r>
            <a:r>
              <a:rPr lang="en-US" b="1" dirty="0">
                <a:ea typeface="Cambria Math" pitchFamily="18" charset="0"/>
              </a:rPr>
              <a:t> mod </a:t>
            </a:r>
            <a:r>
              <a:rPr lang="en-US" dirty="0">
                <a:latin typeface="Cambria Math" pitchFamily="18" charset="0"/>
                <a:ea typeface="Cambria Math" pitchFamily="18" charset="0"/>
              </a:rPr>
              <a:t>9 = 18 </a:t>
            </a:r>
            <a:r>
              <a:rPr lang="en-US" b="1" dirty="0">
                <a:ea typeface="Cambria Math" pitchFamily="18" charset="0"/>
              </a:rPr>
              <a:t>mod </a:t>
            </a:r>
            <a:r>
              <a:rPr lang="en-US" dirty="0">
                <a:latin typeface="Cambria Math" pitchFamily="18" charset="0"/>
                <a:ea typeface="Cambria Math" pitchFamily="18" charset="0"/>
              </a:rPr>
              <a:t>9 = 0</a:t>
            </a:r>
            <a:r>
              <a:rPr lang="en-US" dirty="0"/>
              <a:t>,</a:t>
            </a:r>
          </a:p>
          <a:p>
            <a:pPr lvl="2">
              <a:buNone/>
            </a:pPr>
            <a:r>
              <a:rPr lang="en-US" i="1" dirty="0"/>
              <a:t>x</a:t>
            </a:r>
            <a:r>
              <a:rPr lang="en-US" baseline="-25000" dirty="0">
                <a:latin typeface="Cambria Math" pitchFamily="18" charset="0"/>
                <a:ea typeface="Cambria Math" pitchFamily="18" charset="0"/>
              </a:rPr>
              <a:t>7</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6</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∙0 + 4</a:t>
            </a:r>
            <a:r>
              <a:rPr lang="en-US" b="1" dirty="0">
                <a:ea typeface="Cambria Math" pitchFamily="18" charset="0"/>
              </a:rPr>
              <a:t> mod </a:t>
            </a:r>
            <a:r>
              <a:rPr lang="en-US" dirty="0">
                <a:latin typeface="Cambria Math" pitchFamily="18" charset="0"/>
                <a:ea typeface="Cambria Math" pitchFamily="18" charset="0"/>
              </a:rPr>
              <a:t>9 = 4 </a:t>
            </a:r>
            <a:r>
              <a:rPr lang="en-US" b="1" dirty="0">
                <a:ea typeface="Cambria Math" pitchFamily="18" charset="0"/>
              </a:rPr>
              <a:t>mod </a:t>
            </a:r>
            <a:r>
              <a:rPr lang="en-US" dirty="0">
                <a:latin typeface="Cambria Math" pitchFamily="18" charset="0"/>
                <a:ea typeface="Cambria Math" pitchFamily="18" charset="0"/>
              </a:rPr>
              <a:t>9 = 4</a:t>
            </a:r>
            <a:r>
              <a:rPr lang="en-US" dirty="0"/>
              <a:t>,</a:t>
            </a:r>
          </a:p>
          <a:p>
            <a:pPr lvl="2">
              <a:buNone/>
            </a:pPr>
            <a:r>
              <a:rPr lang="en-US" i="1" dirty="0"/>
              <a:t>x</a:t>
            </a:r>
            <a:r>
              <a:rPr lang="en-US" baseline="-25000" dirty="0">
                <a:latin typeface="Cambria Math" pitchFamily="18" charset="0"/>
                <a:ea typeface="Cambria Math" pitchFamily="18" charset="0"/>
              </a:rPr>
              <a:t>8</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7</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∙4 + 4</a:t>
            </a:r>
            <a:r>
              <a:rPr lang="en-US" b="1" dirty="0">
                <a:ea typeface="Cambria Math" pitchFamily="18" charset="0"/>
              </a:rPr>
              <a:t> mod </a:t>
            </a:r>
            <a:r>
              <a:rPr lang="en-US" dirty="0">
                <a:latin typeface="Cambria Math" pitchFamily="18" charset="0"/>
                <a:ea typeface="Cambria Math" pitchFamily="18" charset="0"/>
              </a:rPr>
              <a:t>9 = 32 </a:t>
            </a:r>
            <a:r>
              <a:rPr lang="en-US" b="1" dirty="0">
                <a:ea typeface="Cambria Math" pitchFamily="18" charset="0"/>
              </a:rPr>
              <a:t>mod </a:t>
            </a:r>
            <a:r>
              <a:rPr lang="en-US" dirty="0">
                <a:latin typeface="Cambria Math" pitchFamily="18" charset="0"/>
                <a:ea typeface="Cambria Math" pitchFamily="18" charset="0"/>
              </a:rPr>
              <a:t>9 = 5</a:t>
            </a:r>
            <a:r>
              <a:rPr lang="en-US" dirty="0"/>
              <a:t>,</a:t>
            </a:r>
          </a:p>
          <a:p>
            <a:pPr lvl="2">
              <a:buNone/>
            </a:pPr>
            <a:r>
              <a:rPr lang="en-US" i="1" dirty="0"/>
              <a:t>x</a:t>
            </a:r>
            <a:r>
              <a:rPr lang="en-US" baseline="-25000" dirty="0">
                <a:latin typeface="Cambria Math" pitchFamily="18" charset="0"/>
                <a:ea typeface="Cambria Math" pitchFamily="18" charset="0"/>
              </a:rPr>
              <a:t>9</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7</a:t>
            </a:r>
            <a:r>
              <a:rPr lang="en-US" i="1" dirty="0">
                <a:ea typeface="Cambria Math" pitchFamily="18" charset="0"/>
              </a:rPr>
              <a:t>x</a:t>
            </a:r>
            <a:r>
              <a:rPr lang="en-US" baseline="-25000" dirty="0">
                <a:latin typeface="Cambria Math" pitchFamily="18" charset="0"/>
                <a:ea typeface="Cambria Math" pitchFamily="18" charset="0"/>
              </a:rPr>
              <a:t>8</a:t>
            </a:r>
            <a:r>
              <a:rPr lang="en-US" dirty="0">
                <a:ea typeface="Cambria Math" pitchFamily="18" charset="0"/>
              </a:rPr>
              <a:t> + </a:t>
            </a:r>
            <a:r>
              <a:rPr lang="en-US" dirty="0">
                <a:latin typeface="Cambria Math" pitchFamily="18" charset="0"/>
                <a:ea typeface="Cambria Math" pitchFamily="18" charset="0"/>
              </a:rPr>
              <a:t>4</a:t>
            </a:r>
            <a:r>
              <a:rPr lang="en-US" dirty="0">
                <a:ea typeface="Cambria Math" pitchFamily="18" charset="0"/>
              </a:rPr>
              <a:t> </a:t>
            </a:r>
            <a:r>
              <a:rPr lang="en-US" b="1" dirty="0">
                <a:ea typeface="Cambria Math" pitchFamily="18" charset="0"/>
              </a:rPr>
              <a:t>mod </a:t>
            </a:r>
            <a:r>
              <a:rPr lang="en-US" dirty="0">
                <a:latin typeface="Cambria Math" pitchFamily="18" charset="0"/>
                <a:ea typeface="Cambria Math" pitchFamily="18" charset="0"/>
              </a:rPr>
              <a:t>9</a:t>
            </a:r>
            <a:r>
              <a:rPr lang="en-US" dirty="0">
                <a:ea typeface="Cambria Math" pitchFamily="18" charset="0"/>
              </a:rPr>
              <a:t>  </a:t>
            </a:r>
            <a:r>
              <a:rPr lang="en-US" dirty="0"/>
              <a:t>= </a:t>
            </a:r>
            <a:r>
              <a:rPr lang="en-US" dirty="0">
                <a:latin typeface="Cambria Math" pitchFamily="18" charset="0"/>
                <a:ea typeface="Cambria Math" pitchFamily="18" charset="0"/>
              </a:rPr>
              <a:t>7</a:t>
            </a:r>
            <a:r>
              <a:rPr lang="en-US" dirty="0">
                <a:latin typeface="Cambria Math"/>
                <a:ea typeface="Cambria Math"/>
              </a:rPr>
              <a:t>∙5 + 4</a:t>
            </a:r>
            <a:r>
              <a:rPr lang="en-US" b="1" dirty="0">
                <a:ea typeface="Cambria Math" pitchFamily="18" charset="0"/>
              </a:rPr>
              <a:t> mod </a:t>
            </a:r>
            <a:r>
              <a:rPr lang="en-US" dirty="0">
                <a:latin typeface="Cambria Math" pitchFamily="18" charset="0"/>
                <a:ea typeface="Cambria Math" pitchFamily="18" charset="0"/>
              </a:rPr>
              <a:t>9 = 39 </a:t>
            </a:r>
            <a:r>
              <a:rPr lang="en-US" b="1" dirty="0">
                <a:ea typeface="Cambria Math" pitchFamily="18" charset="0"/>
              </a:rPr>
              <a:t>mod </a:t>
            </a:r>
            <a:r>
              <a:rPr lang="en-US" dirty="0">
                <a:latin typeface="Cambria Math" pitchFamily="18" charset="0"/>
                <a:ea typeface="Cambria Math" pitchFamily="18" charset="0"/>
              </a:rPr>
              <a:t>9 = 3</a:t>
            </a:r>
            <a:r>
              <a:rPr lang="en-US" dirty="0"/>
              <a:t>.</a:t>
            </a:r>
          </a:p>
          <a:p>
            <a:pPr lvl="1">
              <a:buNone/>
            </a:pPr>
            <a:r>
              <a:rPr lang="en-US" dirty="0"/>
              <a:t>The sequence generated is </a:t>
            </a:r>
            <a:r>
              <a:rPr lang="en-US" dirty="0">
                <a:latin typeface="Cambria Math" pitchFamily="18" charset="0"/>
                <a:ea typeface="Cambria Math" pitchFamily="18" charset="0"/>
              </a:rPr>
              <a:t>3,7,8,6,1,2,0,4,5,3,7,8,6,1,2,0,4,5,3,…   </a:t>
            </a:r>
          </a:p>
          <a:p>
            <a:pPr lvl="1">
              <a:buNone/>
            </a:pPr>
            <a:r>
              <a:rPr lang="en-US" dirty="0"/>
              <a:t>It repeats after generating </a:t>
            </a:r>
            <a:r>
              <a:rPr lang="en-US" dirty="0">
                <a:latin typeface="Cambria Math" pitchFamily="18" charset="0"/>
                <a:ea typeface="Cambria Math" pitchFamily="18" charset="0"/>
              </a:rPr>
              <a:t>9</a:t>
            </a:r>
            <a:r>
              <a:rPr lang="en-US" dirty="0"/>
              <a:t> terms.</a:t>
            </a:r>
          </a:p>
          <a:p>
            <a:r>
              <a:rPr lang="en-US" dirty="0"/>
              <a:t>Commonly, computers use a linear </a:t>
            </a:r>
            <a:r>
              <a:rPr lang="en-US" dirty="0" err="1"/>
              <a:t>congruential</a:t>
            </a:r>
            <a:r>
              <a:rPr lang="en-US" dirty="0"/>
              <a:t> generator with increment </a:t>
            </a:r>
            <a:r>
              <a:rPr lang="en-US" i="1" dirty="0"/>
              <a:t>c</a:t>
            </a:r>
            <a:r>
              <a:rPr lang="en-US" dirty="0"/>
              <a:t> = </a:t>
            </a:r>
            <a:r>
              <a:rPr lang="en-US" dirty="0">
                <a:latin typeface="Cambria Math" pitchFamily="18" charset="0"/>
                <a:ea typeface="Cambria Math" pitchFamily="18" charset="0"/>
              </a:rPr>
              <a:t>0</a:t>
            </a:r>
            <a:r>
              <a:rPr lang="en-US" dirty="0"/>
              <a:t>. This is called a </a:t>
            </a:r>
            <a:r>
              <a:rPr lang="en-US" i="1" dirty="0"/>
              <a:t>pure multiplicative generator</a:t>
            </a:r>
            <a:r>
              <a:rPr lang="en-US" dirty="0"/>
              <a:t>. Such a generator with modulus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31</a:t>
            </a:r>
            <a:r>
              <a:rPr lang="en-US" dirty="0"/>
              <a:t> </a:t>
            </a:r>
            <a:r>
              <a:rPr lang="en-US" dirty="0">
                <a:latin typeface="Cambria Math"/>
                <a:ea typeface="Cambria Math"/>
              </a:rPr>
              <a:t>− 1 </a:t>
            </a:r>
            <a:r>
              <a:rPr lang="en-US" dirty="0"/>
              <a:t>and multiplier  </a:t>
            </a:r>
            <a:r>
              <a:rPr lang="en-US" dirty="0">
                <a:latin typeface="Cambria Math" pitchFamily="18" charset="0"/>
                <a:ea typeface="Cambria Math" pitchFamily="18" charset="0"/>
              </a:rPr>
              <a:t>7</a:t>
            </a:r>
            <a:r>
              <a:rPr lang="en-US" baseline="30000" dirty="0">
                <a:latin typeface="Cambria Math" pitchFamily="18" charset="0"/>
                <a:ea typeface="Cambria Math" pitchFamily="18" charset="0"/>
              </a:rPr>
              <a:t>5</a:t>
            </a:r>
            <a:r>
              <a:rPr lang="en-US" dirty="0">
                <a:latin typeface="Cambria Math" pitchFamily="18" charset="0"/>
                <a:ea typeface="Cambria Math" pitchFamily="18" charset="0"/>
              </a:rPr>
              <a:t> = 16,807 generates 2</a:t>
            </a:r>
            <a:r>
              <a:rPr lang="en-US" baseline="30000" dirty="0">
                <a:latin typeface="Cambria Math" pitchFamily="18" charset="0"/>
                <a:ea typeface="Cambria Math" pitchFamily="18" charset="0"/>
              </a:rPr>
              <a:t>31 </a:t>
            </a:r>
            <a:r>
              <a:rPr lang="en-US" dirty="0">
                <a:latin typeface="Cambria Math"/>
                <a:ea typeface="Cambria Math"/>
              </a:rPr>
              <a:t>− 2 </a:t>
            </a:r>
            <a:r>
              <a:rPr lang="en-US" dirty="0"/>
              <a:t>numbers before  repeating. </a:t>
            </a:r>
            <a:endParaRPr lang="en-US" baseline="30000" dirty="0">
              <a:latin typeface="Cambria Math" pitchFamily="18" charset="0"/>
              <a:ea typeface="Cambria Math" pitchFamily="18" charset="0"/>
            </a:endParaRPr>
          </a:p>
          <a:p>
            <a:endParaRPr lang="en-US" dirty="0"/>
          </a:p>
        </p:txBody>
      </p:sp>
    </p:spTree>
    <p:extLst>
      <p:ext uri="{BB962C8B-B14F-4D97-AF65-F5344CB8AC3E}">
        <p14:creationId xmlns:p14="http://schemas.microsoft.com/office/powerpoint/2010/main" val="7452835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Digits:  UPCs</a:t>
            </a:r>
          </a:p>
        </p:txBody>
      </p:sp>
      <p:sp>
        <p:nvSpPr>
          <p:cNvPr id="3" name="Content Placeholder 2"/>
          <p:cNvSpPr>
            <a:spLocks noGrp="1"/>
          </p:cNvSpPr>
          <p:nvPr>
            <p:ph idx="1"/>
          </p:nvPr>
        </p:nvSpPr>
        <p:spPr/>
        <p:txBody>
          <a:bodyPr>
            <a:normAutofit fontScale="70000" lnSpcReduction="20000"/>
          </a:bodyPr>
          <a:lstStyle/>
          <a:p>
            <a:r>
              <a:rPr lang="en-US" dirty="0"/>
              <a:t>A common method of detecting errors in strings of digits is to add an extra digit at the end, which is evaluated using a function. If the final digit is  not correct, then the string is assumed not to be correct.</a:t>
            </a:r>
          </a:p>
          <a:p>
            <a:pPr>
              <a:buNone/>
            </a:pPr>
            <a:r>
              <a:rPr lang="en-US" b="1" dirty="0"/>
              <a:t>   Example</a:t>
            </a:r>
            <a:r>
              <a:rPr lang="en-US" dirty="0"/>
              <a:t>: Retail products are identified by their </a:t>
            </a:r>
            <a:r>
              <a:rPr lang="en-US" i="1" dirty="0"/>
              <a:t>Universal Product Codes </a:t>
            </a:r>
            <a:r>
              <a:rPr lang="en-US" dirty="0"/>
              <a:t>(</a:t>
            </a:r>
            <a:r>
              <a:rPr lang="en-US" i="1" dirty="0"/>
              <a:t>UPC</a:t>
            </a:r>
            <a:r>
              <a:rPr lang="en-US" dirty="0"/>
              <a:t>s). Usually these have </a:t>
            </a:r>
            <a:r>
              <a:rPr lang="en-US" dirty="0">
                <a:latin typeface="Cambria Math" pitchFamily="18" charset="0"/>
                <a:ea typeface="Cambria Math" pitchFamily="18" charset="0"/>
              </a:rPr>
              <a:t>12</a:t>
            </a:r>
            <a:r>
              <a:rPr lang="en-US" dirty="0"/>
              <a:t> decimal digits, the last one being the check digit. The check digit is determined by the congruence:</a:t>
            </a:r>
          </a:p>
          <a:p>
            <a:pPr marL="822960" lvl="4" indent="-274320">
              <a:buSzPct val="95000"/>
              <a:buNone/>
            </a:pPr>
            <a:r>
              <a:rPr lang="en-US" dirty="0">
                <a:latin typeface="Cambria Math" pitchFamily="18" charset="0"/>
                <a:ea typeface="Cambria Math" pitchFamily="18" charset="0"/>
              </a:rPr>
              <a:t>   3</a:t>
            </a:r>
            <a:r>
              <a:rPr lang="en-US" i="1" dirty="0"/>
              <a:t>x</a:t>
            </a:r>
            <a:r>
              <a:rPr lang="en-US" baseline="-25000" dirty="0">
                <a:latin typeface="Cambria Math" pitchFamily="18" charset="0"/>
                <a:ea typeface="Cambria Math" pitchFamily="18" charset="0"/>
              </a:rPr>
              <a:t>1</a:t>
            </a:r>
            <a:r>
              <a:rPr lang="en-US" i="1" baseline="-25000" dirty="0">
                <a:latin typeface="Cambria Math" pitchFamily="18" charset="0"/>
                <a:ea typeface="Cambria Math" pitchFamily="18" charset="0"/>
              </a:rPr>
              <a:t>  </a:t>
            </a:r>
            <a:r>
              <a:rPr lang="en-US" dirty="0">
                <a:ea typeface="Cambria Math" pitchFamily="18" charset="0"/>
              </a:rPr>
              <a:t>+ </a:t>
            </a:r>
            <a:r>
              <a:rPr lang="en-US" i="1" dirty="0"/>
              <a:t>x</a:t>
            </a:r>
            <a:r>
              <a:rPr lang="en-US" baseline="-25000" dirty="0">
                <a:latin typeface="Cambria Math" pitchFamily="18" charset="0"/>
                <a:ea typeface="Cambria Math" pitchFamily="18" charset="0"/>
              </a:rPr>
              <a:t>2</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3</a:t>
            </a:r>
            <a:r>
              <a:rPr lang="en-US" i="1" dirty="0"/>
              <a:t>x</a:t>
            </a:r>
            <a:r>
              <a:rPr lang="en-US" baseline="-25000" dirty="0">
                <a:latin typeface="Cambria Math" pitchFamily="18" charset="0"/>
                <a:ea typeface="Cambria Math" pitchFamily="18" charset="0"/>
              </a:rPr>
              <a:t>3</a:t>
            </a:r>
            <a:r>
              <a:rPr lang="en-US" i="1" baseline="-25000" dirty="0">
                <a:latin typeface="Cambria Math" pitchFamily="18" charset="0"/>
                <a:ea typeface="Cambria Math" pitchFamily="18" charset="0"/>
              </a:rPr>
              <a:t>  </a:t>
            </a:r>
            <a:r>
              <a:rPr lang="en-US" dirty="0">
                <a:ea typeface="Cambria Math" pitchFamily="18" charset="0"/>
              </a:rPr>
              <a:t>+ </a:t>
            </a:r>
            <a:r>
              <a:rPr lang="en-US" i="1" dirty="0"/>
              <a:t>x</a:t>
            </a:r>
            <a:r>
              <a:rPr lang="en-US" baseline="-25000" dirty="0">
                <a:latin typeface="Cambria Math" pitchFamily="18" charset="0"/>
                <a:ea typeface="Cambria Math" pitchFamily="18" charset="0"/>
              </a:rPr>
              <a:t>4</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3</a:t>
            </a:r>
            <a:r>
              <a:rPr lang="en-US" i="1" dirty="0"/>
              <a:t>x</a:t>
            </a:r>
            <a:r>
              <a:rPr lang="en-US" baseline="-25000" dirty="0">
                <a:latin typeface="Cambria Math" pitchFamily="18" charset="0"/>
                <a:ea typeface="Cambria Math" pitchFamily="18" charset="0"/>
              </a:rPr>
              <a:t>5</a:t>
            </a:r>
            <a:r>
              <a:rPr lang="en-US" i="1" baseline="-25000" dirty="0">
                <a:latin typeface="Cambria Math" pitchFamily="18" charset="0"/>
                <a:ea typeface="Cambria Math" pitchFamily="18" charset="0"/>
              </a:rPr>
              <a:t>  </a:t>
            </a:r>
            <a:r>
              <a:rPr lang="en-US" dirty="0">
                <a:ea typeface="Cambria Math" pitchFamily="18" charset="0"/>
              </a:rPr>
              <a:t>+ </a:t>
            </a:r>
            <a:r>
              <a:rPr lang="en-US" i="1" dirty="0"/>
              <a:t>x</a:t>
            </a:r>
            <a:r>
              <a:rPr lang="en-US" baseline="-25000" dirty="0">
                <a:latin typeface="Cambria Math" pitchFamily="18" charset="0"/>
                <a:ea typeface="Cambria Math" pitchFamily="18" charset="0"/>
              </a:rPr>
              <a:t>6</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3</a:t>
            </a:r>
            <a:r>
              <a:rPr lang="en-US" i="1" dirty="0"/>
              <a:t>x</a:t>
            </a:r>
            <a:r>
              <a:rPr lang="en-US" baseline="-25000" dirty="0">
                <a:latin typeface="Cambria Math" pitchFamily="18" charset="0"/>
                <a:ea typeface="Cambria Math" pitchFamily="18" charset="0"/>
              </a:rPr>
              <a:t>7</a:t>
            </a:r>
            <a:r>
              <a:rPr lang="en-US" i="1" baseline="-25000" dirty="0">
                <a:latin typeface="Cambria Math" pitchFamily="18" charset="0"/>
                <a:ea typeface="Cambria Math" pitchFamily="18" charset="0"/>
              </a:rPr>
              <a:t>  </a:t>
            </a:r>
            <a:r>
              <a:rPr lang="en-US" dirty="0">
                <a:ea typeface="Cambria Math" pitchFamily="18" charset="0"/>
              </a:rPr>
              <a:t>+ </a:t>
            </a:r>
            <a:r>
              <a:rPr lang="en-US" i="1" dirty="0"/>
              <a:t>x</a:t>
            </a:r>
            <a:r>
              <a:rPr lang="en-US" baseline="-25000" dirty="0">
                <a:latin typeface="Cambria Math" pitchFamily="18" charset="0"/>
                <a:ea typeface="Cambria Math" pitchFamily="18" charset="0"/>
              </a:rPr>
              <a:t>8</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3</a:t>
            </a:r>
            <a:r>
              <a:rPr lang="en-US" i="1" dirty="0"/>
              <a:t>x</a:t>
            </a:r>
            <a:r>
              <a:rPr lang="en-US" baseline="-25000" dirty="0">
                <a:latin typeface="Cambria Math" pitchFamily="18" charset="0"/>
                <a:ea typeface="Cambria Math" pitchFamily="18" charset="0"/>
              </a:rPr>
              <a:t>9</a:t>
            </a:r>
            <a:r>
              <a:rPr lang="en-US" dirty="0">
                <a:ea typeface="Cambria Math" pitchFamily="18" charset="0"/>
              </a:rPr>
              <a:t> + </a:t>
            </a:r>
            <a:r>
              <a:rPr lang="en-US" i="1" dirty="0"/>
              <a:t>x</a:t>
            </a:r>
            <a:r>
              <a:rPr lang="en-US" baseline="-25000" dirty="0">
                <a:latin typeface="Cambria Math" pitchFamily="18" charset="0"/>
                <a:ea typeface="Cambria Math" pitchFamily="18" charset="0"/>
              </a:rPr>
              <a:t>10</a:t>
            </a:r>
            <a:r>
              <a:rPr lang="en-US" i="1" baseline="-25000"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3</a:t>
            </a:r>
            <a:r>
              <a:rPr lang="en-US" i="1" dirty="0"/>
              <a:t>x</a:t>
            </a:r>
            <a:r>
              <a:rPr lang="en-US" baseline="-25000" dirty="0">
                <a:latin typeface="Cambria Math" pitchFamily="18" charset="0"/>
                <a:ea typeface="Cambria Math" pitchFamily="18" charset="0"/>
              </a:rPr>
              <a:t>11</a:t>
            </a:r>
            <a:r>
              <a:rPr lang="en-US" i="1" baseline="-25000" dirty="0">
                <a:latin typeface="Cambria Math" pitchFamily="18" charset="0"/>
                <a:ea typeface="Cambria Math" pitchFamily="18" charset="0"/>
              </a:rPr>
              <a:t>  </a:t>
            </a:r>
            <a:r>
              <a:rPr lang="en-US" dirty="0">
                <a:ea typeface="Cambria Math" pitchFamily="18" charset="0"/>
              </a:rPr>
              <a:t>+ </a:t>
            </a:r>
            <a:r>
              <a:rPr lang="en-US" i="1" dirty="0"/>
              <a:t>x</a:t>
            </a:r>
            <a:r>
              <a:rPr lang="en-US" baseline="-25000" dirty="0">
                <a:latin typeface="Cambria Math" pitchFamily="18" charset="0"/>
                <a:ea typeface="Cambria Math" pitchFamily="18" charset="0"/>
              </a:rPr>
              <a:t>12</a:t>
            </a:r>
            <a:r>
              <a:rPr lang="en-US" i="1" baseline="-25000" dirty="0">
                <a:latin typeface="Cambria Math" pitchFamily="18" charset="0"/>
                <a:ea typeface="Cambria Math" pitchFamily="18" charset="0"/>
              </a:rPr>
              <a:t> </a:t>
            </a:r>
            <a:r>
              <a:rPr lang="en-US" dirty="0">
                <a:latin typeface="Cambria Math"/>
                <a:ea typeface="Cambria Math"/>
              </a:rPr>
              <a:t>≡ 0</a:t>
            </a:r>
            <a:r>
              <a:rPr lang="en-US" dirty="0">
                <a:latin typeface="Cambria Math" pitchFamily="18" charset="0"/>
                <a:ea typeface="Cambria Math" pitchFamily="18" charset="0"/>
              </a:rPr>
              <a:t> (</a:t>
            </a:r>
            <a:r>
              <a:rPr lang="en-US" dirty="0">
                <a:ea typeface="Cambria Math" pitchFamily="18" charset="0"/>
              </a:rPr>
              <a:t>mod</a:t>
            </a:r>
            <a:r>
              <a:rPr lang="en-US" b="1" dirty="0">
                <a:ea typeface="Cambria Math" pitchFamily="18" charset="0"/>
              </a:rPr>
              <a:t> </a:t>
            </a:r>
            <a:r>
              <a:rPr lang="en-US" dirty="0">
                <a:latin typeface="Cambria Math" pitchFamily="18" charset="0"/>
                <a:ea typeface="Cambria Math" pitchFamily="18" charset="0"/>
              </a:rPr>
              <a:t>10).</a:t>
            </a:r>
          </a:p>
          <a:p>
            <a:pPr marL="731520" lvl="3" indent="-457200">
              <a:buSzPct val="95000"/>
              <a:buFont typeface="+mj-lt"/>
              <a:buAutoNum type="alphaLcPeriod"/>
            </a:pPr>
            <a:r>
              <a:rPr lang="en-US" dirty="0">
                <a:latin typeface="Cambria Math" pitchFamily="18" charset="0"/>
                <a:ea typeface="Cambria Math" pitchFamily="18" charset="0"/>
              </a:rPr>
              <a:t>Suppose that the first 11 digits of the UPC are 79357343104. What is the check digit?</a:t>
            </a:r>
          </a:p>
          <a:p>
            <a:pPr marL="731520" lvl="3" indent="-457200">
              <a:buSzPct val="95000"/>
              <a:buFont typeface="+mj-lt"/>
              <a:buAutoNum type="alphaLcPeriod"/>
            </a:pPr>
            <a:r>
              <a:rPr lang="en-US" dirty="0">
                <a:latin typeface="Cambria Math" pitchFamily="18" charset="0"/>
                <a:ea typeface="Cambria Math" pitchFamily="18" charset="0"/>
              </a:rPr>
              <a:t>Is 041331021641 a valid UPC?</a:t>
            </a:r>
          </a:p>
          <a:p>
            <a:pPr marL="457200" lvl="2" indent="-457200">
              <a:buSzPct val="95000"/>
              <a:buNone/>
            </a:pPr>
            <a:r>
              <a:rPr lang="en-US" b="1" dirty="0">
                <a:latin typeface="Cambria Math" pitchFamily="18" charset="0"/>
                <a:ea typeface="Cambria Math" pitchFamily="18" charset="0"/>
              </a:rPr>
              <a:t>       </a:t>
            </a:r>
            <a:r>
              <a:rPr lang="en-US" sz="2800" b="1" dirty="0">
                <a:latin typeface="Cambria Math" pitchFamily="18" charset="0"/>
                <a:ea typeface="Cambria Math" pitchFamily="18" charset="0"/>
              </a:rPr>
              <a:t>Solution</a:t>
            </a:r>
            <a:r>
              <a:rPr lang="en-US" sz="2800" dirty="0">
                <a:latin typeface="Cambria Math" pitchFamily="18" charset="0"/>
                <a:ea typeface="Cambria Math" pitchFamily="18" charset="0"/>
              </a:rPr>
              <a:t>: </a:t>
            </a:r>
          </a:p>
          <a:p>
            <a:pPr marL="731520" lvl="3" indent="-457200">
              <a:buSzPct val="95000"/>
              <a:buFont typeface="+mj-lt"/>
              <a:buAutoNum type="alphaLcPeriod"/>
            </a:pPr>
            <a:r>
              <a:rPr lang="en-US" sz="2300" dirty="0">
                <a:latin typeface="Cambria Math" pitchFamily="18" charset="0"/>
                <a:ea typeface="Cambria Math" pitchFamily="18" charset="0"/>
              </a:rPr>
              <a:t>3</a:t>
            </a:r>
            <a:r>
              <a:rPr lang="en-US" sz="2300" dirty="0">
                <a:latin typeface="Cambria Math"/>
                <a:ea typeface="Cambria Math"/>
              </a:rPr>
              <a:t>∙7 + 9 + </a:t>
            </a:r>
            <a:r>
              <a:rPr lang="en-US" sz="2300" dirty="0">
                <a:latin typeface="Cambria Math" pitchFamily="18" charset="0"/>
                <a:ea typeface="Cambria Math" pitchFamily="18" charset="0"/>
              </a:rPr>
              <a:t>3</a:t>
            </a:r>
            <a:r>
              <a:rPr lang="en-US" sz="2300" dirty="0">
                <a:latin typeface="Cambria Math"/>
                <a:ea typeface="Cambria Math"/>
              </a:rPr>
              <a:t>∙3 + 5 + </a:t>
            </a:r>
            <a:r>
              <a:rPr lang="en-US" sz="2300" dirty="0">
                <a:latin typeface="Cambria Math" pitchFamily="18" charset="0"/>
                <a:ea typeface="Cambria Math" pitchFamily="18" charset="0"/>
              </a:rPr>
              <a:t>3</a:t>
            </a:r>
            <a:r>
              <a:rPr lang="en-US" sz="2300" dirty="0">
                <a:latin typeface="Cambria Math"/>
                <a:ea typeface="Cambria Math"/>
              </a:rPr>
              <a:t>∙7 + 3 +</a:t>
            </a:r>
            <a:r>
              <a:rPr lang="en-US" sz="2300" dirty="0">
                <a:latin typeface="Cambria Math" pitchFamily="18" charset="0"/>
                <a:ea typeface="Cambria Math" pitchFamily="18" charset="0"/>
              </a:rPr>
              <a:t> 3</a:t>
            </a:r>
            <a:r>
              <a:rPr lang="en-US" sz="2300" dirty="0">
                <a:latin typeface="Cambria Math"/>
                <a:ea typeface="Cambria Math"/>
              </a:rPr>
              <a:t>∙4 + 3 +</a:t>
            </a:r>
            <a:r>
              <a:rPr lang="en-US" sz="2300" dirty="0">
                <a:latin typeface="Cambria Math" pitchFamily="18" charset="0"/>
                <a:ea typeface="Cambria Math" pitchFamily="18" charset="0"/>
              </a:rPr>
              <a:t> 3</a:t>
            </a:r>
            <a:r>
              <a:rPr lang="en-US" sz="2300" dirty="0">
                <a:latin typeface="Cambria Math"/>
                <a:ea typeface="Cambria Math"/>
              </a:rPr>
              <a:t>∙1 + 0 + </a:t>
            </a:r>
            <a:r>
              <a:rPr lang="en-US" sz="2300" dirty="0">
                <a:latin typeface="Cambria Math" pitchFamily="18" charset="0"/>
                <a:ea typeface="Cambria Math" pitchFamily="18" charset="0"/>
              </a:rPr>
              <a:t>3</a:t>
            </a:r>
            <a:r>
              <a:rPr lang="en-US" sz="2300" dirty="0">
                <a:latin typeface="Cambria Math"/>
                <a:ea typeface="Cambria Math"/>
              </a:rPr>
              <a:t>∙4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buSzPct val="95000"/>
              <a:buNone/>
            </a:pPr>
            <a:r>
              <a:rPr lang="en-US" sz="2300" dirty="0">
                <a:latin typeface="Cambria Math" pitchFamily="18" charset="0"/>
                <a:ea typeface="Cambria Math" pitchFamily="18" charset="0"/>
              </a:rPr>
              <a:t>           21 + 9 + 9 + 5 + 21 + 3 + 12+ 3 + 3 + 0 + 12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buSzPct val="95000"/>
              <a:buNone/>
            </a:pPr>
            <a:r>
              <a:rPr lang="en-US" sz="2300" dirty="0">
                <a:latin typeface="Cambria Math" pitchFamily="18" charset="0"/>
                <a:ea typeface="Cambria Math" pitchFamily="18" charset="0"/>
              </a:rPr>
              <a:t>           98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buSzPct val="95000"/>
              <a:buNone/>
            </a:pPr>
            <a:r>
              <a:rPr lang="en-US" sz="2300" i="1" dirty="0">
                <a:latin typeface="Cambria Math" pitchFamily="18" charset="0"/>
                <a:ea typeface="Cambria Math" pitchFamily="18" charset="0"/>
              </a:rPr>
              <a:t>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So, the check digit is 2.</a:t>
            </a:r>
          </a:p>
          <a:p>
            <a:pPr marL="731520" lvl="3" indent="-457200">
              <a:buSzPct val="95000"/>
              <a:buFont typeface="+mj-lt"/>
              <a:buAutoNum type="alphaLcPeriod" startAt="2"/>
            </a:pPr>
            <a:r>
              <a:rPr lang="en-US" sz="2300" dirty="0">
                <a:latin typeface="Cambria Math" pitchFamily="18" charset="0"/>
                <a:ea typeface="Cambria Math" pitchFamily="18" charset="0"/>
              </a:rPr>
              <a:t>3</a:t>
            </a:r>
            <a:r>
              <a:rPr lang="en-US" sz="2300" dirty="0">
                <a:latin typeface="Cambria Math"/>
                <a:ea typeface="Cambria Math"/>
              </a:rPr>
              <a:t>∙0 + 4 + </a:t>
            </a:r>
            <a:r>
              <a:rPr lang="en-US" sz="2300" dirty="0">
                <a:latin typeface="Cambria Math" pitchFamily="18" charset="0"/>
                <a:ea typeface="Cambria Math" pitchFamily="18" charset="0"/>
              </a:rPr>
              <a:t>3</a:t>
            </a:r>
            <a:r>
              <a:rPr lang="en-US" sz="2300" dirty="0">
                <a:latin typeface="Cambria Math"/>
                <a:ea typeface="Cambria Math"/>
              </a:rPr>
              <a:t>∙1 + 3 + </a:t>
            </a:r>
            <a:r>
              <a:rPr lang="en-US" sz="2300" dirty="0">
                <a:latin typeface="Cambria Math" pitchFamily="18" charset="0"/>
                <a:ea typeface="Cambria Math" pitchFamily="18" charset="0"/>
              </a:rPr>
              <a:t>3</a:t>
            </a:r>
            <a:r>
              <a:rPr lang="en-US" sz="2300" dirty="0">
                <a:latin typeface="Cambria Math"/>
                <a:ea typeface="Cambria Math"/>
              </a:rPr>
              <a:t>∙3 + 1 +</a:t>
            </a:r>
            <a:r>
              <a:rPr lang="en-US" sz="2300" dirty="0">
                <a:latin typeface="Cambria Math" pitchFamily="18" charset="0"/>
                <a:ea typeface="Cambria Math" pitchFamily="18" charset="0"/>
              </a:rPr>
              <a:t> 3</a:t>
            </a:r>
            <a:r>
              <a:rPr lang="en-US" sz="2300" dirty="0">
                <a:latin typeface="Cambria Math"/>
                <a:ea typeface="Cambria Math"/>
              </a:rPr>
              <a:t>∙0 + 2 +</a:t>
            </a:r>
            <a:r>
              <a:rPr lang="en-US" sz="2300" dirty="0">
                <a:latin typeface="Cambria Math" pitchFamily="18" charset="0"/>
                <a:ea typeface="Cambria Math" pitchFamily="18" charset="0"/>
              </a:rPr>
              <a:t> 3</a:t>
            </a:r>
            <a:r>
              <a:rPr lang="en-US" sz="2300" dirty="0">
                <a:latin typeface="Cambria Math"/>
                <a:ea typeface="Cambria Math"/>
              </a:rPr>
              <a:t>∙1 + 6 + </a:t>
            </a:r>
            <a:r>
              <a:rPr lang="en-US" sz="2300" dirty="0">
                <a:latin typeface="Cambria Math" pitchFamily="18" charset="0"/>
                <a:ea typeface="Cambria Math" pitchFamily="18" charset="0"/>
              </a:rPr>
              <a:t>3</a:t>
            </a:r>
            <a:r>
              <a:rPr lang="en-US" sz="2300" dirty="0">
                <a:latin typeface="Cambria Math"/>
                <a:ea typeface="Cambria Math"/>
              </a:rPr>
              <a:t>∙4 +  </a:t>
            </a:r>
            <a:r>
              <a:rPr lang="en-US" sz="2300" dirty="0">
                <a:latin typeface="Cambria Math" pitchFamily="18" charset="0"/>
                <a:ea typeface="Cambria Math" pitchFamily="18" charset="0"/>
              </a:rPr>
              <a:t>1</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buSzPct val="95000"/>
              <a:buNone/>
            </a:pPr>
            <a:r>
              <a:rPr lang="en-US" sz="2300" dirty="0">
                <a:latin typeface="Cambria Math" pitchFamily="18" charset="0"/>
                <a:ea typeface="Cambria Math" pitchFamily="18" charset="0"/>
              </a:rPr>
              <a:t>           0 + 4 + 3 + 3 + 9 + 1 + 0+ 2 + 3 + 6 + 12 + 1 = 44 </a:t>
            </a:r>
            <a:r>
              <a:rPr lang="en-US" sz="2300" i="1" baseline="-25000" dirty="0">
                <a:latin typeface="Cambria Math" pitchFamily="18" charset="0"/>
                <a:ea typeface="Cambria Math" pitchFamily="18" charset="0"/>
              </a:rPr>
              <a:t> </a:t>
            </a:r>
            <a:r>
              <a:rPr lang="en-US" sz="2300" dirty="0">
                <a:latin typeface="Cambria Math"/>
                <a:ea typeface="Cambria Math"/>
              </a:rPr>
              <a:t>≡ 4 ≢</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buSzPct val="95000"/>
              <a:buNone/>
            </a:pPr>
            <a:r>
              <a:rPr lang="en-US" sz="2300" dirty="0">
                <a:latin typeface="Cambria Math" pitchFamily="18" charset="0"/>
                <a:ea typeface="Cambria Math" pitchFamily="18" charset="0"/>
              </a:rPr>
              <a:t>          Hence, 041331021641  is not a valid UPC.</a:t>
            </a:r>
          </a:p>
          <a:p>
            <a:pPr marL="731520" lvl="3" indent="-457200">
              <a:buSzPct val="95000"/>
              <a:buNone/>
            </a:pPr>
            <a:endParaRPr lang="en-US" sz="2300" dirty="0">
              <a:latin typeface="Cambria Math" pitchFamily="18" charset="0"/>
              <a:ea typeface="Cambria Math" pitchFamily="18" charset="0"/>
            </a:endParaRPr>
          </a:p>
          <a:p>
            <a:pPr marL="731520" lvl="3" indent="-457200">
              <a:buSzPct val="95000"/>
              <a:buNone/>
            </a:pPr>
            <a:endParaRPr lang="en-US" sz="2300" dirty="0">
              <a:latin typeface="Cambria Math" pitchFamily="18" charset="0"/>
              <a:ea typeface="Cambria Math" pitchFamily="18" charset="0"/>
            </a:endParaRPr>
          </a:p>
          <a:p>
            <a:pPr marL="731520" lvl="3" indent="-457200">
              <a:buSzPct val="95000"/>
              <a:buFont typeface="+mj-lt"/>
              <a:buAutoNum type="alphaLcParenR"/>
            </a:pPr>
            <a:endParaRPr lang="en-US" sz="2300" dirty="0"/>
          </a:p>
          <a:p>
            <a:endParaRPr lang="en-US" i="1" dirty="0"/>
          </a:p>
        </p:txBody>
      </p:sp>
    </p:spTree>
    <p:extLst>
      <p:ext uri="{BB962C8B-B14F-4D97-AF65-F5344CB8AC3E}">
        <p14:creationId xmlns:p14="http://schemas.microsoft.com/office/powerpoint/2010/main" val="17670334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a:t>
            </a:r>
            <a:r>
              <a:rPr lang="en-US" dirty="0" err="1"/>
              <a:t>Digits:ISBNs</a:t>
            </a:r>
            <a:endParaRPr lang="en-US" dirty="0"/>
          </a:p>
        </p:txBody>
      </p:sp>
      <p:sp>
        <p:nvSpPr>
          <p:cNvPr id="3" name="Content Placeholder 2"/>
          <p:cNvSpPr>
            <a:spLocks noGrp="1"/>
          </p:cNvSpPr>
          <p:nvPr>
            <p:ph idx="1"/>
          </p:nvPr>
        </p:nvSpPr>
        <p:spPr/>
        <p:txBody>
          <a:bodyPr>
            <a:normAutofit fontScale="40000" lnSpcReduction="20000"/>
          </a:bodyPr>
          <a:lstStyle/>
          <a:p>
            <a:pPr>
              <a:buNone/>
            </a:pPr>
            <a:r>
              <a:rPr lang="en-US" b="1" dirty="0"/>
              <a:t>         </a:t>
            </a:r>
            <a:r>
              <a:rPr lang="en-US" sz="3400" b="1" dirty="0"/>
              <a:t>B</a:t>
            </a:r>
            <a:r>
              <a:rPr lang="en-US" sz="3400" dirty="0"/>
              <a:t>ooks are identified  by an </a:t>
            </a:r>
            <a:r>
              <a:rPr lang="en-US" sz="3400" i="1" dirty="0"/>
              <a:t>International Standard Book Number </a:t>
            </a:r>
            <a:r>
              <a:rPr lang="en-US" sz="3400" dirty="0"/>
              <a:t>(ISBN-</a:t>
            </a:r>
            <a:r>
              <a:rPr lang="en-US" sz="3400" dirty="0">
                <a:latin typeface="Cambria Math" pitchFamily="18" charset="0"/>
                <a:ea typeface="Cambria Math" pitchFamily="18" charset="0"/>
              </a:rPr>
              <a:t>10</a:t>
            </a:r>
            <a:r>
              <a:rPr lang="en-US" sz="3400" dirty="0"/>
              <a:t>), a </a:t>
            </a:r>
            <a:r>
              <a:rPr lang="en-US" sz="3400" dirty="0">
                <a:latin typeface="Cambria Math" pitchFamily="18" charset="0"/>
                <a:ea typeface="Cambria Math" pitchFamily="18" charset="0"/>
              </a:rPr>
              <a:t>10</a:t>
            </a:r>
            <a:r>
              <a:rPr lang="en-US" sz="3400" dirty="0"/>
              <a:t> digit code. The first 9 digits identify the language, the publisher, and the book. The tenth digit is a check digit, which is determined by the following congruence </a:t>
            </a:r>
          </a:p>
          <a:p>
            <a:pPr>
              <a:buNone/>
            </a:pPr>
            <a:endParaRPr lang="en-US" sz="3400" dirty="0"/>
          </a:p>
          <a:p>
            <a:pPr>
              <a:buNone/>
            </a:pPr>
            <a:r>
              <a:rPr lang="en-US" sz="3400" dirty="0"/>
              <a:t>                                                    </a:t>
            </a:r>
            <a:r>
              <a:rPr lang="en-US" sz="3500" dirty="0"/>
              <a:t> </a:t>
            </a:r>
          </a:p>
          <a:p>
            <a:pPr>
              <a:buNone/>
            </a:pPr>
            <a:endParaRPr lang="en-US" sz="3500" dirty="0"/>
          </a:p>
          <a:p>
            <a:pPr>
              <a:buNone/>
            </a:pPr>
            <a:r>
              <a:rPr lang="en-US" sz="3500" dirty="0"/>
              <a:t>       The validity of an ISBN-10 number can be evaluated with the equivalent </a:t>
            </a:r>
          </a:p>
          <a:p>
            <a:pPr>
              <a:buNone/>
            </a:pPr>
            <a:endParaRPr lang="en-US" sz="3500" dirty="0"/>
          </a:p>
          <a:p>
            <a:pPr marL="1108710" lvl="1" indent="-742950">
              <a:buFont typeface="+mj-lt"/>
              <a:buAutoNum type="alphaLcPeriod"/>
            </a:pPr>
            <a:r>
              <a:rPr lang="en-US" sz="3700" dirty="0">
                <a:latin typeface="Cambria Math" pitchFamily="18" charset="0"/>
                <a:ea typeface="Cambria Math" pitchFamily="18" charset="0"/>
              </a:rPr>
              <a:t>Suppose that the first 9 digits of the ISBN-10 are 007288008. What is the check digit?     </a:t>
            </a:r>
          </a:p>
          <a:p>
            <a:pPr marL="1108710" lvl="1" indent="-742950">
              <a:buFont typeface="+mj-lt"/>
              <a:buAutoNum type="alphaLcPeriod"/>
            </a:pPr>
            <a:r>
              <a:rPr lang="en-US" sz="3700" dirty="0">
                <a:latin typeface="Cambria Math" pitchFamily="18" charset="0"/>
                <a:ea typeface="Cambria Math" pitchFamily="18" charset="0"/>
              </a:rPr>
              <a:t>Is 084930149X  a valid ISBN10?</a:t>
            </a:r>
          </a:p>
          <a:p>
            <a:pPr marL="731520" lvl="3" indent="-457200">
              <a:buSzPct val="95000"/>
              <a:buNone/>
            </a:pPr>
            <a:endParaRPr lang="en-US" dirty="0">
              <a:latin typeface="Cambria Math" pitchFamily="18" charset="0"/>
              <a:ea typeface="Cambria Math" pitchFamily="18" charset="0"/>
            </a:endParaRPr>
          </a:p>
          <a:p>
            <a:pPr marL="457200" lvl="2" indent="-457200">
              <a:buSzPct val="95000"/>
              <a:buNone/>
            </a:pPr>
            <a:r>
              <a:rPr lang="en-US" b="1" dirty="0">
                <a:latin typeface="Cambria Math" pitchFamily="18" charset="0"/>
                <a:ea typeface="Cambria Math" pitchFamily="18" charset="0"/>
              </a:rPr>
              <a:t>       </a:t>
            </a:r>
            <a:r>
              <a:rPr lang="en-US" sz="3400" b="1" dirty="0">
                <a:ea typeface="Cambria Math" pitchFamily="18" charset="0"/>
              </a:rPr>
              <a:t>Solution</a:t>
            </a:r>
            <a:r>
              <a:rPr lang="en-US" sz="3400" dirty="0">
                <a:ea typeface="Cambria Math" pitchFamily="18" charset="0"/>
              </a:rPr>
              <a:t>: </a:t>
            </a:r>
          </a:p>
          <a:p>
            <a:pPr marL="788670" lvl="3" indent="-514350">
              <a:buClr>
                <a:schemeClr val="accent1"/>
              </a:buClr>
              <a:buSzPct val="95000"/>
              <a:buNone/>
            </a:pPr>
            <a:r>
              <a:rPr lang="en-US" sz="2900" i="1" dirty="0"/>
              <a:t>   </a:t>
            </a:r>
            <a:r>
              <a:rPr lang="en-US" sz="2900" dirty="0">
                <a:solidFill>
                  <a:schemeClr val="tx2"/>
                </a:solidFill>
              </a:rPr>
              <a:t>a</a:t>
            </a:r>
            <a:r>
              <a:rPr lang="en-US" sz="2900" i="1" dirty="0"/>
              <a:t>.         X</a:t>
            </a:r>
            <a:r>
              <a:rPr lang="en-US" sz="2900" baseline="-25000" dirty="0">
                <a:latin typeface="Cambria Math" pitchFamily="18" charset="0"/>
                <a:ea typeface="Cambria Math" pitchFamily="18" charset="0"/>
              </a:rPr>
              <a:t>10</a:t>
            </a:r>
            <a:r>
              <a:rPr lang="en-US" sz="2900" dirty="0">
                <a:latin typeface="Cambria Math" pitchFamily="18" charset="0"/>
                <a:ea typeface="Cambria Math" pitchFamily="18" charset="0"/>
              </a:rPr>
              <a:t> </a:t>
            </a:r>
            <a:r>
              <a:rPr lang="en-US" sz="2900" i="1" baseline="-25000" dirty="0">
                <a:latin typeface="Cambria Math" pitchFamily="18" charset="0"/>
                <a:ea typeface="Cambria Math" pitchFamily="18" charset="0"/>
              </a:rPr>
              <a:t> </a:t>
            </a:r>
            <a:r>
              <a:rPr lang="en-US" sz="2900" dirty="0">
                <a:latin typeface="Cambria Math"/>
                <a:ea typeface="Cambria Math"/>
              </a:rPr>
              <a:t>≡  </a:t>
            </a:r>
            <a:r>
              <a:rPr lang="en-US" sz="2900" dirty="0">
                <a:latin typeface="Cambria Math" pitchFamily="18" charset="0"/>
                <a:ea typeface="Cambria Math" pitchFamily="18" charset="0"/>
              </a:rPr>
              <a:t>1</a:t>
            </a:r>
            <a:r>
              <a:rPr lang="en-US" sz="2900" dirty="0">
                <a:latin typeface="Cambria Math"/>
                <a:ea typeface="Cambria Math"/>
              </a:rPr>
              <a:t>∙0 +</a:t>
            </a:r>
            <a:r>
              <a:rPr lang="en-US" sz="2900" dirty="0">
                <a:latin typeface="Cambria Math" pitchFamily="18" charset="0"/>
                <a:ea typeface="Cambria Math" pitchFamily="18" charset="0"/>
              </a:rPr>
              <a:t> 2</a:t>
            </a:r>
            <a:r>
              <a:rPr lang="en-US" sz="2900" dirty="0">
                <a:latin typeface="Cambria Math"/>
                <a:ea typeface="Cambria Math"/>
              </a:rPr>
              <a:t>∙0 + </a:t>
            </a:r>
            <a:r>
              <a:rPr lang="en-US" sz="2900" dirty="0">
                <a:latin typeface="Cambria Math" pitchFamily="18" charset="0"/>
                <a:ea typeface="Cambria Math" pitchFamily="18" charset="0"/>
              </a:rPr>
              <a:t>3</a:t>
            </a:r>
            <a:r>
              <a:rPr lang="en-US" sz="2900" dirty="0">
                <a:latin typeface="Cambria Math"/>
                <a:ea typeface="Cambria Math"/>
              </a:rPr>
              <a:t>∙7 +  </a:t>
            </a:r>
            <a:r>
              <a:rPr lang="en-US" sz="2900" dirty="0">
                <a:latin typeface="Cambria Math" pitchFamily="18" charset="0"/>
                <a:ea typeface="Cambria Math" pitchFamily="18" charset="0"/>
              </a:rPr>
              <a:t>4</a:t>
            </a:r>
            <a:r>
              <a:rPr lang="en-US" sz="2900" dirty="0">
                <a:latin typeface="Cambria Math"/>
                <a:ea typeface="Cambria Math"/>
              </a:rPr>
              <a:t>∙2 + </a:t>
            </a:r>
            <a:r>
              <a:rPr lang="en-US" sz="2900" dirty="0">
                <a:latin typeface="Cambria Math" pitchFamily="18" charset="0"/>
                <a:ea typeface="Cambria Math" pitchFamily="18" charset="0"/>
              </a:rPr>
              <a:t> 5</a:t>
            </a:r>
            <a:r>
              <a:rPr lang="en-US" sz="2900" dirty="0">
                <a:latin typeface="Cambria Math"/>
                <a:ea typeface="Cambria Math"/>
              </a:rPr>
              <a:t>∙8 + </a:t>
            </a:r>
            <a:r>
              <a:rPr lang="en-US" sz="2900" dirty="0">
                <a:latin typeface="Cambria Math" pitchFamily="18" charset="0"/>
                <a:ea typeface="Cambria Math" pitchFamily="18" charset="0"/>
              </a:rPr>
              <a:t> 6</a:t>
            </a:r>
            <a:r>
              <a:rPr lang="en-US" sz="2900" dirty="0">
                <a:latin typeface="Cambria Math"/>
                <a:ea typeface="Cambria Math"/>
              </a:rPr>
              <a:t>∙8 + </a:t>
            </a:r>
            <a:r>
              <a:rPr lang="en-US" sz="2900" dirty="0">
                <a:latin typeface="Cambria Math" pitchFamily="18" charset="0"/>
                <a:ea typeface="Cambria Math" pitchFamily="18" charset="0"/>
              </a:rPr>
              <a:t>7</a:t>
            </a:r>
            <a:r>
              <a:rPr lang="en-US" sz="2900" dirty="0">
                <a:latin typeface="Cambria Math"/>
                <a:ea typeface="Cambria Math"/>
              </a:rPr>
              <a:t>∙ 0 + </a:t>
            </a:r>
            <a:r>
              <a:rPr lang="en-US" sz="2900" dirty="0">
                <a:latin typeface="Cambria Math" pitchFamily="18" charset="0"/>
                <a:ea typeface="Cambria Math" pitchFamily="18" charset="0"/>
              </a:rPr>
              <a:t>8</a:t>
            </a:r>
            <a:r>
              <a:rPr lang="en-US" sz="2900" dirty="0">
                <a:latin typeface="Cambria Math"/>
                <a:ea typeface="Cambria Math"/>
              </a:rPr>
              <a:t>∙0 + </a:t>
            </a:r>
            <a:r>
              <a:rPr lang="en-US" sz="2900" dirty="0">
                <a:latin typeface="Cambria Math" pitchFamily="18" charset="0"/>
                <a:ea typeface="Cambria Math" pitchFamily="18" charset="0"/>
              </a:rPr>
              <a:t>9</a:t>
            </a:r>
            <a:r>
              <a:rPr lang="en-US" sz="2900" dirty="0">
                <a:latin typeface="Cambria Math"/>
                <a:ea typeface="Cambria Math"/>
              </a:rPr>
              <a:t>∙8</a:t>
            </a:r>
            <a:r>
              <a:rPr lang="en-US" sz="2900" dirty="0">
                <a:latin typeface="Cambria Math" pitchFamily="18" charset="0"/>
                <a:ea typeface="Cambria Math" pitchFamily="18" charset="0"/>
              </a:rPr>
              <a:t> (</a:t>
            </a:r>
            <a:r>
              <a:rPr lang="en-US" sz="2900" dirty="0">
                <a:ea typeface="Cambria Math" pitchFamily="18" charset="0"/>
              </a:rPr>
              <a:t>mod</a:t>
            </a:r>
            <a:r>
              <a:rPr lang="en-US" sz="2900" b="1" dirty="0">
                <a:ea typeface="Cambria Math" pitchFamily="18" charset="0"/>
              </a:rPr>
              <a:t> </a:t>
            </a:r>
            <a:r>
              <a:rPr lang="en-US" sz="2900" dirty="0">
                <a:latin typeface="Cambria Math" pitchFamily="18" charset="0"/>
                <a:ea typeface="Cambria Math" pitchFamily="18" charset="0"/>
              </a:rPr>
              <a:t>11).</a:t>
            </a:r>
          </a:p>
          <a:p>
            <a:pPr marL="731520" lvl="3" indent="-457200">
              <a:buSzPct val="95000"/>
              <a:buNone/>
            </a:pPr>
            <a:r>
              <a:rPr lang="en-US" sz="2900" dirty="0">
                <a:latin typeface="Cambria Math" pitchFamily="18" charset="0"/>
                <a:ea typeface="Cambria Math" pitchFamily="18" charset="0"/>
              </a:rPr>
              <a:t>                </a:t>
            </a:r>
            <a:r>
              <a:rPr lang="en-US" sz="2900" i="1" dirty="0"/>
              <a:t>X</a:t>
            </a:r>
            <a:r>
              <a:rPr lang="en-US" sz="2900" baseline="-25000" dirty="0">
                <a:latin typeface="Cambria Math" pitchFamily="18" charset="0"/>
                <a:ea typeface="Cambria Math" pitchFamily="18" charset="0"/>
              </a:rPr>
              <a:t>10</a:t>
            </a:r>
            <a:r>
              <a:rPr lang="en-US" sz="2900" dirty="0">
                <a:latin typeface="Cambria Math" pitchFamily="18" charset="0"/>
                <a:ea typeface="Cambria Math" pitchFamily="18" charset="0"/>
              </a:rPr>
              <a:t> </a:t>
            </a:r>
            <a:r>
              <a:rPr lang="en-US" sz="2900" i="1" baseline="-25000" dirty="0">
                <a:latin typeface="Cambria Math" pitchFamily="18" charset="0"/>
                <a:ea typeface="Cambria Math" pitchFamily="18" charset="0"/>
              </a:rPr>
              <a:t> </a:t>
            </a:r>
            <a:r>
              <a:rPr lang="en-US" sz="2900" dirty="0">
                <a:latin typeface="Cambria Math"/>
                <a:ea typeface="Cambria Math"/>
              </a:rPr>
              <a:t>≡  0 +</a:t>
            </a:r>
            <a:r>
              <a:rPr lang="en-US" sz="2900" dirty="0">
                <a:latin typeface="Cambria Math" pitchFamily="18" charset="0"/>
                <a:ea typeface="Cambria Math" pitchFamily="18" charset="0"/>
              </a:rPr>
              <a:t> 0</a:t>
            </a:r>
            <a:r>
              <a:rPr lang="en-US" sz="2900" dirty="0">
                <a:latin typeface="Cambria Math"/>
                <a:ea typeface="Cambria Math"/>
              </a:rPr>
              <a:t> + </a:t>
            </a:r>
            <a:r>
              <a:rPr lang="en-US" sz="2900" dirty="0">
                <a:latin typeface="Cambria Math" pitchFamily="18" charset="0"/>
                <a:ea typeface="Cambria Math" pitchFamily="18" charset="0"/>
              </a:rPr>
              <a:t>21</a:t>
            </a:r>
            <a:r>
              <a:rPr lang="en-US" sz="2900" dirty="0">
                <a:latin typeface="Cambria Math"/>
                <a:ea typeface="Cambria Math"/>
              </a:rPr>
              <a:t> +  </a:t>
            </a:r>
            <a:r>
              <a:rPr lang="en-US" sz="2900" dirty="0">
                <a:latin typeface="Cambria Math" pitchFamily="18" charset="0"/>
                <a:ea typeface="Cambria Math" pitchFamily="18" charset="0"/>
              </a:rPr>
              <a:t>8</a:t>
            </a:r>
            <a:r>
              <a:rPr lang="en-US" sz="2900" dirty="0">
                <a:latin typeface="Cambria Math"/>
                <a:ea typeface="Cambria Math"/>
              </a:rPr>
              <a:t> + </a:t>
            </a:r>
            <a:r>
              <a:rPr lang="en-US" sz="2900" dirty="0">
                <a:latin typeface="Cambria Math" pitchFamily="18" charset="0"/>
                <a:ea typeface="Cambria Math" pitchFamily="18" charset="0"/>
              </a:rPr>
              <a:t> 40</a:t>
            </a:r>
            <a:r>
              <a:rPr lang="en-US" sz="2900" dirty="0">
                <a:latin typeface="Cambria Math"/>
                <a:ea typeface="Cambria Math"/>
              </a:rPr>
              <a:t> + </a:t>
            </a:r>
            <a:r>
              <a:rPr lang="en-US" sz="2900" dirty="0">
                <a:latin typeface="Cambria Math" pitchFamily="18" charset="0"/>
                <a:ea typeface="Cambria Math" pitchFamily="18" charset="0"/>
              </a:rPr>
              <a:t> </a:t>
            </a:r>
            <a:r>
              <a:rPr lang="en-US" sz="2900" dirty="0">
                <a:latin typeface="Cambria Math"/>
                <a:ea typeface="Cambria Math"/>
              </a:rPr>
              <a:t>48 +  0 + 0 + </a:t>
            </a:r>
            <a:r>
              <a:rPr lang="en-US" sz="2900" dirty="0">
                <a:latin typeface="Cambria Math" pitchFamily="18" charset="0"/>
                <a:ea typeface="Cambria Math" pitchFamily="18" charset="0"/>
              </a:rPr>
              <a:t>72 (</a:t>
            </a:r>
            <a:r>
              <a:rPr lang="en-US" sz="2900" dirty="0">
                <a:ea typeface="Cambria Math" pitchFamily="18" charset="0"/>
              </a:rPr>
              <a:t>mod</a:t>
            </a:r>
            <a:r>
              <a:rPr lang="en-US" sz="2900" b="1" dirty="0">
                <a:ea typeface="Cambria Math" pitchFamily="18" charset="0"/>
              </a:rPr>
              <a:t> </a:t>
            </a:r>
            <a:r>
              <a:rPr lang="en-US" sz="2900" dirty="0">
                <a:latin typeface="Cambria Math" pitchFamily="18" charset="0"/>
                <a:ea typeface="Cambria Math" pitchFamily="18" charset="0"/>
              </a:rPr>
              <a:t>11). </a:t>
            </a:r>
          </a:p>
          <a:p>
            <a:pPr marL="731520" lvl="3" indent="-457200">
              <a:buSzPct val="95000"/>
              <a:buNone/>
            </a:pPr>
            <a:r>
              <a:rPr lang="en-US" sz="2900" i="1" dirty="0"/>
              <a:t>               X</a:t>
            </a:r>
            <a:r>
              <a:rPr lang="en-US" sz="2900" baseline="-25000" dirty="0">
                <a:latin typeface="Cambria Math" pitchFamily="18" charset="0"/>
                <a:ea typeface="Cambria Math" pitchFamily="18" charset="0"/>
              </a:rPr>
              <a:t>10</a:t>
            </a:r>
            <a:r>
              <a:rPr lang="en-US" sz="2900" dirty="0">
                <a:latin typeface="Cambria Math" pitchFamily="18" charset="0"/>
                <a:ea typeface="Cambria Math" pitchFamily="18" charset="0"/>
              </a:rPr>
              <a:t> </a:t>
            </a:r>
            <a:r>
              <a:rPr lang="en-US" sz="2900" i="1" baseline="-25000" dirty="0">
                <a:latin typeface="Cambria Math" pitchFamily="18" charset="0"/>
                <a:ea typeface="Cambria Math" pitchFamily="18" charset="0"/>
              </a:rPr>
              <a:t> </a:t>
            </a:r>
            <a:r>
              <a:rPr lang="en-US" sz="2900" dirty="0">
                <a:latin typeface="Cambria Math"/>
                <a:ea typeface="Cambria Math"/>
              </a:rPr>
              <a:t>≡  189 ≡  2</a:t>
            </a:r>
            <a:r>
              <a:rPr lang="en-US" sz="2900" dirty="0">
                <a:latin typeface="Cambria Math" pitchFamily="18" charset="0"/>
                <a:ea typeface="Cambria Math" pitchFamily="18" charset="0"/>
              </a:rPr>
              <a:t>  (</a:t>
            </a:r>
            <a:r>
              <a:rPr lang="en-US" sz="2900" dirty="0">
                <a:ea typeface="Cambria Math" pitchFamily="18" charset="0"/>
              </a:rPr>
              <a:t>mod</a:t>
            </a:r>
            <a:r>
              <a:rPr lang="en-US" sz="2900" b="1" dirty="0">
                <a:ea typeface="Cambria Math" pitchFamily="18" charset="0"/>
              </a:rPr>
              <a:t> </a:t>
            </a:r>
            <a:r>
              <a:rPr lang="en-US" sz="2900" dirty="0">
                <a:latin typeface="Cambria Math" pitchFamily="18" charset="0"/>
                <a:ea typeface="Cambria Math" pitchFamily="18" charset="0"/>
              </a:rPr>
              <a:t>11).  Hence, </a:t>
            </a:r>
            <a:r>
              <a:rPr lang="en-US" sz="2900" i="1" dirty="0"/>
              <a:t>X</a:t>
            </a:r>
            <a:r>
              <a:rPr lang="en-US" sz="2900" baseline="-25000" dirty="0">
                <a:latin typeface="Cambria Math" pitchFamily="18" charset="0"/>
                <a:ea typeface="Cambria Math" pitchFamily="18" charset="0"/>
              </a:rPr>
              <a:t>10</a:t>
            </a:r>
            <a:r>
              <a:rPr lang="en-US" sz="2900" dirty="0">
                <a:latin typeface="Cambria Math" pitchFamily="18" charset="0"/>
                <a:ea typeface="Cambria Math" pitchFamily="18" charset="0"/>
              </a:rPr>
              <a:t> </a:t>
            </a:r>
            <a:r>
              <a:rPr lang="en-US" sz="2900" i="1" baseline="-25000" dirty="0">
                <a:latin typeface="Cambria Math" pitchFamily="18" charset="0"/>
                <a:ea typeface="Cambria Math" pitchFamily="18" charset="0"/>
              </a:rPr>
              <a:t> </a:t>
            </a:r>
            <a:r>
              <a:rPr lang="en-US" sz="2900" dirty="0">
                <a:latin typeface="Cambria Math"/>
                <a:ea typeface="Cambria Math"/>
              </a:rPr>
              <a:t>= 2.</a:t>
            </a:r>
            <a:endParaRPr lang="en-US" sz="2900" dirty="0">
              <a:latin typeface="Cambria Math" pitchFamily="18" charset="0"/>
              <a:ea typeface="Cambria Math" pitchFamily="18" charset="0"/>
            </a:endParaRPr>
          </a:p>
          <a:p>
            <a:pPr marL="788670" lvl="3" indent="-514350">
              <a:buClr>
                <a:schemeClr val="tx2"/>
              </a:buClr>
              <a:buSzPct val="95000"/>
              <a:buNone/>
            </a:pPr>
            <a:r>
              <a:rPr lang="en-US" sz="2900" dirty="0">
                <a:solidFill>
                  <a:schemeClr val="accent1"/>
                </a:solidFill>
                <a:latin typeface="Cambria Math"/>
                <a:ea typeface="Cambria Math"/>
              </a:rPr>
              <a:t>   b.          </a:t>
            </a:r>
            <a:r>
              <a:rPr lang="en-US" sz="2900" dirty="0">
                <a:latin typeface="Cambria Math"/>
                <a:ea typeface="Cambria Math"/>
              </a:rPr>
              <a:t>1∙0 +</a:t>
            </a:r>
            <a:r>
              <a:rPr lang="en-US" sz="2900" dirty="0">
                <a:latin typeface="Cambria Math" pitchFamily="18" charset="0"/>
                <a:ea typeface="Cambria Math" pitchFamily="18" charset="0"/>
              </a:rPr>
              <a:t> 2</a:t>
            </a:r>
            <a:r>
              <a:rPr lang="en-US" sz="2900" dirty="0">
                <a:latin typeface="Cambria Math"/>
                <a:ea typeface="Cambria Math"/>
              </a:rPr>
              <a:t>∙8 + </a:t>
            </a:r>
            <a:r>
              <a:rPr lang="en-US" sz="2900" dirty="0">
                <a:latin typeface="Cambria Math" pitchFamily="18" charset="0"/>
                <a:ea typeface="Cambria Math" pitchFamily="18" charset="0"/>
              </a:rPr>
              <a:t>3</a:t>
            </a:r>
            <a:r>
              <a:rPr lang="en-US" sz="2900" dirty="0">
                <a:latin typeface="Cambria Math"/>
                <a:ea typeface="Cambria Math"/>
              </a:rPr>
              <a:t>∙4 +  </a:t>
            </a:r>
            <a:r>
              <a:rPr lang="en-US" sz="2900" dirty="0">
                <a:latin typeface="Cambria Math" pitchFamily="18" charset="0"/>
                <a:ea typeface="Cambria Math" pitchFamily="18" charset="0"/>
              </a:rPr>
              <a:t>4</a:t>
            </a:r>
            <a:r>
              <a:rPr lang="en-US" sz="2900" dirty="0">
                <a:latin typeface="Cambria Math"/>
                <a:ea typeface="Cambria Math"/>
              </a:rPr>
              <a:t>∙9 + </a:t>
            </a:r>
            <a:r>
              <a:rPr lang="en-US" sz="2900" dirty="0">
                <a:latin typeface="Cambria Math" pitchFamily="18" charset="0"/>
                <a:ea typeface="Cambria Math" pitchFamily="18" charset="0"/>
              </a:rPr>
              <a:t> 5</a:t>
            </a:r>
            <a:r>
              <a:rPr lang="en-US" sz="2900" dirty="0">
                <a:latin typeface="Cambria Math"/>
                <a:ea typeface="Cambria Math"/>
              </a:rPr>
              <a:t>∙3 + </a:t>
            </a:r>
            <a:r>
              <a:rPr lang="en-US" sz="2900" dirty="0">
                <a:latin typeface="Cambria Math" pitchFamily="18" charset="0"/>
                <a:ea typeface="Cambria Math" pitchFamily="18" charset="0"/>
              </a:rPr>
              <a:t> 6</a:t>
            </a:r>
            <a:r>
              <a:rPr lang="en-US" sz="2900" dirty="0">
                <a:latin typeface="Cambria Math"/>
                <a:ea typeface="Cambria Math"/>
              </a:rPr>
              <a:t>∙0 + </a:t>
            </a:r>
            <a:r>
              <a:rPr lang="en-US" sz="2900" dirty="0">
                <a:latin typeface="Cambria Math" pitchFamily="18" charset="0"/>
                <a:ea typeface="Cambria Math" pitchFamily="18" charset="0"/>
              </a:rPr>
              <a:t>7</a:t>
            </a:r>
            <a:r>
              <a:rPr lang="en-US" sz="2900" dirty="0">
                <a:latin typeface="Cambria Math"/>
                <a:ea typeface="Cambria Math"/>
              </a:rPr>
              <a:t>∙ 1 + </a:t>
            </a:r>
            <a:r>
              <a:rPr lang="en-US" sz="2900" dirty="0">
                <a:latin typeface="Cambria Math" pitchFamily="18" charset="0"/>
                <a:ea typeface="Cambria Math" pitchFamily="18" charset="0"/>
              </a:rPr>
              <a:t>8</a:t>
            </a:r>
            <a:r>
              <a:rPr lang="en-US" sz="2900" dirty="0">
                <a:latin typeface="Cambria Math"/>
                <a:ea typeface="Cambria Math"/>
              </a:rPr>
              <a:t>∙4 + </a:t>
            </a:r>
            <a:r>
              <a:rPr lang="en-US" sz="2900" dirty="0">
                <a:latin typeface="Cambria Math" pitchFamily="18" charset="0"/>
                <a:ea typeface="Cambria Math" pitchFamily="18" charset="0"/>
              </a:rPr>
              <a:t>9</a:t>
            </a:r>
            <a:r>
              <a:rPr lang="en-US" sz="2900" dirty="0">
                <a:latin typeface="Cambria Math"/>
                <a:ea typeface="Cambria Math"/>
              </a:rPr>
              <a:t>∙9 +</a:t>
            </a:r>
            <a:r>
              <a:rPr lang="en-US" sz="2900" dirty="0">
                <a:latin typeface="Cambria Math" pitchFamily="18" charset="0"/>
                <a:ea typeface="Cambria Math" pitchFamily="18" charset="0"/>
              </a:rPr>
              <a:t> 10</a:t>
            </a:r>
            <a:r>
              <a:rPr lang="en-US" sz="2900" dirty="0">
                <a:latin typeface="Cambria Math"/>
                <a:ea typeface="Cambria Math"/>
              </a:rPr>
              <a:t>∙10 </a:t>
            </a:r>
            <a:r>
              <a:rPr lang="en-US" sz="2900" dirty="0">
                <a:latin typeface="Cambria Math" pitchFamily="18" charset="0"/>
                <a:ea typeface="Cambria Math" pitchFamily="18" charset="0"/>
              </a:rPr>
              <a:t> =</a:t>
            </a:r>
          </a:p>
          <a:p>
            <a:pPr marL="731520" lvl="3" indent="-457200">
              <a:buSzPct val="95000"/>
              <a:buNone/>
            </a:pPr>
            <a:r>
              <a:rPr lang="en-US" sz="2900" dirty="0">
                <a:latin typeface="Cambria Math" pitchFamily="18" charset="0"/>
                <a:ea typeface="Cambria Math" pitchFamily="18" charset="0"/>
              </a:rPr>
              <a:t>                          </a:t>
            </a:r>
            <a:r>
              <a:rPr lang="en-US" sz="2900" dirty="0">
                <a:latin typeface="Cambria Math"/>
                <a:ea typeface="Cambria Math"/>
              </a:rPr>
              <a:t>0 +</a:t>
            </a:r>
            <a:r>
              <a:rPr lang="en-US" sz="2900" dirty="0">
                <a:latin typeface="Cambria Math" pitchFamily="18" charset="0"/>
                <a:ea typeface="Cambria Math" pitchFamily="18" charset="0"/>
              </a:rPr>
              <a:t> 16</a:t>
            </a:r>
            <a:r>
              <a:rPr lang="en-US" sz="2900" dirty="0">
                <a:latin typeface="Cambria Math"/>
                <a:ea typeface="Cambria Math"/>
              </a:rPr>
              <a:t> + </a:t>
            </a:r>
            <a:r>
              <a:rPr lang="en-US" sz="2900" dirty="0">
                <a:latin typeface="Cambria Math" pitchFamily="18" charset="0"/>
                <a:ea typeface="Cambria Math" pitchFamily="18" charset="0"/>
              </a:rPr>
              <a:t>12</a:t>
            </a:r>
            <a:r>
              <a:rPr lang="en-US" sz="2900" dirty="0">
                <a:latin typeface="Cambria Math"/>
                <a:ea typeface="Cambria Math"/>
              </a:rPr>
              <a:t> +  </a:t>
            </a:r>
            <a:r>
              <a:rPr lang="en-US" sz="2900" dirty="0">
                <a:latin typeface="Cambria Math" pitchFamily="18" charset="0"/>
                <a:ea typeface="Cambria Math" pitchFamily="18" charset="0"/>
              </a:rPr>
              <a:t>36</a:t>
            </a:r>
            <a:r>
              <a:rPr lang="en-US" sz="2900" dirty="0">
                <a:latin typeface="Cambria Math"/>
                <a:ea typeface="Cambria Math"/>
              </a:rPr>
              <a:t> + </a:t>
            </a:r>
            <a:r>
              <a:rPr lang="en-US" sz="2900" dirty="0">
                <a:latin typeface="Cambria Math" pitchFamily="18" charset="0"/>
                <a:ea typeface="Cambria Math" pitchFamily="18" charset="0"/>
              </a:rPr>
              <a:t> 15</a:t>
            </a:r>
            <a:r>
              <a:rPr lang="en-US" sz="2900" dirty="0">
                <a:latin typeface="Cambria Math"/>
                <a:ea typeface="Cambria Math"/>
              </a:rPr>
              <a:t> + </a:t>
            </a:r>
            <a:r>
              <a:rPr lang="en-US" sz="2900" dirty="0">
                <a:latin typeface="Cambria Math" pitchFamily="18" charset="0"/>
                <a:ea typeface="Cambria Math" pitchFamily="18" charset="0"/>
              </a:rPr>
              <a:t> </a:t>
            </a:r>
            <a:r>
              <a:rPr lang="en-US" sz="2900" dirty="0">
                <a:latin typeface="Cambria Math"/>
                <a:ea typeface="Cambria Math"/>
              </a:rPr>
              <a:t>0 + </a:t>
            </a:r>
            <a:r>
              <a:rPr lang="en-US" sz="2900" dirty="0">
                <a:latin typeface="Cambria Math" pitchFamily="18" charset="0"/>
                <a:ea typeface="Cambria Math" pitchFamily="18" charset="0"/>
              </a:rPr>
              <a:t>7</a:t>
            </a:r>
            <a:r>
              <a:rPr lang="en-US" sz="2900" dirty="0">
                <a:latin typeface="Cambria Math"/>
                <a:ea typeface="Cambria Math"/>
              </a:rPr>
              <a:t> + </a:t>
            </a:r>
            <a:r>
              <a:rPr lang="en-US" sz="2900" dirty="0">
                <a:latin typeface="Cambria Math" pitchFamily="18" charset="0"/>
                <a:ea typeface="Cambria Math" pitchFamily="18" charset="0"/>
              </a:rPr>
              <a:t>32</a:t>
            </a:r>
            <a:r>
              <a:rPr lang="en-US" sz="2900" dirty="0">
                <a:latin typeface="Cambria Math"/>
                <a:ea typeface="Cambria Math"/>
              </a:rPr>
              <a:t> + </a:t>
            </a:r>
            <a:r>
              <a:rPr lang="en-US" sz="2900" dirty="0">
                <a:latin typeface="Cambria Math" pitchFamily="18" charset="0"/>
                <a:ea typeface="Cambria Math" pitchFamily="18" charset="0"/>
              </a:rPr>
              <a:t>81</a:t>
            </a:r>
            <a:r>
              <a:rPr lang="en-US" sz="2900" dirty="0">
                <a:latin typeface="Cambria Math"/>
                <a:ea typeface="Cambria Math"/>
              </a:rPr>
              <a:t> +</a:t>
            </a:r>
            <a:r>
              <a:rPr lang="en-US" sz="2900" dirty="0">
                <a:latin typeface="Cambria Math" pitchFamily="18" charset="0"/>
                <a:ea typeface="Cambria Math" pitchFamily="18" charset="0"/>
              </a:rPr>
              <a:t> 100</a:t>
            </a:r>
            <a:r>
              <a:rPr lang="en-US" sz="2900" dirty="0">
                <a:latin typeface="Cambria Math"/>
                <a:ea typeface="Cambria Math"/>
              </a:rPr>
              <a:t> </a:t>
            </a:r>
            <a:r>
              <a:rPr lang="en-US" sz="2900" dirty="0">
                <a:latin typeface="Cambria Math" pitchFamily="18" charset="0"/>
                <a:ea typeface="Cambria Math" pitchFamily="18" charset="0"/>
              </a:rPr>
              <a:t> = 299 </a:t>
            </a:r>
            <a:r>
              <a:rPr lang="en-US" sz="2900" dirty="0">
                <a:latin typeface="Cambria Math"/>
                <a:ea typeface="Cambria Math"/>
              </a:rPr>
              <a:t>≡ 2 ≢</a:t>
            </a:r>
            <a:r>
              <a:rPr lang="en-US" sz="2900" dirty="0">
                <a:latin typeface="Cambria Math" pitchFamily="18" charset="0"/>
                <a:ea typeface="Cambria Math" pitchFamily="18" charset="0"/>
              </a:rPr>
              <a:t>  0 (</a:t>
            </a:r>
            <a:r>
              <a:rPr lang="en-US" sz="2900" dirty="0">
                <a:ea typeface="Cambria Math" pitchFamily="18" charset="0"/>
              </a:rPr>
              <a:t>mod</a:t>
            </a:r>
            <a:r>
              <a:rPr lang="en-US" sz="2900" b="1" dirty="0">
                <a:ea typeface="Cambria Math" pitchFamily="18" charset="0"/>
              </a:rPr>
              <a:t> </a:t>
            </a:r>
            <a:r>
              <a:rPr lang="en-US" sz="2900" dirty="0">
                <a:latin typeface="Cambria Math" pitchFamily="18" charset="0"/>
                <a:ea typeface="Cambria Math" pitchFamily="18" charset="0"/>
              </a:rPr>
              <a:t>11) </a:t>
            </a:r>
          </a:p>
          <a:p>
            <a:pPr marL="731520" lvl="3" indent="-457200">
              <a:buSzPct val="95000"/>
              <a:buNone/>
            </a:pPr>
            <a:r>
              <a:rPr lang="en-US" sz="2900" dirty="0">
                <a:latin typeface="Cambria Math" pitchFamily="18" charset="0"/>
                <a:ea typeface="Cambria Math" pitchFamily="18" charset="0"/>
              </a:rPr>
              <a:t>                 Hence, 084930149X  is not a valid ISBN-10.</a:t>
            </a:r>
          </a:p>
          <a:p>
            <a:pPr marL="731520" lvl="3" indent="-457200">
              <a:buSzPct val="95000"/>
              <a:buNone/>
            </a:pPr>
            <a:endParaRPr lang="en-US" sz="2900" dirty="0">
              <a:latin typeface="Cambria Math" pitchFamily="18" charset="0"/>
              <a:ea typeface="Cambria Math" pitchFamily="18" charset="0"/>
            </a:endParaRPr>
          </a:p>
          <a:p>
            <a:pPr marL="457200" lvl="2" indent="-457200">
              <a:buSzPct val="95000"/>
            </a:pPr>
            <a:r>
              <a:rPr lang="en-US" sz="3500" dirty="0"/>
              <a:t>A </a:t>
            </a:r>
            <a:r>
              <a:rPr lang="en-US" sz="3500" i="1" dirty="0"/>
              <a:t>single error</a:t>
            </a:r>
            <a:r>
              <a:rPr lang="en-US" sz="3500" dirty="0"/>
              <a:t> is an error in one digit of an identification number and  a </a:t>
            </a:r>
            <a:r>
              <a:rPr lang="en-US" sz="3500" i="1" dirty="0"/>
              <a:t>transposition error</a:t>
            </a:r>
            <a:r>
              <a:rPr lang="en-US" sz="3500" dirty="0"/>
              <a:t> is the  accidental interchanging of two digits.  Both of these kinds of errors can be detected by the check digit for  ISBN-</a:t>
            </a:r>
            <a:r>
              <a:rPr lang="en-US" sz="3500" dirty="0">
                <a:latin typeface="Cambria Math" pitchFamily="18" charset="0"/>
                <a:ea typeface="Cambria Math" pitchFamily="18" charset="0"/>
              </a:rPr>
              <a:t>10</a:t>
            </a:r>
            <a:r>
              <a:rPr lang="en-US" sz="3500" dirty="0"/>
              <a:t>. (</a:t>
            </a:r>
            <a:r>
              <a:rPr lang="en-US" sz="3500" i="1" dirty="0"/>
              <a:t>see text for more details</a:t>
            </a:r>
            <a:r>
              <a:rPr lang="en-US" sz="3500" dirty="0"/>
              <a:t>)</a:t>
            </a:r>
            <a:endParaRPr lang="en-US" sz="3500" dirty="0">
              <a:latin typeface="Cambria Math" pitchFamily="18" charset="0"/>
              <a:ea typeface="Cambria Math" pitchFamily="18" charset="0"/>
            </a:endParaRPr>
          </a:p>
          <a:p>
            <a:pPr marL="731520" lvl="3" indent="-457200">
              <a:buSzPct val="95000"/>
              <a:buFont typeface="+mj-lt"/>
              <a:buAutoNum type="alphaLcParenR"/>
            </a:pPr>
            <a:endParaRPr lang="en-US" sz="3500" dirty="0"/>
          </a:p>
          <a:p>
            <a:endParaRPr lang="en-US" sz="3500" i="1"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1143001" y="2590801"/>
            <a:ext cx="1659255" cy="479203"/>
          </a:xfrm>
          <a:prstGeom prst="rect">
            <a:avLst/>
          </a:prstGeom>
        </p:spPr>
      </p:pic>
      <p:pic>
        <p:nvPicPr>
          <p:cNvPr id="14" name="Picture 13" descr="addin_tmp.png"/>
          <p:cNvPicPr>
            <a:picLocks noChangeAspect="1"/>
          </p:cNvPicPr>
          <p:nvPr>
            <p:custDataLst>
              <p:tags r:id="rId2"/>
            </p:custDataLst>
          </p:nvPr>
        </p:nvPicPr>
        <p:blipFill>
          <a:blip r:embed="rId5" cstate="print"/>
          <a:stretch>
            <a:fillRect/>
          </a:stretch>
        </p:blipFill>
        <p:spPr>
          <a:xfrm>
            <a:off x="6400800" y="3048001"/>
            <a:ext cx="1271968" cy="405479"/>
          </a:xfrm>
          <a:prstGeom prst="rect">
            <a:avLst/>
          </a:prstGeom>
        </p:spPr>
      </p:pic>
      <p:sp>
        <p:nvSpPr>
          <p:cNvPr id="13" name="TextBox 12"/>
          <p:cNvSpPr txBox="1"/>
          <p:nvPr/>
        </p:nvSpPr>
        <p:spPr>
          <a:xfrm>
            <a:off x="6858000" y="4114800"/>
            <a:ext cx="1066800" cy="738664"/>
          </a:xfrm>
          <a:prstGeom prst="rect">
            <a:avLst/>
          </a:prstGeom>
          <a:noFill/>
          <a:ln>
            <a:solidFill>
              <a:schemeClr val="accent1"/>
            </a:solidFill>
          </a:ln>
        </p:spPr>
        <p:txBody>
          <a:bodyPr wrap="square" rtlCol="0">
            <a:spAutoFit/>
          </a:bodyPr>
          <a:lstStyle/>
          <a:p>
            <a:r>
              <a:rPr lang="en-US" sz="1400" dirty="0"/>
              <a:t>X is used for the digit </a:t>
            </a:r>
            <a:r>
              <a:rPr lang="en-US" sz="1400" dirty="0">
                <a:latin typeface="Cambria Math" pitchFamily="18" charset="0"/>
                <a:ea typeface="Cambria Math" pitchFamily="18" charset="0"/>
              </a:rPr>
              <a:t>10</a:t>
            </a:r>
            <a:r>
              <a:rPr lang="en-US" sz="1400" dirty="0"/>
              <a:t>.</a:t>
            </a:r>
          </a:p>
        </p:txBody>
      </p:sp>
    </p:spTree>
    <p:extLst>
      <p:ext uri="{BB962C8B-B14F-4D97-AF65-F5344CB8AC3E}">
        <p14:creationId xmlns:p14="http://schemas.microsoft.com/office/powerpoint/2010/main" val="13177450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Cryptography</a:t>
            </a:r>
          </a:p>
        </p:txBody>
      </p:sp>
    </p:spTree>
    <p:extLst>
      <p:ext uri="{BB962C8B-B14F-4D97-AF65-F5344CB8AC3E}">
        <p14:creationId xmlns:p14="http://schemas.microsoft.com/office/powerpoint/2010/main" val="26931890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Classical Cryptography</a:t>
            </a:r>
          </a:p>
          <a:p>
            <a:r>
              <a:rPr lang="en-US" dirty="0"/>
              <a:t>Cryptosystems</a:t>
            </a:r>
          </a:p>
          <a:p>
            <a:r>
              <a:rPr lang="en-US" dirty="0"/>
              <a:t>Public Key Cryptography</a:t>
            </a:r>
          </a:p>
          <a:p>
            <a:r>
              <a:rPr lang="en-US" dirty="0"/>
              <a:t>RSA Cryptosystem</a:t>
            </a:r>
          </a:p>
          <a:p>
            <a:r>
              <a:rPr lang="en-US" dirty="0"/>
              <a:t>Cryptographic Protocols</a:t>
            </a:r>
          </a:p>
          <a:p>
            <a:r>
              <a:rPr lang="en-US" dirty="0"/>
              <a:t>Primitive Roots and Discrete Logarithms</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15884923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Caesar Cipher</a:t>
            </a:r>
          </a:p>
        </p:txBody>
      </p:sp>
      <p:sp>
        <p:nvSpPr>
          <p:cNvPr id="3" name="Content Placeholder 2"/>
          <p:cNvSpPr>
            <a:spLocks noGrp="1"/>
          </p:cNvSpPr>
          <p:nvPr>
            <p:ph idx="1"/>
          </p:nvPr>
        </p:nvSpPr>
        <p:spPr/>
        <p:txBody>
          <a:bodyPr>
            <a:normAutofit fontScale="70000" lnSpcReduction="20000"/>
          </a:bodyPr>
          <a:lstStyle/>
          <a:p>
            <a:pPr indent="0">
              <a:buNone/>
            </a:pPr>
            <a:r>
              <a:rPr lang="en-US" dirty="0"/>
              <a:t>Julius Caesar created secret messages by shifting each letter three letters forward in the alphabet (sending the last three letters to the first three letters.) For example, the letter B is replaced by E and the letter X is replaced by A. This process of making a message secret is an example of </a:t>
            </a:r>
            <a:r>
              <a:rPr lang="en-US" i="1" dirty="0"/>
              <a:t>encryption</a:t>
            </a:r>
            <a:r>
              <a:rPr lang="en-US" dirty="0"/>
              <a:t>.</a:t>
            </a:r>
          </a:p>
          <a:p>
            <a:pPr>
              <a:buNone/>
            </a:pPr>
            <a:r>
              <a:rPr lang="en-US" dirty="0"/>
              <a:t>     Here is how the encryption process works:</a:t>
            </a:r>
          </a:p>
          <a:p>
            <a:pPr lvl="1"/>
            <a:r>
              <a:rPr lang="en-US" dirty="0"/>
              <a:t>Replace each letter by an integer from </a:t>
            </a:r>
            <a:r>
              <a:rPr lang="en-US" b="1" dirty="0"/>
              <a:t>Z</a:t>
            </a:r>
            <a:r>
              <a:rPr lang="en-US" baseline="-25000" dirty="0">
                <a:latin typeface="Cambria Math" pitchFamily="18" charset="0"/>
                <a:ea typeface="Cambria Math" pitchFamily="18" charset="0"/>
              </a:rPr>
              <a:t>26</a:t>
            </a:r>
            <a:r>
              <a:rPr lang="en-US" dirty="0"/>
              <a:t>, that is an integer from </a:t>
            </a:r>
            <a:r>
              <a:rPr lang="en-US" dirty="0">
                <a:latin typeface="Cambria Math" pitchFamily="18" charset="0"/>
                <a:ea typeface="Cambria Math" pitchFamily="18" charset="0"/>
              </a:rPr>
              <a:t>0 </a:t>
            </a:r>
            <a:r>
              <a:rPr lang="en-US" dirty="0"/>
              <a:t>to </a:t>
            </a:r>
            <a:r>
              <a:rPr lang="en-US" dirty="0">
                <a:latin typeface="Cambria Math" pitchFamily="18" charset="0"/>
                <a:ea typeface="Cambria Math" pitchFamily="18" charset="0"/>
              </a:rPr>
              <a:t>25 </a:t>
            </a:r>
            <a:r>
              <a:rPr lang="en-US" dirty="0"/>
              <a:t>representing one less than its position in the alphabet.</a:t>
            </a:r>
          </a:p>
          <a:p>
            <a:pPr lvl="1"/>
            <a:r>
              <a:rPr lang="en-US" dirty="0"/>
              <a:t>The encryption function is </a:t>
            </a:r>
            <a:r>
              <a:rPr lang="en-US" i="1" dirty="0"/>
              <a:t>f</a:t>
            </a:r>
            <a:r>
              <a:rPr lang="en-US" dirty="0"/>
              <a:t>(</a:t>
            </a:r>
            <a:r>
              <a:rPr lang="en-US" i="1" dirty="0"/>
              <a:t>p</a:t>
            </a:r>
            <a:r>
              <a:rPr lang="en-US" dirty="0"/>
              <a:t>)</a:t>
            </a:r>
            <a:r>
              <a:rPr lang="en-US" i="1" dirty="0"/>
              <a:t> = </a:t>
            </a:r>
            <a:r>
              <a:rPr lang="en-US" dirty="0"/>
              <a:t>(</a:t>
            </a:r>
            <a:r>
              <a:rPr lang="en-US" i="1" dirty="0"/>
              <a:t>p + </a:t>
            </a:r>
            <a:r>
              <a:rPr lang="en-US" dirty="0">
                <a:latin typeface="Cambria Math" pitchFamily="18" charset="0"/>
                <a:ea typeface="Cambria Math" pitchFamily="18" charset="0"/>
              </a:rPr>
              <a:t>3</a:t>
            </a:r>
            <a:r>
              <a:rPr lang="en-US" dirty="0"/>
              <a:t>)</a:t>
            </a:r>
            <a:r>
              <a:rPr lang="en-US" i="1" dirty="0"/>
              <a:t> </a:t>
            </a:r>
            <a:r>
              <a:rPr lang="en-US" b="1" dirty="0"/>
              <a:t>mod</a:t>
            </a:r>
            <a:r>
              <a:rPr lang="en-US" dirty="0"/>
              <a:t> </a:t>
            </a:r>
            <a:r>
              <a:rPr lang="en-US" dirty="0">
                <a:latin typeface="Cambria Math" pitchFamily="18" charset="0"/>
                <a:ea typeface="Cambria Math" pitchFamily="18" charset="0"/>
              </a:rPr>
              <a:t>26</a:t>
            </a:r>
            <a:r>
              <a:rPr lang="en-US" dirty="0"/>
              <a:t>. It replaces each integer </a:t>
            </a:r>
            <a:r>
              <a:rPr lang="en-US" i="1" dirty="0"/>
              <a:t>p </a:t>
            </a:r>
            <a:r>
              <a:rPr lang="en-US" dirty="0"/>
              <a:t>in the set {</a:t>
            </a:r>
            <a:r>
              <a:rPr lang="en-US" dirty="0">
                <a:latin typeface="Cambria Math" pitchFamily="18" charset="0"/>
                <a:ea typeface="Cambria Math" pitchFamily="18" charset="0"/>
              </a:rPr>
              <a:t>0,1,2,…,25</a:t>
            </a:r>
            <a:r>
              <a:rPr lang="en-US" dirty="0"/>
              <a:t>}</a:t>
            </a:r>
            <a:r>
              <a:rPr lang="en-US" i="1" dirty="0"/>
              <a:t> </a:t>
            </a:r>
            <a:r>
              <a:rPr lang="en-US" dirty="0"/>
              <a:t> by </a:t>
            </a:r>
            <a:r>
              <a:rPr lang="en-US" i="1" dirty="0"/>
              <a:t>f</a:t>
            </a:r>
            <a:r>
              <a:rPr lang="en-US" dirty="0"/>
              <a:t>(</a:t>
            </a:r>
            <a:r>
              <a:rPr lang="en-US" i="1" dirty="0"/>
              <a:t>p</a:t>
            </a:r>
            <a:r>
              <a:rPr lang="en-US" dirty="0"/>
              <a:t>)</a:t>
            </a:r>
            <a:r>
              <a:rPr lang="en-US" i="1" dirty="0"/>
              <a:t> </a:t>
            </a:r>
            <a:r>
              <a:rPr lang="en-US" dirty="0"/>
              <a:t>in the set {</a:t>
            </a:r>
            <a:r>
              <a:rPr lang="en-US" dirty="0">
                <a:latin typeface="Cambria Math" pitchFamily="18" charset="0"/>
                <a:ea typeface="Cambria Math" pitchFamily="18" charset="0"/>
              </a:rPr>
              <a:t>0,1,2,…,25</a:t>
            </a:r>
            <a:r>
              <a:rPr lang="en-US" dirty="0"/>
              <a:t>}</a:t>
            </a:r>
            <a:r>
              <a:rPr lang="en-US" i="1" dirty="0"/>
              <a:t> .</a:t>
            </a:r>
          </a:p>
          <a:p>
            <a:pPr lvl="1"/>
            <a:r>
              <a:rPr lang="en-US" dirty="0"/>
              <a:t>Replace each integer </a:t>
            </a:r>
            <a:r>
              <a:rPr lang="en-US" i="1" dirty="0"/>
              <a:t>p</a:t>
            </a:r>
            <a:r>
              <a:rPr lang="en-US" dirty="0"/>
              <a:t> by the letter with the position </a:t>
            </a:r>
            <a:r>
              <a:rPr lang="en-US" i="1" dirty="0"/>
              <a:t>p</a:t>
            </a:r>
            <a:r>
              <a:rPr lang="en-US" dirty="0"/>
              <a:t> +</a:t>
            </a:r>
            <a:r>
              <a:rPr lang="en-US" dirty="0">
                <a:latin typeface="Cambria Math" pitchFamily="18" charset="0"/>
                <a:ea typeface="Cambria Math" pitchFamily="18" charset="0"/>
              </a:rPr>
              <a:t> 1 </a:t>
            </a:r>
            <a:r>
              <a:rPr lang="en-US" dirty="0"/>
              <a:t>in the alphabet.</a:t>
            </a:r>
          </a:p>
          <a:p>
            <a:pPr>
              <a:buNone/>
            </a:pPr>
            <a:r>
              <a:rPr lang="en-US" b="1" dirty="0"/>
              <a:t>    Example</a:t>
            </a:r>
            <a:r>
              <a:rPr lang="en-US" dirty="0"/>
              <a:t>: Encrypt the message “MEET YOU IN THE PARK” using the Caesar cipher.</a:t>
            </a:r>
          </a:p>
          <a:p>
            <a:pPr>
              <a:buNone/>
            </a:pPr>
            <a:r>
              <a:rPr lang="en-US" dirty="0"/>
              <a:t>    </a:t>
            </a:r>
            <a:r>
              <a:rPr lang="en-US" b="1" dirty="0"/>
              <a:t>Solution</a:t>
            </a:r>
            <a:r>
              <a:rPr lang="en-US" dirty="0"/>
              <a:t>: </a:t>
            </a:r>
            <a:r>
              <a:rPr lang="en-US" dirty="0">
                <a:latin typeface="Cambria Math" pitchFamily="18" charset="0"/>
                <a:ea typeface="Cambria Math" pitchFamily="18" charset="0"/>
              </a:rPr>
              <a:t>12 4 4 19    24 14 20    8 13    19 7 4    15 0 17 10</a:t>
            </a:r>
            <a:r>
              <a:rPr lang="en-US" dirty="0"/>
              <a:t>.</a:t>
            </a:r>
          </a:p>
          <a:p>
            <a:pPr>
              <a:buNone/>
            </a:pPr>
            <a:r>
              <a:rPr lang="en-US" dirty="0"/>
              <a:t>    Now replace each of these numbers </a:t>
            </a:r>
            <a:r>
              <a:rPr lang="en-US" i="1" dirty="0"/>
              <a:t>p</a:t>
            </a:r>
            <a:r>
              <a:rPr lang="en-US" dirty="0"/>
              <a:t> by </a:t>
            </a:r>
            <a:r>
              <a:rPr lang="en-US" i="1" dirty="0"/>
              <a:t>f</a:t>
            </a:r>
            <a:r>
              <a:rPr lang="en-US" dirty="0"/>
              <a:t>(</a:t>
            </a:r>
            <a:r>
              <a:rPr lang="en-US" i="1" dirty="0"/>
              <a:t>p</a:t>
            </a:r>
            <a:r>
              <a:rPr lang="en-US" dirty="0"/>
              <a:t>)</a:t>
            </a:r>
            <a:r>
              <a:rPr lang="en-US" i="1" dirty="0"/>
              <a:t> = </a:t>
            </a:r>
            <a:r>
              <a:rPr lang="en-US" dirty="0"/>
              <a:t>(</a:t>
            </a:r>
            <a:r>
              <a:rPr lang="en-US" i="1" dirty="0"/>
              <a:t>p + </a:t>
            </a:r>
            <a:r>
              <a:rPr lang="en-US" dirty="0">
                <a:latin typeface="Cambria Math" pitchFamily="18" charset="0"/>
                <a:ea typeface="Cambria Math" pitchFamily="18" charset="0"/>
              </a:rPr>
              <a:t>3</a:t>
            </a:r>
            <a:r>
              <a:rPr lang="en-US" dirty="0"/>
              <a:t>)</a:t>
            </a:r>
            <a:r>
              <a:rPr lang="en-US" i="1" dirty="0"/>
              <a:t> </a:t>
            </a:r>
            <a:r>
              <a:rPr lang="en-US" b="1" dirty="0"/>
              <a:t>mod</a:t>
            </a:r>
            <a:r>
              <a:rPr lang="en-US" dirty="0"/>
              <a:t> </a:t>
            </a:r>
            <a:r>
              <a:rPr lang="en-US" dirty="0">
                <a:latin typeface="Cambria Math" pitchFamily="18" charset="0"/>
                <a:ea typeface="Cambria Math" pitchFamily="18" charset="0"/>
              </a:rPr>
              <a:t>26</a:t>
            </a:r>
            <a:r>
              <a:rPr lang="en-US" dirty="0"/>
              <a:t>.</a:t>
            </a:r>
          </a:p>
          <a:p>
            <a:pPr>
              <a:buNone/>
            </a:pPr>
            <a:r>
              <a:rPr lang="en-US" dirty="0"/>
              <a:t>                      </a:t>
            </a:r>
            <a:r>
              <a:rPr lang="en-US" dirty="0">
                <a:latin typeface="Cambria Math" pitchFamily="18" charset="0"/>
                <a:ea typeface="Cambria Math" pitchFamily="18" charset="0"/>
              </a:rPr>
              <a:t>15 7 7 22    1 17 23    11 16    22 10 7    18 3 20 13</a:t>
            </a:r>
            <a:r>
              <a:rPr lang="en-US" dirty="0"/>
              <a:t>.</a:t>
            </a:r>
          </a:p>
          <a:p>
            <a:pPr>
              <a:buNone/>
            </a:pPr>
            <a:r>
              <a:rPr lang="en-US" dirty="0"/>
              <a:t>     Translating the numbers back to letters produces the encrypted message</a:t>
            </a:r>
          </a:p>
          <a:p>
            <a:pPr>
              <a:buNone/>
            </a:pPr>
            <a:r>
              <a:rPr lang="en-US" dirty="0"/>
              <a:t>           “PHHW  BRX LQ  WKH  SDUN.”</a:t>
            </a:r>
          </a:p>
        </p:txBody>
      </p:sp>
      <p:pic>
        <p:nvPicPr>
          <p:cNvPr id="4" name="Picture 2" descr="C:\Documents and Settings\Richard Scherl\Local Settings\Temporary Internet Files\Content.IE5\00IWHKE8\MC900353617[1].wmf"/>
          <p:cNvPicPr>
            <a:picLocks noChangeAspect="1" noChangeArrowheads="1"/>
          </p:cNvPicPr>
          <p:nvPr/>
        </p:nvPicPr>
        <p:blipFill>
          <a:blip r:embed="rId2" cstate="print"/>
          <a:srcRect/>
          <a:stretch>
            <a:fillRect/>
          </a:stretch>
        </p:blipFill>
        <p:spPr bwMode="auto">
          <a:xfrm>
            <a:off x="7315200" y="152400"/>
            <a:ext cx="1159598" cy="1720158"/>
          </a:xfrm>
          <a:prstGeom prst="rect">
            <a:avLst/>
          </a:prstGeom>
          <a:noFill/>
        </p:spPr>
      </p:pic>
    </p:spTree>
    <p:extLst>
      <p:ext uri="{BB962C8B-B14F-4D97-AF65-F5344CB8AC3E}">
        <p14:creationId xmlns:p14="http://schemas.microsoft.com/office/powerpoint/2010/main" val="11736237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Relation on a Set</a:t>
            </a:r>
          </a:p>
        </p:txBody>
      </p:sp>
      <p:sp>
        <p:nvSpPr>
          <p:cNvPr id="3" name="Content Placeholder 2"/>
          <p:cNvSpPr>
            <a:spLocks noGrp="1"/>
          </p:cNvSpPr>
          <p:nvPr>
            <p:ph idx="1"/>
          </p:nvPr>
        </p:nvSpPr>
        <p:spPr>
          <a:xfrm>
            <a:off x="609600" y="2133600"/>
            <a:ext cx="8229600" cy="4389120"/>
          </a:xfrm>
        </p:spPr>
        <p:txBody>
          <a:bodyPr>
            <a:normAutofit/>
          </a:bodyPr>
          <a:lstStyle/>
          <a:p>
            <a:pPr>
              <a:buNone/>
            </a:pPr>
            <a:r>
              <a:rPr lang="en-US" b="1" dirty="0"/>
              <a:t>   Definition:</a:t>
            </a:r>
            <a:r>
              <a:rPr lang="en-US" dirty="0"/>
              <a:t> A binary relation </a:t>
            </a:r>
            <a:r>
              <a:rPr lang="en-US" i="1" dirty="0"/>
              <a:t>R</a:t>
            </a:r>
            <a:r>
              <a:rPr lang="en-US" dirty="0"/>
              <a:t> </a:t>
            </a:r>
            <a:r>
              <a:rPr lang="en-US" i="1" dirty="0"/>
              <a:t>on a set A</a:t>
            </a:r>
            <a:r>
              <a:rPr lang="en-US" dirty="0"/>
              <a:t> is a subset of </a:t>
            </a:r>
            <a:r>
              <a:rPr lang="en-US" i="1" dirty="0"/>
              <a:t>A </a:t>
            </a:r>
            <a:r>
              <a:rPr lang="en-US" dirty="0">
                <a:latin typeface="Cambria Math"/>
                <a:ea typeface="Cambria Math"/>
              </a:rPr>
              <a:t>×</a:t>
            </a:r>
            <a:r>
              <a:rPr lang="en-US" i="1" dirty="0"/>
              <a:t> A </a:t>
            </a:r>
            <a:r>
              <a:rPr lang="en-US" dirty="0"/>
              <a:t>or a relation from </a:t>
            </a:r>
            <a:r>
              <a:rPr lang="en-US" i="1" dirty="0"/>
              <a:t>A</a:t>
            </a:r>
            <a:r>
              <a:rPr lang="en-US" dirty="0"/>
              <a:t> to </a:t>
            </a:r>
            <a:r>
              <a:rPr lang="en-US" i="1" dirty="0"/>
              <a:t>A</a:t>
            </a:r>
            <a:r>
              <a:rPr lang="en-US" dirty="0"/>
              <a:t>.</a:t>
            </a:r>
          </a:p>
          <a:p>
            <a:pPr>
              <a:buNone/>
            </a:pPr>
            <a:r>
              <a:rPr lang="en-US" b="1" dirty="0"/>
              <a:t>   Example</a:t>
            </a:r>
            <a:r>
              <a:rPr lang="en-US" dirty="0"/>
              <a:t>:</a:t>
            </a:r>
          </a:p>
          <a:p>
            <a:pPr lvl="1"/>
            <a:r>
              <a:rPr lang="en-US" dirty="0"/>
              <a:t>Suppose that </a:t>
            </a:r>
            <a:r>
              <a:rPr lang="en-US" i="1" dirty="0"/>
              <a:t>   A = </a:t>
            </a:r>
            <a:r>
              <a:rPr lang="en-US" dirty="0"/>
              <a:t>{</a:t>
            </a:r>
            <a:r>
              <a:rPr lang="en-US" i="1" dirty="0" err="1"/>
              <a:t>a,b,c</a:t>
            </a:r>
            <a:r>
              <a:rPr lang="en-US" dirty="0"/>
              <a:t>}. Then</a:t>
            </a:r>
            <a:r>
              <a:rPr lang="en-US" i="1" dirty="0"/>
              <a:t> R = </a:t>
            </a:r>
            <a:r>
              <a:rPr lang="en-US" dirty="0"/>
              <a:t>{(</a:t>
            </a:r>
            <a:r>
              <a:rPr lang="en-US" i="1" dirty="0" err="1"/>
              <a:t>a,a</a:t>
            </a:r>
            <a:r>
              <a:rPr lang="en-US" dirty="0"/>
              <a:t>)</a:t>
            </a:r>
            <a:r>
              <a:rPr lang="en-US" i="1" dirty="0"/>
              <a:t>,</a:t>
            </a:r>
            <a:r>
              <a:rPr lang="en-US" dirty="0"/>
              <a:t>(</a:t>
            </a:r>
            <a:r>
              <a:rPr lang="en-US" i="1" dirty="0" err="1"/>
              <a:t>a,b</a:t>
            </a:r>
            <a:r>
              <a:rPr lang="en-US" dirty="0"/>
              <a:t>)</a:t>
            </a:r>
            <a:r>
              <a:rPr lang="en-US" i="1" dirty="0"/>
              <a:t>, </a:t>
            </a:r>
            <a:r>
              <a:rPr lang="en-US" dirty="0"/>
              <a:t>(</a:t>
            </a:r>
            <a:r>
              <a:rPr lang="en-US" i="1" dirty="0" err="1"/>
              <a:t>a,c</a:t>
            </a:r>
            <a:r>
              <a:rPr lang="en-US" dirty="0"/>
              <a:t>)} is a relation on </a:t>
            </a:r>
            <a:r>
              <a:rPr lang="en-US" i="1" dirty="0"/>
              <a:t>A</a:t>
            </a:r>
            <a:r>
              <a:rPr lang="en-US" dirty="0"/>
              <a:t>. </a:t>
            </a:r>
          </a:p>
          <a:p>
            <a:pPr lvl="1"/>
            <a:r>
              <a:rPr lang="en-US" dirty="0"/>
              <a:t>Let  </a:t>
            </a:r>
            <a:r>
              <a:rPr lang="en-US" i="1" dirty="0"/>
              <a:t>A = </a:t>
            </a:r>
            <a:r>
              <a:rPr lang="en-US" dirty="0"/>
              <a:t>{</a:t>
            </a:r>
            <a:r>
              <a:rPr lang="en-US" dirty="0">
                <a:latin typeface="Cambria Math" pitchFamily="18" charset="0"/>
                <a:ea typeface="Cambria Math" pitchFamily="18" charset="0"/>
              </a:rPr>
              <a:t>1, 2, 3, 4</a:t>
            </a:r>
            <a:r>
              <a:rPr lang="en-US" dirty="0"/>
              <a:t>}. The ordered pairs in the relation                  R </a:t>
            </a:r>
            <a:r>
              <a:rPr lang="en-US" baseline="-25000" dirty="0">
                <a:latin typeface="Cambria Math" pitchFamily="18" charset="0"/>
                <a:ea typeface="Cambria Math" pitchFamily="18" charset="0"/>
              </a:rPr>
              <a:t>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divides </a:t>
            </a:r>
            <a:r>
              <a:rPr lang="en-US" i="1" dirty="0">
                <a:latin typeface="Cambria Math"/>
                <a:ea typeface="Cambria Math"/>
              </a:rPr>
              <a:t>b</a:t>
            </a:r>
            <a:r>
              <a:rPr lang="en-US" dirty="0">
                <a:latin typeface="Cambria Math"/>
                <a:ea typeface="Cambria Math"/>
              </a:rPr>
              <a:t>} are</a:t>
            </a:r>
          </a:p>
          <a:p>
            <a:pPr lvl="1">
              <a:buNone/>
            </a:pPr>
            <a:r>
              <a:rPr lang="en-US" dirty="0">
                <a:latin typeface="Cambria Math"/>
                <a:ea typeface="Cambria Math"/>
              </a:rPr>
              <a:t>     (1,1), (1, 2), (1,3), (1, 4), (2, 2), (2, 4), (3, 3), and  (4, 4).</a:t>
            </a:r>
            <a:endParaRPr lang="en-US" i="1" dirty="0"/>
          </a:p>
        </p:txBody>
      </p:sp>
    </p:spTree>
    <p:extLst>
      <p:ext uri="{BB962C8B-B14F-4D97-AF65-F5344CB8AC3E}">
        <p14:creationId xmlns:p14="http://schemas.microsoft.com/office/powerpoint/2010/main" val="4858898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Caesar Cipher</a:t>
            </a:r>
          </a:p>
        </p:txBody>
      </p:sp>
      <p:sp>
        <p:nvSpPr>
          <p:cNvPr id="3" name="Content Placeholder 2"/>
          <p:cNvSpPr>
            <a:spLocks noGrp="1"/>
          </p:cNvSpPr>
          <p:nvPr>
            <p:ph idx="1"/>
          </p:nvPr>
        </p:nvSpPr>
        <p:spPr/>
        <p:txBody>
          <a:bodyPr>
            <a:normAutofit fontScale="92500" lnSpcReduction="10000"/>
          </a:bodyPr>
          <a:lstStyle/>
          <a:p>
            <a:r>
              <a:rPr lang="en-US" dirty="0"/>
              <a:t>To recover the original message, use </a:t>
            </a:r>
            <a:r>
              <a:rPr lang="en-US" i="1" dirty="0"/>
              <a:t>f</a:t>
            </a:r>
            <a:r>
              <a:rPr lang="en-US" baseline="30000" dirty="0">
                <a:latin typeface="Cambria Math"/>
                <a:ea typeface="Cambria Math"/>
              </a:rPr>
              <a:t>−</a:t>
            </a:r>
            <a:r>
              <a:rPr lang="en-US" baseline="30000" dirty="0">
                <a:latin typeface="Cambria Math" pitchFamily="18" charset="0"/>
                <a:ea typeface="Cambria Math" pitchFamily="18" charset="0"/>
              </a:rPr>
              <a:t>1</a:t>
            </a:r>
            <a:r>
              <a:rPr lang="en-US" dirty="0"/>
              <a:t>(</a:t>
            </a:r>
            <a:r>
              <a:rPr lang="en-US" i="1" dirty="0"/>
              <a:t>p</a:t>
            </a:r>
            <a:r>
              <a:rPr lang="en-US" dirty="0"/>
              <a:t>) = (</a:t>
            </a:r>
            <a:r>
              <a:rPr lang="en-US" i="1" dirty="0"/>
              <a:t>p</a:t>
            </a:r>
            <a:r>
              <a:rPr lang="en-US" dirty="0">
                <a:latin typeface="Cambria Math"/>
                <a:ea typeface="Cambria Math"/>
              </a:rPr>
              <a:t>−3) </a:t>
            </a:r>
            <a:r>
              <a:rPr lang="en-US" b="1" dirty="0">
                <a:latin typeface="Cambria Math"/>
                <a:ea typeface="Cambria Math"/>
              </a:rPr>
              <a:t>mod</a:t>
            </a:r>
            <a:r>
              <a:rPr lang="en-US" dirty="0">
                <a:latin typeface="Cambria Math"/>
                <a:ea typeface="Cambria Math"/>
              </a:rPr>
              <a:t> 26. So, each letter in the coded message is shifted back three letters in the alphabet, with the first three letters sent to the last three letters. This process of recovering the original message from the encrypted message is called </a:t>
            </a:r>
            <a:r>
              <a:rPr lang="en-US" i="1" dirty="0">
                <a:latin typeface="Cambria Math"/>
                <a:ea typeface="Cambria Math"/>
              </a:rPr>
              <a:t>decryption</a:t>
            </a:r>
            <a:r>
              <a:rPr lang="en-US" dirty="0">
                <a:latin typeface="Cambria Math"/>
                <a:ea typeface="Cambria Math"/>
              </a:rPr>
              <a:t>.</a:t>
            </a:r>
            <a:endParaRPr lang="en-US" baseline="30000" dirty="0"/>
          </a:p>
          <a:p>
            <a:r>
              <a:rPr lang="en-US" dirty="0"/>
              <a:t>The Caesar cipher is one of a family of ciphers called </a:t>
            </a:r>
            <a:r>
              <a:rPr lang="en-US" i="1" dirty="0"/>
              <a:t>shift ciphers. </a:t>
            </a:r>
            <a:r>
              <a:rPr lang="en-US" dirty="0"/>
              <a:t>Letters can be shifted by an integer </a:t>
            </a:r>
            <a:r>
              <a:rPr lang="en-US" i="1" dirty="0"/>
              <a:t>k, </a:t>
            </a:r>
            <a:r>
              <a:rPr lang="en-US" dirty="0"/>
              <a:t>with </a:t>
            </a:r>
            <a:r>
              <a:rPr lang="en-US" dirty="0">
                <a:latin typeface="Cambria Math" pitchFamily="18" charset="0"/>
                <a:ea typeface="Cambria Math" pitchFamily="18" charset="0"/>
              </a:rPr>
              <a:t>3 being just one possibility</a:t>
            </a:r>
            <a:r>
              <a:rPr lang="en-US" dirty="0"/>
              <a:t>. The encryption function is</a:t>
            </a:r>
          </a:p>
          <a:p>
            <a:pPr lvl="1">
              <a:buNone/>
            </a:pPr>
            <a:r>
              <a:rPr lang="en-US" i="1" dirty="0"/>
              <a:t>       f</a:t>
            </a:r>
            <a:r>
              <a:rPr lang="en-US" dirty="0"/>
              <a:t>(</a:t>
            </a:r>
            <a:r>
              <a:rPr lang="en-US" i="1" dirty="0"/>
              <a:t>p) = </a:t>
            </a:r>
            <a:r>
              <a:rPr lang="en-US" dirty="0"/>
              <a:t>(</a:t>
            </a:r>
            <a:r>
              <a:rPr lang="en-US" i="1" dirty="0"/>
              <a:t>p + k</a:t>
            </a:r>
            <a:r>
              <a:rPr lang="en-US" dirty="0"/>
              <a:t>)</a:t>
            </a:r>
            <a:r>
              <a:rPr lang="en-US" i="1" dirty="0"/>
              <a:t> </a:t>
            </a:r>
            <a:r>
              <a:rPr lang="en-US" b="1" dirty="0"/>
              <a:t>mod</a:t>
            </a:r>
            <a:r>
              <a:rPr lang="en-US" dirty="0"/>
              <a:t> </a:t>
            </a:r>
            <a:r>
              <a:rPr lang="en-US" dirty="0">
                <a:latin typeface="Cambria Math" pitchFamily="18" charset="0"/>
                <a:ea typeface="Cambria Math" pitchFamily="18" charset="0"/>
              </a:rPr>
              <a:t>26</a:t>
            </a:r>
          </a:p>
          <a:p>
            <a:pPr lvl="1">
              <a:buNone/>
            </a:pPr>
            <a:r>
              <a:rPr lang="en-US" dirty="0">
                <a:latin typeface="Cambria Math" pitchFamily="18" charset="0"/>
                <a:ea typeface="Cambria Math" pitchFamily="18" charset="0"/>
              </a:rPr>
              <a:t>a</a:t>
            </a:r>
            <a:r>
              <a:rPr lang="en-US" dirty="0"/>
              <a:t>nd the decryption function is</a:t>
            </a:r>
          </a:p>
          <a:p>
            <a:pPr lvl="1">
              <a:buNone/>
            </a:pPr>
            <a:r>
              <a:rPr lang="en-US" i="1" dirty="0"/>
              <a:t>       f</a:t>
            </a:r>
            <a:r>
              <a:rPr lang="en-US" baseline="30000" dirty="0">
                <a:latin typeface="Cambria Math"/>
                <a:ea typeface="Cambria Math"/>
              </a:rPr>
              <a:t>−</a:t>
            </a:r>
            <a:r>
              <a:rPr lang="en-US" baseline="30000" dirty="0">
                <a:latin typeface="Cambria Math" pitchFamily="18" charset="0"/>
                <a:ea typeface="Cambria Math" pitchFamily="18" charset="0"/>
              </a:rPr>
              <a:t>1</a:t>
            </a:r>
            <a:r>
              <a:rPr lang="en-US" dirty="0"/>
              <a:t>(</a:t>
            </a:r>
            <a:r>
              <a:rPr lang="en-US" i="1" dirty="0"/>
              <a:t>p</a:t>
            </a:r>
            <a:r>
              <a:rPr lang="en-US" dirty="0"/>
              <a:t>) = (</a:t>
            </a:r>
            <a:r>
              <a:rPr lang="en-US" i="1" dirty="0"/>
              <a:t>p</a:t>
            </a:r>
            <a:r>
              <a:rPr lang="en-US" dirty="0">
                <a:latin typeface="Cambria Math"/>
                <a:ea typeface="Cambria Math"/>
              </a:rPr>
              <a:t>−</a:t>
            </a:r>
            <a:r>
              <a:rPr lang="en-US" i="1" dirty="0">
                <a:ea typeface="Cambria Math"/>
              </a:rPr>
              <a:t>k</a:t>
            </a:r>
            <a:r>
              <a:rPr lang="en-US" dirty="0">
                <a:latin typeface="Cambria Math"/>
                <a:ea typeface="Cambria Math"/>
              </a:rPr>
              <a:t>) </a:t>
            </a:r>
            <a:r>
              <a:rPr lang="en-US" b="1" dirty="0">
                <a:latin typeface="Cambria Math"/>
                <a:ea typeface="Cambria Math"/>
              </a:rPr>
              <a:t>mod</a:t>
            </a:r>
            <a:r>
              <a:rPr lang="en-US" dirty="0">
                <a:latin typeface="Cambria Math"/>
                <a:ea typeface="Cambria Math"/>
              </a:rPr>
              <a:t> 26</a:t>
            </a:r>
          </a:p>
          <a:p>
            <a:pPr>
              <a:buNone/>
            </a:pPr>
            <a:r>
              <a:rPr lang="en-US" dirty="0">
                <a:latin typeface="Cambria Math"/>
                <a:ea typeface="Cambria Math"/>
              </a:rPr>
              <a:t>      The integer </a:t>
            </a:r>
            <a:r>
              <a:rPr lang="en-US" i="1" dirty="0">
                <a:latin typeface="Cambria Math"/>
                <a:ea typeface="Cambria Math"/>
              </a:rPr>
              <a:t>k</a:t>
            </a:r>
            <a:r>
              <a:rPr lang="en-US" dirty="0">
                <a:latin typeface="Cambria Math"/>
                <a:ea typeface="Cambria Math"/>
              </a:rPr>
              <a:t> is called a </a:t>
            </a:r>
            <a:r>
              <a:rPr lang="en-US" i="1" dirty="0">
                <a:latin typeface="Cambria Math"/>
                <a:ea typeface="Cambria Math"/>
              </a:rPr>
              <a:t>key</a:t>
            </a:r>
            <a:r>
              <a:rPr lang="en-US" dirty="0">
                <a:latin typeface="Cambria Math"/>
                <a:ea typeface="Cambria Math"/>
              </a:rPr>
              <a:t>.</a:t>
            </a:r>
            <a:endParaRPr lang="en-US" dirty="0"/>
          </a:p>
          <a:p>
            <a:endParaRPr lang="en-US" dirty="0"/>
          </a:p>
          <a:p>
            <a:endParaRPr lang="en-US" dirty="0"/>
          </a:p>
        </p:txBody>
      </p:sp>
    </p:spTree>
    <p:extLst>
      <p:ext uri="{BB962C8B-B14F-4D97-AF65-F5344CB8AC3E}">
        <p14:creationId xmlns:p14="http://schemas.microsoft.com/office/powerpoint/2010/main" val="14262034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 Cipher</a:t>
            </a:r>
          </a:p>
        </p:txBody>
      </p:sp>
      <p:sp>
        <p:nvSpPr>
          <p:cNvPr id="3" name="Content Placeholder 2"/>
          <p:cNvSpPr>
            <a:spLocks noGrp="1"/>
          </p:cNvSpPr>
          <p:nvPr>
            <p:ph idx="1"/>
          </p:nvPr>
        </p:nvSpPr>
        <p:spPr/>
        <p:txBody>
          <a:bodyPr>
            <a:normAutofit lnSpcReduction="10000"/>
          </a:bodyPr>
          <a:lstStyle/>
          <a:p>
            <a:pPr indent="0">
              <a:buNone/>
            </a:pPr>
            <a:r>
              <a:rPr lang="en-US" b="1" dirty="0"/>
              <a:t>Example </a:t>
            </a:r>
            <a:r>
              <a:rPr lang="en-US" b="1" dirty="0">
                <a:latin typeface="Cambria Math" pitchFamily="18" charset="0"/>
                <a:ea typeface="Cambria Math" pitchFamily="18" charset="0"/>
              </a:rPr>
              <a:t>1</a:t>
            </a:r>
            <a:r>
              <a:rPr lang="en-US" dirty="0"/>
              <a:t>: Encrypt the message “STOP GLOBAL WARMING” using the shift cipher with </a:t>
            </a:r>
            <a:r>
              <a:rPr lang="en-US" i="1" dirty="0"/>
              <a:t>k</a:t>
            </a:r>
            <a:r>
              <a:rPr lang="en-US" dirty="0"/>
              <a:t> = </a:t>
            </a:r>
            <a:r>
              <a:rPr lang="en-US" dirty="0">
                <a:latin typeface="Cambria Math" pitchFamily="18" charset="0"/>
                <a:ea typeface="Cambria Math" pitchFamily="18" charset="0"/>
              </a:rPr>
              <a:t>11</a:t>
            </a:r>
            <a:r>
              <a:rPr lang="en-US" dirty="0"/>
              <a:t>.</a:t>
            </a:r>
          </a:p>
          <a:p>
            <a:pPr>
              <a:buNone/>
            </a:pPr>
            <a:r>
              <a:rPr lang="en-US" dirty="0"/>
              <a:t>    </a:t>
            </a:r>
            <a:r>
              <a:rPr lang="en-US" b="1" dirty="0"/>
              <a:t>Solution</a:t>
            </a:r>
            <a:r>
              <a:rPr lang="en-US" dirty="0"/>
              <a:t>: Replace each letter with the corresponding element of </a:t>
            </a:r>
            <a:r>
              <a:rPr lang="en-US" b="1" dirty="0"/>
              <a:t>Z</a:t>
            </a:r>
            <a:r>
              <a:rPr lang="en-US" baseline="-25000" dirty="0">
                <a:latin typeface="Cambria Math" pitchFamily="18" charset="0"/>
                <a:ea typeface="Cambria Math" pitchFamily="18" charset="0"/>
              </a:rPr>
              <a:t>26</a:t>
            </a:r>
            <a:r>
              <a:rPr lang="en-US" dirty="0"/>
              <a:t>.</a:t>
            </a:r>
          </a:p>
          <a:p>
            <a:pPr>
              <a:buNone/>
            </a:pPr>
            <a:r>
              <a:rPr lang="en-US" dirty="0">
                <a:latin typeface="Cambria Math" pitchFamily="18" charset="0"/>
                <a:ea typeface="Cambria Math" pitchFamily="18" charset="0"/>
              </a:rPr>
              <a:t>        18 19 14 15    6 11 14 1 0 11     22 0 17 12  8  13  6</a:t>
            </a:r>
            <a:r>
              <a:rPr lang="en-US" dirty="0"/>
              <a:t>.</a:t>
            </a:r>
          </a:p>
          <a:p>
            <a:pPr>
              <a:buNone/>
            </a:pPr>
            <a:r>
              <a:rPr lang="en-US" dirty="0"/>
              <a:t>    Apply the shift  </a:t>
            </a:r>
            <a:r>
              <a:rPr lang="en-US" i="1" dirty="0"/>
              <a:t>f</a:t>
            </a:r>
            <a:r>
              <a:rPr lang="en-US" dirty="0"/>
              <a:t>(</a:t>
            </a:r>
            <a:r>
              <a:rPr lang="en-US" i="1" dirty="0"/>
              <a:t>p</a:t>
            </a:r>
            <a:r>
              <a:rPr lang="en-US" dirty="0"/>
              <a:t>)</a:t>
            </a:r>
            <a:r>
              <a:rPr lang="en-US" i="1" dirty="0"/>
              <a:t> = </a:t>
            </a:r>
            <a:r>
              <a:rPr lang="en-US" dirty="0"/>
              <a:t>(</a:t>
            </a:r>
            <a:r>
              <a:rPr lang="en-US" i="1" dirty="0"/>
              <a:t>p + </a:t>
            </a:r>
            <a:r>
              <a:rPr lang="en-US" dirty="0">
                <a:latin typeface="Cambria Math" pitchFamily="18" charset="0"/>
                <a:ea typeface="Cambria Math" pitchFamily="18" charset="0"/>
              </a:rPr>
              <a:t>11</a:t>
            </a:r>
            <a:r>
              <a:rPr lang="en-US" dirty="0"/>
              <a:t>)</a:t>
            </a:r>
            <a:r>
              <a:rPr lang="en-US" i="1" dirty="0"/>
              <a:t> </a:t>
            </a:r>
            <a:r>
              <a:rPr lang="en-US" b="1" dirty="0"/>
              <a:t>mod</a:t>
            </a:r>
            <a:r>
              <a:rPr lang="en-US" dirty="0"/>
              <a:t> </a:t>
            </a:r>
            <a:r>
              <a:rPr lang="en-US" dirty="0">
                <a:latin typeface="Cambria Math" pitchFamily="18" charset="0"/>
                <a:ea typeface="Cambria Math" pitchFamily="18" charset="0"/>
              </a:rPr>
              <a:t>26</a:t>
            </a:r>
            <a:r>
              <a:rPr lang="en-US" dirty="0"/>
              <a:t>, yielding</a:t>
            </a:r>
          </a:p>
          <a:p>
            <a:pPr>
              <a:buNone/>
            </a:pPr>
            <a:r>
              <a:rPr lang="en-US" dirty="0"/>
              <a:t>       </a:t>
            </a:r>
            <a:r>
              <a:rPr lang="en-US" dirty="0">
                <a:latin typeface="Cambria Math" pitchFamily="18" charset="0"/>
                <a:ea typeface="Cambria Math" pitchFamily="18" charset="0"/>
              </a:rPr>
              <a:t>3 4 25 0    17 22 25 12 11 22     7 11 2 23  19  24  17</a:t>
            </a:r>
            <a:r>
              <a:rPr lang="en-US" dirty="0"/>
              <a:t>.            </a:t>
            </a:r>
          </a:p>
          <a:p>
            <a:pPr>
              <a:buNone/>
            </a:pPr>
            <a:r>
              <a:rPr lang="en-US" dirty="0"/>
              <a:t>    Translating the numbers back to letters produces the </a:t>
            </a:r>
            <a:r>
              <a:rPr lang="en-US" dirty="0" err="1"/>
              <a:t>ciphertext</a:t>
            </a:r>
            <a:endParaRPr lang="en-US" dirty="0"/>
          </a:p>
          <a:p>
            <a:pPr>
              <a:buNone/>
            </a:pPr>
            <a:r>
              <a:rPr lang="en-US" dirty="0"/>
              <a:t>           “DEZA RWZMLW HLCXTYR.”</a:t>
            </a:r>
          </a:p>
        </p:txBody>
      </p:sp>
    </p:spTree>
    <p:extLst>
      <p:ext uri="{BB962C8B-B14F-4D97-AF65-F5344CB8AC3E}">
        <p14:creationId xmlns:p14="http://schemas.microsoft.com/office/powerpoint/2010/main" val="20347193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 Cipher</a:t>
            </a:r>
          </a:p>
        </p:txBody>
      </p:sp>
      <p:sp>
        <p:nvSpPr>
          <p:cNvPr id="3" name="Content Placeholder 2"/>
          <p:cNvSpPr>
            <a:spLocks noGrp="1"/>
          </p:cNvSpPr>
          <p:nvPr>
            <p:ph idx="1"/>
          </p:nvPr>
        </p:nvSpPr>
        <p:spPr/>
        <p:txBody>
          <a:bodyPr>
            <a:normAutofit fontScale="92500" lnSpcReduction="10000"/>
          </a:bodyPr>
          <a:lstStyle/>
          <a:p>
            <a:pPr indent="0">
              <a:buNone/>
            </a:pPr>
            <a:r>
              <a:rPr lang="en-US" b="1" dirty="0"/>
              <a:t>Example </a:t>
            </a:r>
            <a:r>
              <a:rPr lang="en-US" b="1" dirty="0">
                <a:latin typeface="Cambria Math" pitchFamily="18" charset="0"/>
                <a:ea typeface="Cambria Math" pitchFamily="18" charset="0"/>
              </a:rPr>
              <a:t>2</a:t>
            </a:r>
            <a:r>
              <a:rPr lang="en-US" dirty="0"/>
              <a:t>: Decrypt the message “LEWLYPLUJL PZ H NYLHA  ALHJOLY” that was encrypted using the shift cipher with </a:t>
            </a:r>
            <a:r>
              <a:rPr lang="en-US" i="1" dirty="0"/>
              <a:t>k</a:t>
            </a:r>
            <a:r>
              <a:rPr lang="en-US" dirty="0"/>
              <a:t> = </a:t>
            </a:r>
            <a:r>
              <a:rPr lang="en-US" dirty="0">
                <a:latin typeface="Cambria Math" pitchFamily="18" charset="0"/>
                <a:ea typeface="Cambria Math" pitchFamily="18" charset="0"/>
              </a:rPr>
              <a:t>7</a:t>
            </a:r>
            <a:r>
              <a:rPr lang="en-US" dirty="0"/>
              <a:t>.</a:t>
            </a:r>
          </a:p>
          <a:p>
            <a:pPr>
              <a:buNone/>
            </a:pPr>
            <a:r>
              <a:rPr lang="en-US" dirty="0"/>
              <a:t>    </a:t>
            </a:r>
            <a:r>
              <a:rPr lang="en-US" b="1" dirty="0"/>
              <a:t>Solution</a:t>
            </a:r>
            <a:r>
              <a:rPr lang="en-US" dirty="0"/>
              <a:t>: Replace each letter with the corresponding element of </a:t>
            </a:r>
            <a:r>
              <a:rPr lang="en-US" b="1" dirty="0"/>
              <a:t>Z</a:t>
            </a:r>
            <a:r>
              <a:rPr lang="en-US" baseline="-25000" dirty="0">
                <a:latin typeface="Cambria Math" pitchFamily="18" charset="0"/>
                <a:ea typeface="Cambria Math" pitchFamily="18" charset="0"/>
              </a:rPr>
              <a:t>26</a:t>
            </a:r>
            <a:r>
              <a:rPr lang="en-US" dirty="0"/>
              <a:t>.</a:t>
            </a:r>
          </a:p>
          <a:p>
            <a:pPr>
              <a:buNone/>
            </a:pPr>
            <a:r>
              <a:rPr lang="en-US" dirty="0">
                <a:latin typeface="Cambria Math" pitchFamily="18" charset="0"/>
                <a:ea typeface="Cambria Math" pitchFamily="18" charset="0"/>
              </a:rPr>
              <a:t>    </a:t>
            </a:r>
            <a:r>
              <a:rPr lang="en-US" sz="1900" dirty="0">
                <a:latin typeface="Cambria Math" pitchFamily="18" charset="0"/>
                <a:ea typeface="Cambria Math" pitchFamily="18" charset="0"/>
              </a:rPr>
              <a:t>11 4 22 11 24 15 11 20 9 11   15 25   7   13 24 11 7  0    0 11 7  9  14  11  24</a:t>
            </a:r>
            <a:r>
              <a:rPr lang="en-US" sz="1900" dirty="0"/>
              <a:t>.</a:t>
            </a:r>
          </a:p>
          <a:p>
            <a:pPr>
              <a:buNone/>
            </a:pPr>
            <a:r>
              <a:rPr lang="en-US" dirty="0"/>
              <a:t>    Shift each of the numbers by </a:t>
            </a:r>
            <a:r>
              <a:rPr lang="en-US" dirty="0">
                <a:latin typeface="Cambria Math"/>
                <a:ea typeface="Cambria Math"/>
              </a:rPr>
              <a:t>−</a:t>
            </a:r>
            <a:r>
              <a:rPr lang="en-US" i="1" dirty="0">
                <a:ea typeface="Cambria Math"/>
              </a:rPr>
              <a:t>k</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−7 modulo 26</a:t>
            </a:r>
            <a:r>
              <a:rPr lang="en-US" dirty="0"/>
              <a:t>, yielding</a:t>
            </a:r>
          </a:p>
          <a:p>
            <a:pPr>
              <a:buNone/>
            </a:pPr>
            <a:r>
              <a:rPr lang="en-US" dirty="0"/>
              <a:t>    </a:t>
            </a:r>
            <a:r>
              <a:rPr lang="en-US" sz="1900" dirty="0">
                <a:latin typeface="Cambria Math" pitchFamily="18" charset="0"/>
                <a:ea typeface="Cambria Math" pitchFamily="18" charset="0"/>
              </a:rPr>
              <a:t>4 23 15 4 17 8 4 13 2 4   8 18    0    6 17 4  0  19     19  4  0  2  7  4  17</a:t>
            </a:r>
            <a:r>
              <a:rPr lang="en-US" sz="1900" dirty="0"/>
              <a:t>.</a:t>
            </a:r>
          </a:p>
          <a:p>
            <a:pPr>
              <a:buNone/>
            </a:pPr>
            <a:r>
              <a:rPr lang="en-US" dirty="0"/>
              <a:t>    Translating the numbers back to letters produces the decrypted message</a:t>
            </a:r>
          </a:p>
          <a:p>
            <a:pPr>
              <a:buNone/>
            </a:pPr>
            <a:r>
              <a:rPr lang="en-US" dirty="0"/>
              <a:t>           “EXPERIENCE IS A GREAT TEACHER.”</a:t>
            </a:r>
          </a:p>
        </p:txBody>
      </p:sp>
    </p:spTree>
    <p:extLst>
      <p:ext uri="{BB962C8B-B14F-4D97-AF65-F5344CB8AC3E}">
        <p14:creationId xmlns:p14="http://schemas.microsoft.com/office/powerpoint/2010/main" val="39557037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Definitions</a:t>
            </a:r>
            <a:r>
              <a:rPr lang="en-US" dirty="0"/>
              <a:t>: Let </a:t>
            </a:r>
            <a:r>
              <a:rPr lang="en-US" b="1" dirty="0" err="1"/>
              <a:t>Z</a:t>
            </a:r>
            <a:r>
              <a:rPr lang="en-US" i="1" baseline="-25000" dirty="0" err="1"/>
              <a:t>m</a:t>
            </a:r>
            <a:r>
              <a:rPr lang="en-US" i="1" baseline="-25000" dirty="0"/>
              <a:t> </a:t>
            </a:r>
            <a:r>
              <a:rPr lang="en-US" dirty="0"/>
              <a:t> be the set of nonnegative integers less than </a:t>
            </a:r>
            <a:r>
              <a:rPr lang="en-US" i="1" dirty="0"/>
              <a:t>m</a:t>
            </a:r>
            <a:r>
              <a:rPr lang="en-US" dirty="0"/>
              <a:t>: {</a:t>
            </a:r>
            <a:r>
              <a:rPr lang="en-US" dirty="0">
                <a:latin typeface="Cambria Math" pitchFamily="18" charset="0"/>
                <a:ea typeface="Cambria Math" pitchFamily="18" charset="0"/>
              </a:rPr>
              <a:t>0</a:t>
            </a:r>
            <a:r>
              <a:rPr lang="en-US" dirty="0"/>
              <a:t>,</a:t>
            </a:r>
            <a:r>
              <a:rPr lang="en-US" dirty="0">
                <a:latin typeface="Cambria Math" pitchFamily="18" charset="0"/>
                <a:ea typeface="Cambria Math" pitchFamily="18" charset="0"/>
              </a:rPr>
              <a:t>1</a:t>
            </a:r>
            <a:r>
              <a:rPr lang="en-US" dirty="0"/>
              <a:t>, …., </a:t>
            </a:r>
            <a:r>
              <a:rPr lang="en-US" i="1" dirty="0"/>
              <a:t>m</a:t>
            </a:r>
            <a:r>
              <a:rPr lang="en-US" dirty="0">
                <a:latin typeface="Cambria Math"/>
                <a:ea typeface="Cambria Math"/>
              </a:rPr>
              <a:t>−1</a:t>
            </a:r>
            <a:r>
              <a:rPr lang="en-US" dirty="0">
                <a:ea typeface="Cambria Math"/>
              </a:rPr>
              <a:t>}</a:t>
            </a:r>
          </a:p>
          <a:p>
            <a:r>
              <a:rPr lang="en-US" dirty="0">
                <a:ea typeface="Cambria Math"/>
              </a:rPr>
              <a:t>The operation +</a:t>
            </a:r>
            <a:r>
              <a:rPr lang="en-US" i="1" baseline="-25000" dirty="0">
                <a:ea typeface="Cambria Math"/>
              </a:rPr>
              <a:t>m</a:t>
            </a:r>
            <a:r>
              <a:rPr lang="en-US" baseline="-25000" dirty="0">
                <a:ea typeface="Cambria Math"/>
              </a:rPr>
              <a:t> </a:t>
            </a:r>
            <a:r>
              <a:rPr lang="en-US" dirty="0">
                <a:ea typeface="Cambria Math"/>
              </a:rPr>
              <a:t> is defined as </a:t>
            </a:r>
            <a:r>
              <a:rPr lang="en-US" i="1" dirty="0">
                <a:ea typeface="Cambria Math"/>
              </a:rPr>
              <a:t>a</a:t>
            </a:r>
            <a:r>
              <a:rPr lang="en-US" dirty="0">
                <a:ea typeface="Cambria Math"/>
              </a:rPr>
              <a:t> +</a:t>
            </a:r>
            <a:r>
              <a:rPr lang="en-US" i="1" baseline="-25000" dirty="0">
                <a:ea typeface="Cambria Math"/>
              </a:rPr>
              <a:t>m </a:t>
            </a:r>
            <a:r>
              <a:rPr lang="en-US" i="1" dirty="0">
                <a:ea typeface="Cambria Math"/>
              </a:rPr>
              <a:t>b</a:t>
            </a:r>
            <a:r>
              <a:rPr lang="en-US" dirty="0">
                <a:ea typeface="Cambria Math"/>
              </a:rPr>
              <a:t> = (</a:t>
            </a:r>
            <a:r>
              <a:rPr lang="en-US" i="1" dirty="0">
                <a:ea typeface="Cambria Math"/>
              </a:rPr>
              <a:t>a</a:t>
            </a:r>
            <a:r>
              <a:rPr lang="en-US" dirty="0">
                <a:ea typeface="Cambria Math"/>
              </a:rPr>
              <a:t> + </a:t>
            </a:r>
            <a:r>
              <a:rPr lang="en-US" i="1" dirty="0">
                <a:ea typeface="Cambria Math"/>
              </a:rPr>
              <a:t>b</a:t>
            </a:r>
            <a:r>
              <a:rPr lang="en-US" dirty="0">
                <a:ea typeface="Cambria Math"/>
              </a:rPr>
              <a:t>) </a:t>
            </a:r>
            <a:r>
              <a:rPr lang="en-US" b="1" dirty="0">
                <a:ea typeface="Cambria Math"/>
              </a:rPr>
              <a:t>mod</a:t>
            </a:r>
            <a:r>
              <a:rPr lang="en-US" dirty="0">
                <a:ea typeface="Cambria Math"/>
              </a:rPr>
              <a:t> </a:t>
            </a:r>
            <a:r>
              <a:rPr lang="en-US" i="1" dirty="0">
                <a:ea typeface="Cambria Math"/>
              </a:rPr>
              <a:t>m</a:t>
            </a:r>
            <a:r>
              <a:rPr lang="en-US" dirty="0">
                <a:ea typeface="Cambria Math"/>
              </a:rPr>
              <a:t>. This is </a:t>
            </a:r>
            <a:r>
              <a:rPr lang="en-US" i="1" dirty="0">
                <a:ea typeface="Cambria Math"/>
              </a:rPr>
              <a:t>addition modulo m</a:t>
            </a:r>
            <a:r>
              <a:rPr lang="en-US" dirty="0">
                <a:ea typeface="Cambria Math"/>
              </a:rPr>
              <a:t>.</a:t>
            </a:r>
          </a:p>
          <a:p>
            <a:r>
              <a:rPr lang="en-US" dirty="0">
                <a:ea typeface="Cambria Math"/>
              </a:rPr>
              <a:t>The operation </a:t>
            </a:r>
            <a:r>
              <a:rPr lang="en-US" dirty="0">
                <a:latin typeface="Cambria Math"/>
                <a:ea typeface="Cambria Math"/>
              </a:rPr>
              <a:t>∙</a:t>
            </a:r>
            <a:r>
              <a:rPr lang="en-US" i="1" baseline="-25000" dirty="0">
                <a:ea typeface="Cambria Math"/>
              </a:rPr>
              <a:t>m</a:t>
            </a:r>
            <a:r>
              <a:rPr lang="en-US" baseline="-25000" dirty="0">
                <a:ea typeface="Cambria Math"/>
              </a:rPr>
              <a:t> </a:t>
            </a:r>
            <a:r>
              <a:rPr lang="en-US" dirty="0">
                <a:ea typeface="Cambria Math"/>
              </a:rPr>
              <a:t> is defined as </a:t>
            </a:r>
            <a:r>
              <a:rPr lang="en-US" i="1" dirty="0">
                <a:ea typeface="Cambria Math"/>
              </a:rPr>
              <a:t>a</a:t>
            </a:r>
            <a:r>
              <a:rPr lang="en-US" dirty="0">
                <a:latin typeface="Cambria Math"/>
                <a:ea typeface="Cambria Math"/>
              </a:rPr>
              <a:t> ∙</a:t>
            </a:r>
            <a:r>
              <a:rPr lang="en-US" i="1" baseline="-25000" dirty="0">
                <a:ea typeface="Cambria Math"/>
              </a:rPr>
              <a:t>m</a:t>
            </a:r>
            <a:r>
              <a:rPr lang="en-US" dirty="0">
                <a:ea typeface="Cambria Math"/>
              </a:rPr>
              <a:t> </a:t>
            </a:r>
            <a:r>
              <a:rPr lang="en-US" i="1" dirty="0">
                <a:ea typeface="Cambria Math"/>
              </a:rPr>
              <a:t>b</a:t>
            </a:r>
            <a:r>
              <a:rPr lang="en-US" dirty="0">
                <a:ea typeface="Cambria Math"/>
              </a:rPr>
              <a:t> = (</a:t>
            </a:r>
            <a:r>
              <a:rPr lang="en-US" i="1" dirty="0">
                <a:ea typeface="Cambria Math"/>
              </a:rPr>
              <a:t>a</a:t>
            </a:r>
            <a:r>
              <a:rPr lang="en-US" dirty="0">
                <a:ea typeface="Cambria Math"/>
              </a:rPr>
              <a:t> . </a:t>
            </a:r>
            <a:r>
              <a:rPr lang="en-US" i="1" dirty="0">
                <a:ea typeface="Cambria Math"/>
              </a:rPr>
              <a:t>b</a:t>
            </a:r>
            <a:r>
              <a:rPr lang="en-US" dirty="0">
                <a:ea typeface="Cambria Math"/>
              </a:rPr>
              <a:t>) </a:t>
            </a:r>
            <a:r>
              <a:rPr lang="en-US" b="1" dirty="0">
                <a:ea typeface="Cambria Math"/>
              </a:rPr>
              <a:t>mod</a:t>
            </a:r>
            <a:r>
              <a:rPr lang="en-US" dirty="0">
                <a:ea typeface="Cambria Math"/>
              </a:rPr>
              <a:t> </a:t>
            </a:r>
            <a:r>
              <a:rPr lang="en-US" i="1" dirty="0">
                <a:ea typeface="Cambria Math"/>
              </a:rPr>
              <a:t>m</a:t>
            </a:r>
            <a:r>
              <a:rPr lang="en-US" dirty="0">
                <a:ea typeface="Cambria Math"/>
              </a:rPr>
              <a:t>. This is </a:t>
            </a:r>
            <a:r>
              <a:rPr lang="en-US" i="1" dirty="0">
                <a:ea typeface="Cambria Math"/>
              </a:rPr>
              <a:t>multiplication modulo m</a:t>
            </a:r>
            <a:r>
              <a:rPr lang="en-US" dirty="0">
                <a:ea typeface="Cambria Math"/>
              </a:rPr>
              <a:t>.</a:t>
            </a:r>
          </a:p>
          <a:p>
            <a:r>
              <a:rPr lang="en-US" dirty="0">
                <a:ea typeface="Cambria Math"/>
              </a:rPr>
              <a:t>Using these operations is said to be doing </a:t>
            </a:r>
            <a:r>
              <a:rPr lang="en-US" i="1" dirty="0">
                <a:ea typeface="Cambria Math"/>
              </a:rPr>
              <a:t>arithmetic modulo m</a:t>
            </a:r>
            <a:r>
              <a:rPr lang="en-US" dirty="0">
                <a:ea typeface="Cambria Math"/>
              </a:rPr>
              <a:t>.</a:t>
            </a:r>
            <a:endParaRPr lang="en-US" dirty="0"/>
          </a:p>
          <a:p>
            <a:pPr>
              <a:buNone/>
            </a:pPr>
            <a:r>
              <a:rPr lang="en-US" b="1" dirty="0"/>
              <a:t>  Example</a:t>
            </a:r>
            <a:r>
              <a:rPr lang="en-US" dirty="0"/>
              <a:t>: Find </a:t>
            </a:r>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a:t>
            </a:r>
            <a:r>
              <a:rPr lang="en-US" dirty="0"/>
              <a:t>    and </a:t>
            </a:r>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a:t>
            </a:r>
            <a:r>
              <a:rPr lang="en-US" dirty="0"/>
              <a:t>.</a:t>
            </a:r>
          </a:p>
          <a:p>
            <a:pPr>
              <a:buNone/>
            </a:pPr>
            <a:r>
              <a:rPr lang="en-US" dirty="0"/>
              <a:t>  </a:t>
            </a:r>
            <a:r>
              <a:rPr lang="en-US" b="1" dirty="0"/>
              <a:t>Solution</a:t>
            </a:r>
            <a:r>
              <a:rPr lang="en-US" dirty="0"/>
              <a:t>: Using the definitions above:</a:t>
            </a:r>
          </a:p>
          <a:p>
            <a:pPr lvl="1"/>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 = (7 + 9)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16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5</a:t>
            </a:r>
          </a:p>
          <a:p>
            <a:pPr lvl="1"/>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 = (7 </a:t>
            </a:r>
            <a:r>
              <a:rPr lang="en-US" dirty="0">
                <a:latin typeface="Cambria Math"/>
                <a:ea typeface="Cambria Math"/>
              </a:rPr>
              <a:t>∙</a:t>
            </a:r>
            <a:r>
              <a:rPr lang="en-US" dirty="0">
                <a:latin typeface="Cambria Math" pitchFamily="18" charset="0"/>
                <a:ea typeface="Cambria Math" pitchFamily="18" charset="0"/>
              </a:rPr>
              <a:t> 9)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63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8</a:t>
            </a:r>
            <a:endParaRPr lang="en-US" dirty="0"/>
          </a:p>
          <a:p>
            <a:pPr lvl="1"/>
            <a:endParaRPr lang="en-US" dirty="0"/>
          </a:p>
        </p:txBody>
      </p:sp>
    </p:spTree>
    <p:extLst>
      <p:ext uri="{BB962C8B-B14F-4D97-AF65-F5344CB8AC3E}">
        <p14:creationId xmlns:p14="http://schemas.microsoft.com/office/powerpoint/2010/main" val="39624985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fontScale="40000" lnSpcReduction="20000"/>
          </a:bodyPr>
          <a:lstStyle/>
          <a:p>
            <a:r>
              <a:rPr lang="en-US" sz="5500" dirty="0">
                <a:ea typeface="Cambria Math"/>
              </a:rPr>
              <a:t>The operations +</a:t>
            </a:r>
            <a:r>
              <a:rPr lang="en-US" sz="5500" i="1" baseline="-25000" dirty="0">
                <a:ea typeface="Cambria Math"/>
              </a:rPr>
              <a:t>m</a:t>
            </a:r>
            <a:r>
              <a:rPr lang="en-US" sz="5500" dirty="0">
                <a:ea typeface="Cambria Math"/>
              </a:rPr>
              <a:t> and  </a:t>
            </a:r>
            <a:r>
              <a:rPr lang="en-US" sz="5500" dirty="0">
                <a:latin typeface="Cambria Math"/>
                <a:ea typeface="Cambria Math"/>
              </a:rPr>
              <a:t>∙</a:t>
            </a:r>
            <a:r>
              <a:rPr lang="en-US" sz="5500" i="1" baseline="-25000" dirty="0">
                <a:ea typeface="Cambria Math"/>
              </a:rPr>
              <a:t>m    </a:t>
            </a:r>
            <a:r>
              <a:rPr lang="en-US" sz="5500" dirty="0">
                <a:ea typeface="Cambria Math"/>
              </a:rPr>
              <a:t>satisfy many of the same properties as ordinary addition and multiplication.</a:t>
            </a:r>
          </a:p>
          <a:p>
            <a:pPr lvl="1"/>
            <a:r>
              <a:rPr lang="en-US" sz="5500" i="1" dirty="0">
                <a:ea typeface="Cambria Math"/>
              </a:rPr>
              <a:t>Closure</a:t>
            </a:r>
            <a:r>
              <a:rPr lang="en-US" sz="5500" dirty="0">
                <a:ea typeface="Cambria Math"/>
              </a:rPr>
              <a:t>: If </a:t>
            </a:r>
            <a:r>
              <a:rPr lang="en-US" sz="5500" i="1" dirty="0">
                <a:ea typeface="Cambria Math"/>
              </a:rPr>
              <a:t>a</a:t>
            </a:r>
            <a:r>
              <a:rPr lang="en-US" sz="5500" dirty="0">
                <a:ea typeface="Cambria Math"/>
              </a:rPr>
              <a:t> and </a:t>
            </a:r>
            <a:r>
              <a:rPr lang="en-US" sz="5500" i="1" dirty="0">
                <a:ea typeface="Cambria Math"/>
              </a:rPr>
              <a:t>b </a:t>
            </a:r>
            <a:r>
              <a:rPr lang="en-US" sz="5500" dirty="0">
                <a:ea typeface="Cambria Math"/>
              </a:rPr>
              <a:t>belong to </a:t>
            </a:r>
            <a:r>
              <a:rPr lang="en-US" sz="5500" b="1" dirty="0" err="1"/>
              <a:t>Z</a:t>
            </a:r>
            <a:r>
              <a:rPr lang="en-US" sz="5500" i="1" baseline="-25000" dirty="0" err="1"/>
              <a:t>m</a:t>
            </a:r>
            <a:r>
              <a:rPr lang="en-US" sz="5500" i="1" baseline="-25000" dirty="0"/>
              <a:t> </a:t>
            </a:r>
            <a:r>
              <a:rPr lang="en-US" sz="5500" dirty="0">
                <a:ea typeface="Cambria Math"/>
              </a:rPr>
              <a:t>, then</a:t>
            </a:r>
            <a:r>
              <a:rPr lang="en-US" sz="5500" i="1" baseline="-25000" dirty="0"/>
              <a:t>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a:t>
            </a:r>
          </a:p>
          <a:p>
            <a:pPr lvl="1"/>
            <a:r>
              <a:rPr lang="en-US" sz="5500" i="1" dirty="0" err="1">
                <a:ea typeface="Cambria Math"/>
              </a:rPr>
              <a:t>Associativity</a:t>
            </a:r>
            <a:r>
              <a:rPr lang="en-US" sz="5500" dirty="0">
                <a:ea typeface="Cambria Math"/>
              </a:rPr>
              <a:t>: If </a:t>
            </a:r>
            <a:r>
              <a:rPr lang="en-US" sz="5500" i="1" dirty="0">
                <a:ea typeface="Cambria Math"/>
              </a:rPr>
              <a:t>a</a:t>
            </a:r>
            <a:r>
              <a:rPr lang="en-US" sz="5500" dirty="0">
                <a:ea typeface="Cambria Math"/>
              </a:rPr>
              <a:t>, </a:t>
            </a:r>
            <a:r>
              <a:rPr lang="en-US" sz="5500" i="1" dirty="0">
                <a:ea typeface="Cambria Math"/>
              </a:rPr>
              <a:t>b, </a:t>
            </a:r>
            <a:r>
              <a:rPr lang="en-US" sz="5500" dirty="0">
                <a:ea typeface="Cambria Math"/>
              </a:rPr>
              <a:t>and</a:t>
            </a:r>
            <a:r>
              <a:rPr lang="en-US" sz="5500" i="1" dirty="0">
                <a:ea typeface="Cambria Math"/>
              </a:rPr>
              <a:t> c</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a:t>
            </a:r>
            <a:r>
              <a:rPr lang="en-US" sz="5500" dirty="0">
                <a:ea typeface="Cambria Math"/>
              </a:rPr>
              <a:t> +</a:t>
            </a:r>
            <a:r>
              <a:rPr lang="en-US" sz="5500" i="1" baseline="-25000" dirty="0">
                <a:ea typeface="Cambria Math"/>
              </a:rPr>
              <a:t>m </a:t>
            </a:r>
            <a:r>
              <a:rPr lang="en-US" sz="5500" i="1" dirty="0">
                <a:ea typeface="Cambria Math"/>
              </a:rPr>
              <a:t>c  = a</a:t>
            </a:r>
            <a:r>
              <a:rPr lang="en-US" sz="5500" dirty="0">
                <a:ea typeface="Cambria Math"/>
              </a:rPr>
              <a:t> +</a:t>
            </a:r>
            <a:r>
              <a:rPr lang="en-US" sz="5500" i="1" baseline="-25000" dirty="0">
                <a:ea typeface="Cambria Math"/>
              </a:rPr>
              <a:t>m </a:t>
            </a:r>
            <a:r>
              <a:rPr lang="en-US" sz="5500" dirty="0">
                <a:ea typeface="Cambria Math"/>
              </a:rPr>
              <a:t>(</a:t>
            </a:r>
            <a:r>
              <a:rPr lang="en-US" sz="5500" i="1" dirty="0">
                <a:ea typeface="Cambria Math"/>
              </a:rPr>
              <a:t>b</a:t>
            </a:r>
            <a:r>
              <a:rPr lang="en-US" sz="5500" dirty="0">
                <a:ea typeface="Cambria Math"/>
              </a:rPr>
              <a:t> +</a:t>
            </a:r>
            <a:r>
              <a:rPr lang="en-US" sz="5500" i="1" baseline="-25000" dirty="0">
                <a:ea typeface="Cambria Math"/>
              </a:rPr>
              <a:t>m </a:t>
            </a:r>
            <a:r>
              <a:rPr lang="en-US" sz="5500" i="1" dirty="0">
                <a:ea typeface="Cambria Math"/>
              </a:rPr>
              <a:t>c</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c  = 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dirty="0">
                <a:ea typeface="Cambria Math"/>
              </a:rPr>
              <a:t>(</a:t>
            </a:r>
            <a:r>
              <a:rPr lang="en-US" sz="5500" i="1" dirty="0">
                <a:ea typeface="Cambria Math"/>
              </a:rPr>
              <a:t>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c</a:t>
            </a:r>
            <a:r>
              <a:rPr lang="en-US" sz="5500" dirty="0">
                <a:ea typeface="Cambria Math"/>
              </a:rPr>
              <a:t>).</a:t>
            </a:r>
          </a:p>
          <a:p>
            <a:pPr lvl="1"/>
            <a:r>
              <a:rPr lang="en-US" sz="5500" i="1" dirty="0" err="1">
                <a:ea typeface="Cambria Math"/>
              </a:rPr>
              <a:t>Commutativity</a:t>
            </a:r>
            <a:r>
              <a:rPr lang="en-US" sz="5500" dirty="0">
                <a:ea typeface="Cambria Math"/>
              </a:rPr>
              <a:t>: If </a:t>
            </a:r>
            <a:r>
              <a:rPr lang="en-US" sz="5500" i="1" dirty="0">
                <a:ea typeface="Cambria Math"/>
              </a:rPr>
              <a:t>a</a:t>
            </a:r>
            <a:r>
              <a:rPr lang="en-US" sz="5500" dirty="0">
                <a:ea typeface="Cambria Math"/>
              </a:rPr>
              <a:t> and</a:t>
            </a:r>
            <a:r>
              <a:rPr lang="en-US" sz="5500" i="1" dirty="0">
                <a:ea typeface="Cambria Math"/>
              </a:rPr>
              <a:t> b</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  = b</a:t>
            </a:r>
            <a:r>
              <a:rPr lang="en-US" sz="5500" dirty="0">
                <a:ea typeface="Cambria Math"/>
              </a:rPr>
              <a:t> +</a:t>
            </a:r>
            <a:r>
              <a:rPr lang="en-US" sz="5500" i="1" baseline="-25000" dirty="0">
                <a:ea typeface="Cambria Math"/>
              </a:rPr>
              <a:t>m </a:t>
            </a:r>
            <a:r>
              <a:rPr lang="en-US" sz="5500" i="1" dirty="0">
                <a:ea typeface="Cambria Math"/>
              </a:rPr>
              <a:t>a</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  = 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a</a:t>
            </a:r>
            <a:r>
              <a:rPr lang="en-US" sz="5500" dirty="0">
                <a:ea typeface="Cambria Math"/>
              </a:rPr>
              <a:t>.</a:t>
            </a:r>
          </a:p>
          <a:p>
            <a:pPr lvl="1"/>
            <a:r>
              <a:rPr lang="en-US" sz="5500" i="1" dirty="0">
                <a:ea typeface="Cambria Math"/>
              </a:rPr>
              <a:t>Identity elements</a:t>
            </a:r>
            <a:r>
              <a:rPr lang="en-US" sz="5500" dirty="0">
                <a:ea typeface="Cambria Math"/>
              </a:rPr>
              <a:t>: The elements </a:t>
            </a:r>
            <a:r>
              <a:rPr lang="en-US" sz="5500" dirty="0">
                <a:latin typeface="Cambria Math" pitchFamily="18" charset="0"/>
                <a:ea typeface="Cambria Math" pitchFamily="18" charset="0"/>
              </a:rPr>
              <a:t>0</a:t>
            </a:r>
            <a:r>
              <a:rPr lang="en-US" sz="5500" dirty="0">
                <a:ea typeface="Cambria Math"/>
              </a:rPr>
              <a:t> and </a:t>
            </a:r>
            <a:r>
              <a:rPr lang="en-US" sz="5500" dirty="0">
                <a:latin typeface="Cambria Math" pitchFamily="18" charset="0"/>
                <a:ea typeface="Cambria Math" pitchFamily="18" charset="0"/>
              </a:rPr>
              <a:t>1</a:t>
            </a:r>
            <a:r>
              <a:rPr lang="en-US" sz="5500" dirty="0">
                <a:ea typeface="Cambria Math"/>
              </a:rPr>
              <a:t> are identity elements for addition and multiplication modulo </a:t>
            </a:r>
            <a:r>
              <a:rPr lang="en-US" sz="5500" i="1" dirty="0">
                <a:ea typeface="Cambria Math"/>
              </a:rPr>
              <a:t>m</a:t>
            </a:r>
            <a:r>
              <a:rPr lang="en-US" sz="5500" dirty="0">
                <a:ea typeface="Cambria Math"/>
              </a:rPr>
              <a:t>, respectively.</a:t>
            </a:r>
          </a:p>
          <a:p>
            <a:pPr lvl="2"/>
            <a:r>
              <a:rPr lang="en-US" sz="5500" dirty="0">
                <a:ea typeface="Cambria Math"/>
              </a:rPr>
              <a:t>If </a:t>
            </a:r>
            <a:r>
              <a:rPr lang="en-US" sz="5500" i="1" dirty="0">
                <a:ea typeface="Cambria Math"/>
              </a:rPr>
              <a:t>a</a:t>
            </a:r>
            <a:r>
              <a:rPr lang="en-US" sz="5500" dirty="0">
                <a:ea typeface="Cambria Math"/>
              </a:rPr>
              <a:t> belongs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dirty="0">
                <a:latin typeface="Cambria Math" pitchFamily="18" charset="0"/>
                <a:ea typeface="Cambria Math" pitchFamily="18" charset="0"/>
              </a:rPr>
              <a:t>0</a:t>
            </a:r>
            <a:r>
              <a:rPr lang="en-US" sz="5500" i="1" dirty="0">
                <a:ea typeface="Cambria Math"/>
              </a:rPr>
              <a:t>  = </a:t>
            </a:r>
            <a:r>
              <a:rPr lang="en-US" sz="5500" i="1" baseline="-25000" dirty="0">
                <a:ea typeface="Cambria Math"/>
              </a:rPr>
              <a:t> </a:t>
            </a:r>
            <a:r>
              <a:rPr lang="en-US" sz="5500" i="1" dirty="0">
                <a:ea typeface="Cambria Math"/>
              </a:rPr>
              <a:t>a</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dirty="0">
                <a:latin typeface="Cambria Math" pitchFamily="18" charset="0"/>
                <a:ea typeface="Cambria Math" pitchFamily="18" charset="0"/>
              </a:rPr>
              <a:t>1</a:t>
            </a:r>
            <a:r>
              <a:rPr lang="en-US" sz="5500" dirty="0">
                <a:ea typeface="Cambria Math"/>
              </a:rPr>
              <a:t> </a:t>
            </a:r>
            <a:r>
              <a:rPr lang="en-US" sz="5500" i="1" dirty="0">
                <a:ea typeface="Cambria Math"/>
              </a:rPr>
              <a:t> = a</a:t>
            </a:r>
            <a:r>
              <a:rPr lang="en-US" sz="5500" dirty="0">
                <a:ea typeface="Cambria Math"/>
              </a:rPr>
              <a:t>.</a:t>
            </a:r>
          </a:p>
          <a:p>
            <a:pPr lvl="1"/>
            <a:endParaRPr lang="en-US" dirty="0"/>
          </a:p>
          <a:p>
            <a:pPr lvl="1"/>
            <a:endParaRPr lang="en-US" dirty="0"/>
          </a:p>
          <a:p>
            <a:pPr>
              <a:buNone/>
            </a:pPr>
            <a:r>
              <a:rPr lang="en-US" b="1" dirty="0"/>
              <a:t>  </a:t>
            </a:r>
            <a:endParaRPr lang="en-US" dirty="0"/>
          </a:p>
        </p:txBody>
      </p:sp>
      <p:sp>
        <p:nvSpPr>
          <p:cNvPr id="4" name="TextBox 3"/>
          <p:cNvSpPr txBox="1"/>
          <p:nvPr/>
        </p:nvSpPr>
        <p:spPr>
          <a:xfrm>
            <a:off x="6477000" y="6019800"/>
            <a:ext cx="1524000" cy="369332"/>
          </a:xfrm>
          <a:prstGeom prst="rect">
            <a:avLst/>
          </a:prstGeom>
          <a:noFill/>
        </p:spPr>
        <p:txBody>
          <a:bodyPr wrap="square" rtlCol="0">
            <a:spAutoFit/>
          </a:bodyPr>
          <a:lstStyle/>
          <a:p>
            <a:r>
              <a:rPr lang="en-US" i="1" dirty="0"/>
              <a:t>continued</a:t>
            </a:r>
            <a:r>
              <a:rPr lang="en-US" dirty="0"/>
              <a:t> </a:t>
            </a:r>
            <a:r>
              <a:rPr lang="en-US" dirty="0">
                <a:latin typeface="Cambria Math"/>
                <a:ea typeface="Cambria Math"/>
              </a:rPr>
              <a:t>→</a:t>
            </a:r>
            <a:r>
              <a:rPr lang="en-US" dirty="0"/>
              <a:t> </a:t>
            </a:r>
          </a:p>
        </p:txBody>
      </p:sp>
    </p:spTree>
    <p:extLst>
      <p:ext uri="{BB962C8B-B14F-4D97-AF65-F5344CB8AC3E}">
        <p14:creationId xmlns:p14="http://schemas.microsoft.com/office/powerpoint/2010/main" val="8769146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a:bodyPr>
          <a:lstStyle/>
          <a:p>
            <a:pPr lvl="1"/>
            <a:r>
              <a:rPr lang="en-US" sz="2000" i="1" dirty="0">
                <a:ea typeface="Cambria Math"/>
              </a:rPr>
              <a:t>Additive inverses</a:t>
            </a:r>
            <a:r>
              <a:rPr lang="en-US" sz="2000" dirty="0">
                <a:ea typeface="Cambria Math"/>
              </a:rPr>
              <a:t>: If </a:t>
            </a:r>
            <a:r>
              <a:rPr lang="en-US" sz="2000" i="1" dirty="0">
                <a:ea typeface="Cambria Math"/>
              </a:rPr>
              <a:t>a</a:t>
            </a:r>
            <a:r>
              <a:rPr lang="en-US" sz="2000" i="1" dirty="0">
                <a:latin typeface="Cambria Math"/>
                <a:ea typeface="Cambria Math"/>
              </a:rPr>
              <a:t>≠ </a:t>
            </a:r>
            <a:r>
              <a:rPr lang="en-US" sz="2000" dirty="0">
                <a:latin typeface="Cambria Math" pitchFamily="18" charset="0"/>
                <a:ea typeface="Cambria Math" pitchFamily="18" charset="0"/>
              </a:rPr>
              <a:t>0 </a:t>
            </a:r>
            <a:r>
              <a:rPr lang="en-US" sz="2000" dirty="0">
                <a:ea typeface="Cambria Math"/>
              </a:rPr>
              <a:t>belongs to  </a:t>
            </a:r>
            <a:r>
              <a:rPr lang="en-US" sz="2000" b="1" dirty="0" err="1"/>
              <a:t>Z</a:t>
            </a:r>
            <a:r>
              <a:rPr lang="en-US" sz="2000" i="1" baseline="-25000" dirty="0" err="1"/>
              <a:t>m</a:t>
            </a:r>
            <a:r>
              <a:rPr lang="en-US" sz="2000" i="1" baseline="-25000" dirty="0"/>
              <a:t> </a:t>
            </a:r>
            <a:r>
              <a:rPr lang="en-US" sz="2000" dirty="0">
                <a:ea typeface="Cambria Math"/>
              </a:rPr>
              <a:t>, then </a:t>
            </a:r>
            <a:r>
              <a:rPr lang="en-US" sz="2000" i="1" dirty="0">
                <a:ea typeface="Cambria Math"/>
              </a:rPr>
              <a:t>m</a:t>
            </a:r>
            <a:r>
              <a:rPr lang="en-US" sz="2000" i="1" dirty="0">
                <a:latin typeface="Cambria Math"/>
                <a:ea typeface="Cambria Math"/>
              </a:rPr>
              <a:t>− </a:t>
            </a:r>
            <a:r>
              <a:rPr lang="en-US" sz="2000" i="1" dirty="0">
                <a:ea typeface="Cambria Math"/>
              </a:rPr>
              <a:t>a</a:t>
            </a:r>
            <a:r>
              <a:rPr lang="en-US" sz="2000" dirty="0">
                <a:ea typeface="Cambria Math"/>
              </a:rPr>
              <a:t>  is the additive inverse of a modulo m and 0 is its own additive inverse.  </a:t>
            </a:r>
          </a:p>
          <a:p>
            <a:pPr lvl="2"/>
            <a:r>
              <a:rPr lang="en-US" sz="2000" i="1" dirty="0">
                <a:ea typeface="Cambria Math"/>
              </a:rPr>
              <a:t>a</a:t>
            </a:r>
            <a:r>
              <a:rPr lang="en-US" sz="2000" dirty="0">
                <a:ea typeface="Cambria Math"/>
              </a:rPr>
              <a:t> +</a:t>
            </a:r>
            <a:r>
              <a:rPr lang="en-US" sz="2000" i="1" baseline="-25000" dirty="0">
                <a:ea typeface="Cambria Math"/>
              </a:rPr>
              <a:t>m </a:t>
            </a:r>
            <a:r>
              <a:rPr lang="en-US" sz="2000" dirty="0">
                <a:ea typeface="Cambria Math"/>
              </a:rPr>
              <a:t>(</a:t>
            </a:r>
            <a:r>
              <a:rPr lang="en-US" sz="2000" i="1" dirty="0">
                <a:ea typeface="Cambria Math"/>
              </a:rPr>
              <a:t>m</a:t>
            </a:r>
            <a:r>
              <a:rPr lang="en-US" sz="2000" i="1" dirty="0">
                <a:latin typeface="Cambria Math"/>
                <a:ea typeface="Cambria Math"/>
              </a:rPr>
              <a:t>− </a:t>
            </a:r>
            <a:r>
              <a:rPr lang="en-US" sz="2000" i="1" dirty="0">
                <a:ea typeface="Cambria Math"/>
              </a:rPr>
              <a:t>a )</a:t>
            </a:r>
            <a:r>
              <a:rPr lang="en-US" sz="2000" dirty="0">
                <a:ea typeface="Cambria Math"/>
              </a:rPr>
              <a:t> </a:t>
            </a:r>
            <a:r>
              <a:rPr lang="en-US" sz="2000" i="1" dirty="0">
                <a:ea typeface="Cambria Math"/>
              </a:rPr>
              <a:t> = </a:t>
            </a:r>
            <a:r>
              <a:rPr lang="en-US" sz="2000" dirty="0">
                <a:latin typeface="Cambria Math" pitchFamily="18" charset="0"/>
                <a:ea typeface="Cambria Math" pitchFamily="18" charset="0"/>
              </a:rPr>
              <a:t>0</a:t>
            </a:r>
            <a:r>
              <a:rPr lang="en-US" sz="2000" dirty="0">
                <a:ea typeface="Cambria Math"/>
              </a:rPr>
              <a:t> and </a:t>
            </a:r>
            <a:r>
              <a:rPr lang="en-US" sz="2000" dirty="0">
                <a:latin typeface="Cambria Math" pitchFamily="18" charset="0"/>
                <a:ea typeface="Cambria Math" pitchFamily="18" charset="0"/>
              </a:rPr>
              <a:t>0</a:t>
            </a:r>
            <a:r>
              <a:rPr lang="en-US" sz="2000" dirty="0">
                <a:ea typeface="Cambria Math"/>
              </a:rPr>
              <a:t> +</a:t>
            </a:r>
            <a:r>
              <a:rPr lang="en-US" sz="2000" i="1" baseline="-25000" dirty="0">
                <a:ea typeface="Cambria Math"/>
              </a:rPr>
              <a:t>m </a:t>
            </a:r>
            <a:r>
              <a:rPr lang="en-US" sz="2000" dirty="0">
                <a:latin typeface="Cambria Math" pitchFamily="18" charset="0"/>
                <a:ea typeface="Cambria Math" pitchFamily="18" charset="0"/>
              </a:rPr>
              <a:t>0</a:t>
            </a:r>
            <a:r>
              <a:rPr lang="en-US" sz="2000" i="1" dirty="0">
                <a:ea typeface="Cambria Math"/>
              </a:rPr>
              <a:t>  = </a:t>
            </a:r>
            <a:r>
              <a:rPr lang="en-US" sz="2000" dirty="0">
                <a:latin typeface="Cambria Math" pitchFamily="18" charset="0"/>
                <a:ea typeface="Cambria Math" pitchFamily="18" charset="0"/>
              </a:rPr>
              <a:t>0</a:t>
            </a:r>
          </a:p>
          <a:p>
            <a:pPr lvl="1"/>
            <a:r>
              <a:rPr lang="en-US" sz="2000" i="1" dirty="0" err="1">
                <a:ea typeface="Cambria Math" pitchFamily="18" charset="0"/>
              </a:rPr>
              <a:t>Distributivity</a:t>
            </a:r>
            <a:r>
              <a:rPr lang="en-US" sz="2000" dirty="0">
                <a:latin typeface="Cambria Math" pitchFamily="18" charset="0"/>
                <a:ea typeface="Cambria Math" pitchFamily="18" charset="0"/>
              </a:rPr>
              <a:t>:</a:t>
            </a:r>
            <a:r>
              <a:rPr lang="en-US" sz="2000" dirty="0">
                <a:ea typeface="Cambria Math"/>
              </a:rPr>
              <a:t> If </a:t>
            </a:r>
            <a:r>
              <a:rPr lang="en-US" sz="2000" i="1" dirty="0">
                <a:ea typeface="Cambria Math"/>
              </a:rPr>
              <a:t>a</a:t>
            </a:r>
            <a:r>
              <a:rPr lang="en-US" sz="2000" dirty="0">
                <a:ea typeface="Cambria Math"/>
              </a:rPr>
              <a:t>, </a:t>
            </a:r>
            <a:r>
              <a:rPr lang="en-US" sz="2000" i="1" dirty="0">
                <a:ea typeface="Cambria Math"/>
              </a:rPr>
              <a:t>b, </a:t>
            </a:r>
            <a:r>
              <a:rPr lang="en-US" sz="2000" dirty="0">
                <a:ea typeface="Cambria Math"/>
              </a:rPr>
              <a:t>and</a:t>
            </a:r>
            <a:r>
              <a:rPr lang="en-US" sz="2000" i="1" dirty="0">
                <a:ea typeface="Cambria Math"/>
              </a:rPr>
              <a:t> c</a:t>
            </a:r>
            <a:r>
              <a:rPr lang="en-US" sz="2000" dirty="0">
                <a:ea typeface="Cambria Math"/>
              </a:rPr>
              <a:t> belong to </a:t>
            </a:r>
            <a:r>
              <a:rPr lang="en-US" sz="2000" b="1" dirty="0" err="1"/>
              <a:t>Z</a:t>
            </a:r>
            <a:r>
              <a:rPr lang="en-US" sz="2000" i="1" baseline="-25000" dirty="0" err="1"/>
              <a:t>m</a:t>
            </a:r>
            <a:r>
              <a:rPr lang="en-US" sz="2000" i="1" baseline="-25000" dirty="0"/>
              <a:t> </a:t>
            </a:r>
            <a:r>
              <a:rPr lang="en-US" sz="2000" dirty="0">
                <a:ea typeface="Cambria Math"/>
              </a:rPr>
              <a:t>, then </a:t>
            </a:r>
          </a:p>
          <a:p>
            <a:pPr lvl="2"/>
            <a:r>
              <a:rPr lang="en-US" sz="2000" i="1" dirty="0">
                <a:ea typeface="Cambria Math"/>
              </a:rPr>
              <a:t> 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dirty="0">
                <a:ea typeface="Cambria Math"/>
              </a:rPr>
              <a:t>(</a:t>
            </a:r>
            <a:r>
              <a:rPr lang="en-US" sz="2000" i="1" dirty="0">
                <a:ea typeface="Cambria Math"/>
              </a:rPr>
              <a:t>b</a:t>
            </a:r>
            <a:r>
              <a:rPr lang="en-US" sz="2000" dirty="0">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i="1" dirty="0">
                <a:ea typeface="Cambria Math"/>
              </a:rPr>
              <a:t>= </a:t>
            </a:r>
            <a:r>
              <a:rPr lang="en-US" sz="2000" dirty="0">
                <a:ea typeface="Cambria Math"/>
              </a:rPr>
              <a:t> (</a:t>
            </a:r>
            <a:r>
              <a:rPr lang="en-US" sz="2000" i="1" dirty="0">
                <a:ea typeface="Cambria Math"/>
              </a:rPr>
              <a:t>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b)</a:t>
            </a:r>
            <a:r>
              <a:rPr lang="en-US" sz="2000" dirty="0">
                <a:ea typeface="Cambria Math"/>
              </a:rPr>
              <a:t> +</a:t>
            </a:r>
            <a:r>
              <a:rPr lang="en-US" sz="2000" i="1" baseline="-25000" dirty="0">
                <a:ea typeface="Cambria Math"/>
              </a:rPr>
              <a:t>m</a:t>
            </a:r>
            <a:r>
              <a:rPr lang="en-US" sz="2000" dirty="0">
                <a:ea typeface="Cambria Math"/>
              </a:rPr>
              <a:t> (</a:t>
            </a:r>
            <a:r>
              <a:rPr lang="en-US" sz="2000" i="1" dirty="0">
                <a:ea typeface="Cambria Math"/>
              </a:rPr>
              <a:t>a</a:t>
            </a:r>
            <a:r>
              <a:rPr lang="en-US" sz="2000" dirty="0">
                <a:latin typeface="Cambria Math"/>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i="1" dirty="0">
                <a:ea typeface="Cambria Math"/>
              </a:rPr>
              <a:t>  </a:t>
            </a:r>
            <a:r>
              <a:rPr lang="en-US" sz="2000" dirty="0">
                <a:ea typeface="Cambria Math"/>
              </a:rPr>
              <a:t>and                                               (</a:t>
            </a:r>
            <a:r>
              <a:rPr lang="en-US" sz="2000" i="1" dirty="0">
                <a:ea typeface="Cambria Math"/>
              </a:rPr>
              <a:t>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b)</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c  = </a:t>
            </a:r>
            <a:r>
              <a:rPr lang="en-US" sz="2000" dirty="0">
                <a:ea typeface="Cambria Math"/>
              </a:rPr>
              <a:t>(</a:t>
            </a:r>
            <a:r>
              <a:rPr lang="en-US" sz="2000" i="1" dirty="0">
                <a:ea typeface="Cambria Math"/>
              </a:rPr>
              <a:t>a</a:t>
            </a:r>
            <a:r>
              <a:rPr lang="en-US" sz="2000" dirty="0">
                <a:latin typeface="Cambria Math"/>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dirty="0">
                <a:ea typeface="Cambria Math"/>
              </a:rPr>
              <a:t>(</a:t>
            </a:r>
            <a:r>
              <a:rPr lang="en-US" sz="2000" i="1" dirty="0">
                <a:ea typeface="Cambria Math"/>
              </a:rPr>
              <a:t>b</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c</a:t>
            </a:r>
            <a:r>
              <a:rPr lang="en-US" sz="2000" dirty="0">
                <a:ea typeface="Cambria Math"/>
              </a:rPr>
              <a:t>).</a:t>
            </a:r>
            <a:endParaRPr lang="en-US" sz="2000" dirty="0">
              <a:latin typeface="Cambria Math" pitchFamily="18" charset="0"/>
              <a:ea typeface="Cambria Math" pitchFamily="18" charset="0"/>
            </a:endParaRPr>
          </a:p>
          <a:p>
            <a:r>
              <a:rPr lang="en-US" sz="2000" dirty="0">
                <a:latin typeface="Cambria Math" pitchFamily="18" charset="0"/>
                <a:ea typeface="Cambria Math" pitchFamily="18" charset="0"/>
              </a:rPr>
              <a:t>Exercises 42-44 ask for proofs of these properties.</a:t>
            </a:r>
          </a:p>
          <a:p>
            <a:r>
              <a:rPr lang="en-US" sz="2000" dirty="0" err="1">
                <a:latin typeface="Cambria Math" pitchFamily="18" charset="0"/>
                <a:ea typeface="Cambria Math" pitchFamily="18" charset="0"/>
              </a:rPr>
              <a:t>Multiplicatative</a:t>
            </a:r>
            <a:r>
              <a:rPr lang="en-US" sz="2000" dirty="0">
                <a:latin typeface="Cambria Math" pitchFamily="18" charset="0"/>
                <a:ea typeface="Cambria Math" pitchFamily="18" charset="0"/>
              </a:rPr>
              <a:t> inverses have not been included since they do not always exist. For example, there is no multiplicative inverse of 2 modulo 6.</a:t>
            </a:r>
          </a:p>
          <a:p>
            <a:r>
              <a:rPr lang="en-US" sz="2000" dirty="0">
                <a:latin typeface="Cambria Math" pitchFamily="18" charset="0"/>
                <a:ea typeface="Cambria Math" pitchFamily="18" charset="0"/>
              </a:rPr>
              <a:t>(</a:t>
            </a:r>
            <a:r>
              <a:rPr lang="en-US" sz="2000" i="1" dirty="0">
                <a:latin typeface="Cambria Math" pitchFamily="18" charset="0"/>
                <a:ea typeface="Cambria Math" pitchFamily="18" charset="0"/>
              </a:rPr>
              <a:t>optional</a:t>
            </a:r>
            <a:r>
              <a:rPr lang="en-US" sz="2000" dirty="0">
                <a:latin typeface="Cambria Math" pitchFamily="18" charset="0"/>
                <a:ea typeface="Cambria Math" pitchFamily="18" charset="0"/>
              </a:rPr>
              <a:t>) Using the terminology of  abstract algebra,  </a:t>
            </a:r>
            <a:r>
              <a:rPr lang="en-US" sz="2000" b="1" dirty="0" err="1"/>
              <a:t>Z</a:t>
            </a:r>
            <a:r>
              <a:rPr lang="en-US" sz="2000" i="1" baseline="-25000" dirty="0" err="1"/>
              <a:t>m</a:t>
            </a:r>
            <a:r>
              <a:rPr lang="en-US" sz="2000" i="1" baseline="-25000" dirty="0"/>
              <a:t>  </a:t>
            </a:r>
            <a:r>
              <a:rPr lang="en-US" sz="2000" dirty="0">
                <a:latin typeface="Cambria Math" pitchFamily="18" charset="0"/>
                <a:ea typeface="Cambria Math" pitchFamily="18" charset="0"/>
              </a:rPr>
              <a:t>with </a:t>
            </a:r>
            <a:r>
              <a:rPr lang="en-US" sz="2000" dirty="0">
                <a:ea typeface="Cambria Math"/>
              </a:rPr>
              <a:t>+</a:t>
            </a:r>
            <a:r>
              <a:rPr lang="en-US" sz="2000" i="1" baseline="-25000" dirty="0">
                <a:ea typeface="Cambria Math"/>
              </a:rPr>
              <a:t>m</a:t>
            </a:r>
            <a:r>
              <a:rPr lang="en-US" sz="2000" dirty="0">
                <a:latin typeface="Cambria Math" pitchFamily="18" charset="0"/>
                <a:ea typeface="Cambria Math" pitchFamily="18" charset="0"/>
              </a:rPr>
              <a:t> is a commutative group and  </a:t>
            </a:r>
            <a:r>
              <a:rPr lang="en-US" sz="2000" b="1" dirty="0" err="1"/>
              <a:t>Z</a:t>
            </a:r>
            <a:r>
              <a:rPr lang="en-US" sz="2000" i="1" baseline="-25000" dirty="0" err="1"/>
              <a:t>m</a:t>
            </a:r>
            <a:r>
              <a:rPr lang="en-US" sz="2000" i="1" baseline="-25000" dirty="0"/>
              <a:t>  </a:t>
            </a:r>
            <a:r>
              <a:rPr lang="en-US" sz="2000" dirty="0">
                <a:latin typeface="Cambria Math" pitchFamily="18" charset="0"/>
                <a:ea typeface="Cambria Math" pitchFamily="18" charset="0"/>
              </a:rPr>
              <a:t>with </a:t>
            </a:r>
            <a:r>
              <a:rPr lang="en-US" sz="2000" dirty="0">
                <a:ea typeface="Cambria Math"/>
              </a:rPr>
              <a:t>+</a:t>
            </a:r>
            <a:r>
              <a:rPr lang="en-US" sz="2000" i="1" baseline="-25000" dirty="0">
                <a:ea typeface="Cambria Math"/>
              </a:rPr>
              <a:t>m</a:t>
            </a:r>
            <a:r>
              <a:rPr lang="en-US" sz="2000" dirty="0">
                <a:latin typeface="Cambria Math" pitchFamily="18" charset="0"/>
                <a:ea typeface="Cambria Math" pitchFamily="18" charset="0"/>
              </a:rPr>
              <a:t>  and </a:t>
            </a:r>
            <a:r>
              <a:rPr lang="en-US" sz="2000" dirty="0">
                <a:latin typeface="Cambria Math"/>
                <a:ea typeface="Cambria Math"/>
              </a:rPr>
              <a:t>∙</a:t>
            </a:r>
            <a:r>
              <a:rPr lang="en-US" sz="2000" i="1" baseline="-25000" dirty="0">
                <a:ea typeface="Cambria Math"/>
              </a:rPr>
              <a:t>m</a:t>
            </a:r>
            <a:r>
              <a:rPr lang="en-US" sz="2000" dirty="0">
                <a:latin typeface="Cambria Math" pitchFamily="18" charset="0"/>
                <a:ea typeface="Cambria Math" pitchFamily="18" charset="0"/>
              </a:rPr>
              <a:t> is a commutative ring.  </a:t>
            </a:r>
            <a:endParaRPr lang="en-US" sz="2000" dirty="0">
              <a:ea typeface="Cambria Math"/>
            </a:endParaRPr>
          </a:p>
          <a:p>
            <a:pPr lvl="1"/>
            <a:endParaRPr lang="en-US" sz="2000" dirty="0">
              <a:ea typeface="Cambria Math"/>
            </a:endParaRPr>
          </a:p>
          <a:p>
            <a:pPr lvl="1"/>
            <a:endParaRPr lang="en-US" sz="2000" dirty="0"/>
          </a:p>
          <a:p>
            <a:pPr lvl="1"/>
            <a:endParaRPr lang="en-US" sz="2000" dirty="0"/>
          </a:p>
        </p:txBody>
      </p:sp>
    </p:spTree>
    <p:extLst>
      <p:ext uri="{BB962C8B-B14F-4D97-AF65-F5344CB8AC3E}">
        <p14:creationId xmlns:p14="http://schemas.microsoft.com/office/powerpoint/2010/main" val="4699651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Primes and Greatest Common Divisors</a:t>
            </a:r>
          </a:p>
        </p:txBody>
      </p:sp>
      <p:sp>
        <p:nvSpPr>
          <p:cNvPr id="3" name="Subtitle 2"/>
          <p:cNvSpPr>
            <a:spLocks noGrp="1"/>
          </p:cNvSpPr>
          <p:nvPr>
            <p:ph type="subTitle" idx="1"/>
          </p:nvPr>
        </p:nvSpPr>
        <p:spPr/>
        <p:txBody>
          <a:bodyPr/>
          <a:lstStyle/>
          <a:p>
            <a:r>
              <a:rPr lang="en-US" dirty="0"/>
              <a:t>Section 4.3</a:t>
            </a:r>
          </a:p>
        </p:txBody>
      </p:sp>
    </p:spTree>
    <p:extLst>
      <p:ext uri="{BB962C8B-B14F-4D97-AF65-F5344CB8AC3E}">
        <p14:creationId xmlns:p14="http://schemas.microsoft.com/office/powerpoint/2010/main" val="404159947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Prime Numbers and </a:t>
            </a:r>
            <a:r>
              <a:rPr lang="en-US"/>
              <a:t>their Properties</a:t>
            </a:r>
            <a:endParaRPr lang="en-US" dirty="0"/>
          </a:p>
          <a:p>
            <a:r>
              <a:rPr lang="en-US" dirty="0"/>
              <a:t>Greatest Common Divisors and Least Common Multiples</a:t>
            </a:r>
          </a:p>
          <a:p>
            <a:r>
              <a:rPr lang="en-US" dirty="0"/>
              <a:t>The Euclidian Algorithm</a:t>
            </a:r>
          </a:p>
          <a:p>
            <a:r>
              <a:rPr lang="en-US" dirty="0" err="1"/>
              <a:t>gcds</a:t>
            </a:r>
            <a:r>
              <a:rPr lang="en-US" dirty="0"/>
              <a:t> as Linear Combinations</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21612266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Primes</a:t>
            </a:r>
          </a:p>
        </p:txBody>
      </p:sp>
      <p:sp>
        <p:nvSpPr>
          <p:cNvPr id="3" name="Content Placeholder 2"/>
          <p:cNvSpPr>
            <a:spLocks noGrp="1"/>
          </p:cNvSpPr>
          <p:nvPr>
            <p:ph idx="1"/>
          </p:nvPr>
        </p:nvSpPr>
        <p:spPr/>
        <p:txBody>
          <a:bodyPr/>
          <a:lstStyle/>
          <a:p>
            <a:pPr>
              <a:buNone/>
            </a:pPr>
            <a:r>
              <a:rPr lang="en-US" b="1" dirty="0"/>
              <a:t>   Definition</a:t>
            </a:r>
            <a:r>
              <a:rPr lang="en-US" dirty="0"/>
              <a:t>: A positive integer </a:t>
            </a:r>
            <a:r>
              <a:rPr lang="en-US" i="1" dirty="0"/>
              <a:t>p</a:t>
            </a:r>
            <a:r>
              <a:rPr lang="en-US" dirty="0"/>
              <a:t> greater than </a:t>
            </a:r>
            <a:r>
              <a:rPr lang="en-US" dirty="0">
                <a:latin typeface="Cambria Math" pitchFamily="18" charset="0"/>
                <a:ea typeface="Cambria Math" pitchFamily="18" charset="0"/>
              </a:rPr>
              <a:t>1</a:t>
            </a:r>
            <a:r>
              <a:rPr lang="en-US" dirty="0"/>
              <a:t> is called </a:t>
            </a:r>
            <a:r>
              <a:rPr lang="en-US" i="1" dirty="0"/>
              <a:t>prime</a:t>
            </a:r>
            <a:r>
              <a:rPr lang="en-US" dirty="0"/>
              <a:t> if the only positive factors of </a:t>
            </a:r>
            <a:r>
              <a:rPr lang="en-US" i="1" dirty="0"/>
              <a:t>p</a:t>
            </a:r>
            <a:r>
              <a:rPr lang="en-US" dirty="0"/>
              <a:t> are </a:t>
            </a:r>
            <a:r>
              <a:rPr lang="en-US" dirty="0">
                <a:latin typeface="Cambria Math" pitchFamily="18" charset="0"/>
                <a:ea typeface="Cambria Math" pitchFamily="18" charset="0"/>
              </a:rPr>
              <a:t>1</a:t>
            </a:r>
            <a:r>
              <a:rPr lang="en-US" dirty="0"/>
              <a:t> and </a:t>
            </a:r>
            <a:r>
              <a:rPr lang="en-US" i="1" dirty="0"/>
              <a:t>p</a:t>
            </a:r>
            <a:r>
              <a:rPr lang="en-US" dirty="0"/>
              <a:t>. A positive integer that is greater than </a:t>
            </a:r>
            <a:r>
              <a:rPr lang="en-US" dirty="0">
                <a:latin typeface="Cambria Math" pitchFamily="18" charset="0"/>
                <a:ea typeface="Cambria Math" pitchFamily="18" charset="0"/>
              </a:rPr>
              <a:t>1</a:t>
            </a:r>
            <a:r>
              <a:rPr lang="en-US" dirty="0"/>
              <a:t> and is not prime is called </a:t>
            </a:r>
            <a:r>
              <a:rPr lang="en-US" i="1" dirty="0"/>
              <a:t>composite</a:t>
            </a:r>
            <a:r>
              <a:rPr lang="en-US" dirty="0"/>
              <a:t>.</a:t>
            </a:r>
          </a:p>
          <a:p>
            <a:pPr>
              <a:buNone/>
            </a:pPr>
            <a:endParaRPr lang="en-US" dirty="0"/>
          </a:p>
          <a:p>
            <a:pPr>
              <a:buNone/>
            </a:pPr>
            <a:r>
              <a:rPr lang="en-US" dirty="0"/>
              <a:t>   </a:t>
            </a:r>
            <a:r>
              <a:rPr lang="en-US" b="1" dirty="0"/>
              <a:t>Example</a:t>
            </a:r>
            <a:r>
              <a:rPr lang="en-US" dirty="0"/>
              <a:t>:  The integer </a:t>
            </a:r>
            <a:r>
              <a:rPr lang="en-US" dirty="0">
                <a:latin typeface="Cambria Math" pitchFamily="18" charset="0"/>
                <a:ea typeface="Cambria Math" pitchFamily="18" charset="0"/>
              </a:rPr>
              <a:t>7</a:t>
            </a:r>
            <a:r>
              <a:rPr lang="en-US" dirty="0"/>
              <a:t> is prime because its only positive factors are </a:t>
            </a:r>
            <a:r>
              <a:rPr lang="en-US" dirty="0">
                <a:latin typeface="Cambria Math" pitchFamily="18" charset="0"/>
                <a:ea typeface="Cambria Math" pitchFamily="18" charset="0"/>
              </a:rPr>
              <a:t>1</a:t>
            </a:r>
            <a:r>
              <a:rPr lang="en-US" dirty="0"/>
              <a:t>  and </a:t>
            </a:r>
            <a:r>
              <a:rPr lang="en-US" dirty="0">
                <a:latin typeface="Cambria Math" pitchFamily="18" charset="0"/>
                <a:ea typeface="Cambria Math" pitchFamily="18" charset="0"/>
              </a:rPr>
              <a:t>7</a:t>
            </a:r>
            <a:r>
              <a:rPr lang="en-US" dirty="0"/>
              <a:t>, but </a:t>
            </a:r>
            <a:r>
              <a:rPr lang="en-US" dirty="0">
                <a:latin typeface="Cambria Math" pitchFamily="18" charset="0"/>
                <a:ea typeface="Cambria Math" pitchFamily="18" charset="0"/>
              </a:rPr>
              <a:t>9</a:t>
            </a:r>
            <a:r>
              <a:rPr lang="en-US" dirty="0"/>
              <a:t> is composite because it is divisible by </a:t>
            </a:r>
            <a:r>
              <a:rPr lang="en-US" dirty="0">
                <a:latin typeface="Cambria Math" pitchFamily="18" charset="0"/>
                <a:ea typeface="Cambria Math" pitchFamily="18" charset="0"/>
              </a:rPr>
              <a:t>3</a:t>
            </a:r>
            <a:r>
              <a:rPr lang="en-US" dirty="0"/>
              <a:t>. </a:t>
            </a:r>
          </a:p>
        </p:txBody>
      </p:sp>
    </p:spTree>
    <p:extLst>
      <p:ext uri="{BB962C8B-B14F-4D97-AF65-F5344CB8AC3E}">
        <p14:creationId xmlns:p14="http://schemas.microsoft.com/office/powerpoint/2010/main" val="2089500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The Fundamental Theorem of Arithmetic</a:t>
            </a:r>
          </a:p>
        </p:txBody>
      </p:sp>
      <p:sp>
        <p:nvSpPr>
          <p:cNvPr id="3" name="Content Placeholder 2"/>
          <p:cNvSpPr>
            <a:spLocks noGrp="1"/>
          </p:cNvSpPr>
          <p:nvPr>
            <p:ph idx="1"/>
          </p:nvPr>
        </p:nvSpPr>
        <p:spPr/>
        <p:txBody>
          <a:bodyPr/>
          <a:lstStyle/>
          <a:p>
            <a:pPr>
              <a:buNone/>
            </a:pPr>
            <a:r>
              <a:rPr lang="en-US" b="1" dirty="0"/>
              <a:t>   Theorem</a:t>
            </a:r>
            <a:r>
              <a:rPr lang="en-US" dirty="0"/>
              <a:t>: Every positive integer greater than </a:t>
            </a:r>
            <a:r>
              <a:rPr lang="en-US" dirty="0">
                <a:latin typeface="Cambria Math" pitchFamily="18" charset="0"/>
                <a:ea typeface="Cambria Math" pitchFamily="18" charset="0"/>
              </a:rPr>
              <a:t>1</a:t>
            </a:r>
            <a:r>
              <a:rPr lang="en-US" dirty="0"/>
              <a:t> can be written uniquely as a prime or as the product of two or more primes where the prime factors are written in order of </a:t>
            </a:r>
            <a:r>
              <a:rPr lang="en-US" dirty="0" err="1"/>
              <a:t>nondecreasing</a:t>
            </a:r>
            <a:r>
              <a:rPr lang="en-US" dirty="0"/>
              <a:t> size. </a:t>
            </a:r>
          </a:p>
          <a:p>
            <a:pPr>
              <a:buNone/>
            </a:pPr>
            <a:r>
              <a:rPr lang="en-US" dirty="0"/>
              <a:t>    </a:t>
            </a:r>
            <a:r>
              <a:rPr lang="en-US" b="1" dirty="0"/>
              <a:t>Examples</a:t>
            </a:r>
            <a:r>
              <a:rPr lang="en-US" dirty="0"/>
              <a:t>:</a:t>
            </a:r>
          </a:p>
          <a:p>
            <a:pPr lvl="1"/>
            <a:r>
              <a:rPr lang="en-US" dirty="0">
                <a:latin typeface="Cambria Math" pitchFamily="18" charset="0"/>
                <a:ea typeface="Cambria Math" pitchFamily="18" charset="0"/>
              </a:rPr>
              <a:t>100 = 2 </a:t>
            </a:r>
            <a:r>
              <a:rPr lang="en-US" dirty="0">
                <a:latin typeface="Cambria Math"/>
                <a:ea typeface="Cambria Math"/>
              </a:rPr>
              <a:t>∙ 2 ∙ 5 ∙ 5 = 2</a:t>
            </a:r>
            <a:r>
              <a:rPr lang="en-US" baseline="30000" dirty="0">
                <a:latin typeface="Cambria Math"/>
                <a:ea typeface="Cambria Math"/>
              </a:rPr>
              <a:t>2</a:t>
            </a:r>
            <a:r>
              <a:rPr lang="en-US" dirty="0">
                <a:latin typeface="Cambria Math"/>
                <a:ea typeface="Cambria Math"/>
              </a:rPr>
              <a:t> ∙ 5</a:t>
            </a:r>
            <a:r>
              <a:rPr lang="en-US" baseline="30000" dirty="0">
                <a:latin typeface="Cambria Math"/>
                <a:ea typeface="Cambria Math"/>
              </a:rPr>
              <a:t>2</a:t>
            </a:r>
            <a:r>
              <a:rPr lang="en-US" dirty="0">
                <a:latin typeface="Cambria Math"/>
                <a:ea typeface="Cambria Math"/>
              </a:rPr>
              <a:t> </a:t>
            </a:r>
          </a:p>
          <a:p>
            <a:pPr lvl="1"/>
            <a:r>
              <a:rPr lang="en-US" dirty="0">
                <a:latin typeface="Cambria Math"/>
                <a:ea typeface="Cambria Math"/>
              </a:rPr>
              <a:t>641 = 641</a:t>
            </a:r>
          </a:p>
          <a:p>
            <a:pPr lvl="1"/>
            <a:r>
              <a:rPr lang="en-US" dirty="0">
                <a:latin typeface="Cambria Math"/>
                <a:ea typeface="Cambria Math"/>
              </a:rPr>
              <a:t>999</a:t>
            </a:r>
            <a:r>
              <a:rPr lang="en-US" dirty="0">
                <a:latin typeface="Cambria Math" pitchFamily="18" charset="0"/>
                <a:ea typeface="Cambria Math" pitchFamily="18" charset="0"/>
              </a:rPr>
              <a:t> = 3 </a:t>
            </a:r>
            <a:r>
              <a:rPr lang="en-US" dirty="0">
                <a:latin typeface="Cambria Math"/>
                <a:ea typeface="Cambria Math"/>
              </a:rPr>
              <a:t>∙ 3 ∙ 3 ∙ 37 = 3</a:t>
            </a:r>
            <a:r>
              <a:rPr lang="en-US" baseline="30000" dirty="0">
                <a:latin typeface="Cambria Math"/>
                <a:ea typeface="Cambria Math"/>
              </a:rPr>
              <a:t>3</a:t>
            </a:r>
            <a:r>
              <a:rPr lang="en-US" dirty="0">
                <a:latin typeface="Cambria Math"/>
                <a:ea typeface="Cambria Math"/>
              </a:rPr>
              <a:t> ∙ 37 </a:t>
            </a:r>
          </a:p>
          <a:p>
            <a:pPr lvl="1"/>
            <a:r>
              <a:rPr lang="en-US" dirty="0">
                <a:latin typeface="Cambria Math"/>
                <a:ea typeface="Cambria Math"/>
              </a:rPr>
              <a:t>1024</a:t>
            </a:r>
            <a:r>
              <a:rPr lang="en-US" dirty="0">
                <a:latin typeface="Cambria Math" pitchFamily="18" charset="0"/>
                <a:ea typeface="Cambria Math" pitchFamily="18" charset="0"/>
              </a:rPr>
              <a:t> = 2 </a:t>
            </a:r>
            <a:r>
              <a:rPr lang="en-US" dirty="0">
                <a:latin typeface="Cambria Math"/>
                <a:ea typeface="Cambria Math"/>
              </a:rPr>
              <a:t>∙ 2 ∙ 2 ∙ 2 ∙ 2 ∙ 2 ∙ 2 ∙ 2 ∙ 2 ∙ 2 = 2</a:t>
            </a:r>
            <a:r>
              <a:rPr lang="en-US" baseline="30000" dirty="0">
                <a:latin typeface="Cambria Math"/>
                <a:ea typeface="Cambria Math"/>
              </a:rPr>
              <a:t>10</a:t>
            </a:r>
            <a:r>
              <a:rPr lang="en-US" dirty="0">
                <a:latin typeface="Cambria Math"/>
                <a:ea typeface="Cambria Math"/>
              </a:rPr>
              <a:t> </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40215589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Relation on a Set (</a:t>
            </a:r>
            <a:r>
              <a:rPr lang="en-US" i="1" dirty="0"/>
              <a:t>cont.</a:t>
            </a:r>
            <a:r>
              <a:rPr lang="en-US" dirty="0"/>
              <a:t>)</a:t>
            </a:r>
          </a:p>
        </p:txBody>
      </p:sp>
      <p:sp>
        <p:nvSpPr>
          <p:cNvPr id="3" name="Content Placeholder 2"/>
          <p:cNvSpPr>
            <a:spLocks noGrp="1"/>
          </p:cNvSpPr>
          <p:nvPr>
            <p:ph idx="1"/>
          </p:nvPr>
        </p:nvSpPr>
        <p:spPr/>
        <p:txBody>
          <a:bodyPr/>
          <a:lstStyle/>
          <a:p>
            <a:pPr marL="274320" lvl="2" indent="-274320">
              <a:buClr>
                <a:schemeClr val="accent3"/>
              </a:buClr>
              <a:buSzPct val="95000"/>
              <a:buNone/>
            </a:pPr>
            <a:r>
              <a:rPr lang="en-US" b="1" dirty="0"/>
              <a:t>    </a:t>
            </a:r>
            <a:r>
              <a:rPr lang="en-US" sz="2400" b="1" dirty="0"/>
              <a:t>Question</a:t>
            </a:r>
            <a:r>
              <a:rPr lang="en-US" sz="2400" dirty="0"/>
              <a:t>: How many relations are there on a set </a:t>
            </a:r>
            <a:r>
              <a:rPr lang="en-US" sz="2400" i="1" dirty="0"/>
              <a:t>A</a:t>
            </a:r>
            <a:r>
              <a:rPr lang="en-US" sz="2400" dirty="0"/>
              <a:t>?</a:t>
            </a:r>
            <a:r>
              <a:rPr lang="en-US" sz="2400" b="1" dirty="0"/>
              <a:t> </a:t>
            </a:r>
          </a:p>
          <a:p>
            <a:pPr marL="274320" lvl="2" indent="-274320">
              <a:buClr>
                <a:schemeClr val="accent3"/>
              </a:buClr>
              <a:buSzPct val="95000"/>
              <a:buNone/>
            </a:pPr>
            <a:endParaRPr lang="en-US" sz="2400" b="1" dirty="0"/>
          </a:p>
          <a:p>
            <a:pPr marL="274320" lvl="2" indent="0">
              <a:spcBef>
                <a:spcPts val="0"/>
              </a:spcBef>
              <a:buNone/>
            </a:pPr>
            <a:r>
              <a:rPr lang="en-US" sz="2400" b="1" dirty="0"/>
              <a:t>Solution</a:t>
            </a:r>
            <a:r>
              <a:rPr lang="en-US" sz="2400" dirty="0"/>
              <a:t>:  Because a relation on </a:t>
            </a:r>
            <a:r>
              <a:rPr lang="en-US" sz="2400" i="1" dirty="0"/>
              <a:t>A</a:t>
            </a:r>
            <a:r>
              <a:rPr lang="en-US" sz="2400" dirty="0"/>
              <a:t> is the same thing as a subset of </a:t>
            </a:r>
            <a:r>
              <a:rPr lang="en-US" sz="2400" i="1" dirty="0"/>
              <a:t>A</a:t>
            </a:r>
            <a:r>
              <a:rPr lang="en-US" sz="2400" dirty="0"/>
              <a:t> </a:t>
            </a:r>
            <a:r>
              <a:rPr lang="en-US" sz="2400" dirty="0">
                <a:latin typeface="Cambria Math"/>
                <a:ea typeface="Cambria Math"/>
              </a:rPr>
              <a:t>⨉</a:t>
            </a:r>
            <a:r>
              <a:rPr lang="en-US" sz="2400" dirty="0"/>
              <a:t> </a:t>
            </a:r>
            <a:r>
              <a:rPr lang="en-US" sz="2400" i="1" dirty="0"/>
              <a:t>A</a:t>
            </a:r>
            <a:r>
              <a:rPr lang="en-US" sz="2400" dirty="0"/>
              <a:t>, we count the subsets of </a:t>
            </a:r>
            <a:r>
              <a:rPr lang="en-US" sz="2400" i="1" dirty="0"/>
              <a:t>A </a:t>
            </a:r>
            <a:r>
              <a:rPr lang="en-US" sz="2400" dirty="0">
                <a:latin typeface="Cambria Math"/>
                <a:ea typeface="Cambria Math"/>
              </a:rPr>
              <a:t>×</a:t>
            </a:r>
            <a:r>
              <a:rPr lang="en-US" sz="2400" dirty="0"/>
              <a:t> </a:t>
            </a:r>
            <a:r>
              <a:rPr lang="en-US" sz="2400" i="1" dirty="0"/>
              <a:t>A</a:t>
            </a:r>
            <a:r>
              <a:rPr lang="en-US" sz="2400" dirty="0"/>
              <a:t>.</a:t>
            </a:r>
            <a:r>
              <a:rPr lang="en-US" sz="2400" dirty="0">
                <a:latin typeface="Cambria Math" pitchFamily="18" charset="0"/>
                <a:ea typeface="Cambria Math" pitchFamily="18" charset="0"/>
              </a:rPr>
              <a:t> </a:t>
            </a:r>
            <a:r>
              <a:rPr lang="en-US" sz="2400" dirty="0">
                <a:ea typeface="Cambria Math" pitchFamily="18" charset="0"/>
              </a:rPr>
              <a:t>Since            </a:t>
            </a:r>
            <a:r>
              <a:rPr lang="en-US" sz="2400" i="1" dirty="0"/>
              <a:t>A </a:t>
            </a:r>
            <a:r>
              <a:rPr lang="en-US" sz="2400" dirty="0">
                <a:latin typeface="Cambria Math"/>
                <a:ea typeface="Cambria Math"/>
              </a:rPr>
              <a:t>×</a:t>
            </a:r>
            <a:r>
              <a:rPr lang="en-US" sz="2400" dirty="0"/>
              <a:t> </a:t>
            </a:r>
            <a:r>
              <a:rPr lang="en-US" sz="2400" i="1" dirty="0"/>
              <a:t>A</a:t>
            </a:r>
            <a:r>
              <a:rPr lang="en-US" sz="2400" dirty="0">
                <a:ea typeface="Cambria Math" pitchFamily="18" charset="0"/>
              </a:rPr>
              <a:t> has </a:t>
            </a:r>
            <a:r>
              <a:rPr lang="en-US" sz="2400" i="1" dirty="0">
                <a:ea typeface="Cambria Math" pitchFamily="18" charset="0"/>
              </a:rPr>
              <a:t>n</a:t>
            </a:r>
            <a:r>
              <a:rPr lang="en-US" sz="2400" baseline="30000" dirty="0">
                <a:latin typeface="Cambria Math" pitchFamily="18" charset="0"/>
                <a:ea typeface="Cambria Math" pitchFamily="18" charset="0"/>
              </a:rPr>
              <a:t>2</a:t>
            </a:r>
            <a:r>
              <a:rPr lang="en-US" sz="2400" dirty="0">
                <a:ea typeface="Cambria Math" pitchFamily="18" charset="0"/>
              </a:rPr>
              <a:t> elements when </a:t>
            </a:r>
            <a:r>
              <a:rPr lang="en-US" sz="2400" i="1" dirty="0">
                <a:ea typeface="Cambria Math" pitchFamily="18" charset="0"/>
              </a:rPr>
              <a:t>A</a:t>
            </a:r>
            <a:r>
              <a:rPr lang="en-US" sz="2400" dirty="0">
                <a:ea typeface="Cambria Math" pitchFamily="18" charset="0"/>
              </a:rPr>
              <a:t> has </a:t>
            </a:r>
            <a:r>
              <a:rPr lang="en-US" sz="2400" i="1" dirty="0">
                <a:ea typeface="Cambria Math" pitchFamily="18" charset="0"/>
              </a:rPr>
              <a:t>n</a:t>
            </a:r>
            <a:r>
              <a:rPr lang="en-US" sz="2400" dirty="0">
                <a:ea typeface="Cambria Math" pitchFamily="18" charset="0"/>
              </a:rPr>
              <a:t> elements, and a set with </a:t>
            </a:r>
            <a:r>
              <a:rPr lang="en-US" sz="2400" i="1" dirty="0">
                <a:ea typeface="Cambria Math" pitchFamily="18" charset="0"/>
              </a:rPr>
              <a:t>m</a:t>
            </a:r>
            <a:r>
              <a:rPr lang="en-US" sz="2400" dirty="0">
                <a:ea typeface="Cambria Math" pitchFamily="18" charset="0"/>
              </a:rPr>
              <a:t> elements has </a:t>
            </a:r>
            <a:r>
              <a:rPr lang="en-US" sz="2400" dirty="0">
                <a:latin typeface="Cambria Math" pitchFamily="18" charset="0"/>
                <a:ea typeface="Cambria Math" pitchFamily="18" charset="0"/>
              </a:rPr>
              <a:t>2</a:t>
            </a:r>
            <a:r>
              <a:rPr lang="en-US" sz="2400" i="1" baseline="30000" dirty="0">
                <a:ea typeface="Cambria Math" pitchFamily="18" charset="0"/>
              </a:rPr>
              <a:t>m</a:t>
            </a:r>
            <a:r>
              <a:rPr lang="en-US" sz="2400" dirty="0">
                <a:ea typeface="Cambria Math" pitchFamily="18" charset="0"/>
              </a:rPr>
              <a:t> subsets, there are         subsets of  </a:t>
            </a:r>
            <a:r>
              <a:rPr lang="en-US" sz="2400" i="1" dirty="0"/>
              <a:t>A </a:t>
            </a:r>
            <a:r>
              <a:rPr lang="en-US" sz="2400" dirty="0">
                <a:latin typeface="Cambria Math"/>
                <a:ea typeface="Cambria Math"/>
              </a:rPr>
              <a:t>×</a:t>
            </a:r>
            <a:r>
              <a:rPr lang="en-US" sz="2400" dirty="0"/>
              <a:t> </a:t>
            </a:r>
            <a:r>
              <a:rPr lang="en-US" sz="2400" i="1" dirty="0"/>
              <a:t>A</a:t>
            </a:r>
            <a:r>
              <a:rPr lang="en-US" sz="2400" dirty="0">
                <a:ea typeface="Cambria Math" pitchFamily="18" charset="0"/>
              </a:rPr>
              <a:t>. Therefore,  there are        relations on a set </a:t>
            </a:r>
            <a:r>
              <a:rPr lang="en-US" sz="2400" i="1" dirty="0">
                <a:ea typeface="Cambria Math" pitchFamily="18" charset="0"/>
              </a:rPr>
              <a:t>A</a:t>
            </a:r>
            <a:r>
              <a:rPr lang="en-US" sz="2400" dirty="0">
                <a:ea typeface="Cambria Math" pitchFamily="18" charset="0"/>
              </a:rPr>
              <a:t>.</a:t>
            </a:r>
          </a:p>
          <a:p>
            <a:pPr>
              <a:buNone/>
            </a:pPr>
            <a:endParaRPr lang="en-US" sz="2400" dirty="0"/>
          </a:p>
        </p:txBody>
      </p:sp>
      <p:graphicFrame>
        <p:nvGraphicFramePr>
          <p:cNvPr id="40964" name="Object 4"/>
          <p:cNvGraphicFramePr>
            <a:graphicFrameLocks noChangeAspect="1"/>
          </p:cNvGraphicFramePr>
          <p:nvPr/>
        </p:nvGraphicFramePr>
        <p:xfrm>
          <a:off x="6324600" y="3733800"/>
          <a:ext cx="612775" cy="728663"/>
        </p:xfrm>
        <a:graphic>
          <a:graphicData uri="http://schemas.openxmlformats.org/presentationml/2006/ole">
            <mc:AlternateContent xmlns:mc="http://schemas.openxmlformats.org/markup-compatibility/2006">
              <mc:Choice xmlns:v="urn:schemas-microsoft-com:vml" Requires="v">
                <p:oleObj spid="_x0000_s7236" name="Equation" r:id="rId3" imgW="203040" imgH="241200" progId="Equation.DSMT4">
                  <p:embed/>
                </p:oleObj>
              </mc:Choice>
              <mc:Fallback>
                <p:oleObj name="Equation" r:id="rId3" imgW="203040" imgH="24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733800"/>
                        <a:ext cx="612775" cy="728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5" name="Object 5"/>
          <p:cNvGraphicFramePr>
            <a:graphicFrameLocks noChangeAspect="1"/>
          </p:cNvGraphicFramePr>
          <p:nvPr/>
        </p:nvGraphicFramePr>
        <p:xfrm>
          <a:off x="4419600" y="4114800"/>
          <a:ext cx="612775" cy="728663"/>
        </p:xfrm>
        <a:graphic>
          <a:graphicData uri="http://schemas.openxmlformats.org/presentationml/2006/ole">
            <mc:AlternateContent xmlns:mc="http://schemas.openxmlformats.org/markup-compatibility/2006">
              <mc:Choice xmlns:v="urn:schemas-microsoft-com:vml" Requires="v">
                <p:oleObj spid="_x0000_s7237" name="Equation" r:id="rId5" imgW="203040" imgH="241200" progId="Equation.DSMT4">
                  <p:embed/>
                </p:oleObj>
              </mc:Choice>
              <mc:Fallback>
                <p:oleObj name="Equation" r:id="rId5" imgW="203040" imgH="24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4114800"/>
                        <a:ext cx="612775" cy="728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021628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Sieve of </a:t>
            </a:r>
            <a:r>
              <a:rPr lang="en-US" dirty="0" err="1"/>
              <a:t>Erastosthenes</a:t>
            </a:r>
            <a:endParaRPr lang="en-US" dirty="0"/>
          </a:p>
        </p:txBody>
      </p:sp>
      <p:sp>
        <p:nvSpPr>
          <p:cNvPr id="5" name="TextBox 4"/>
          <p:cNvSpPr txBox="1"/>
          <p:nvPr/>
        </p:nvSpPr>
        <p:spPr>
          <a:xfrm>
            <a:off x="7010400" y="457200"/>
            <a:ext cx="1676400" cy="646331"/>
          </a:xfrm>
          <a:prstGeom prst="rect">
            <a:avLst/>
          </a:prstGeom>
          <a:noFill/>
        </p:spPr>
        <p:txBody>
          <a:bodyPr wrap="square" rtlCol="0">
            <a:spAutoFit/>
          </a:bodyPr>
          <a:lstStyle/>
          <a:p>
            <a:r>
              <a:rPr lang="en-US" dirty="0" err="1"/>
              <a:t>Erastothenes</a:t>
            </a:r>
            <a:endParaRPr lang="en-US" dirty="0"/>
          </a:p>
          <a:p>
            <a:r>
              <a:rPr lang="en-US" dirty="0"/>
              <a:t>(</a:t>
            </a:r>
            <a:r>
              <a:rPr lang="en-US" dirty="0">
                <a:latin typeface="Cambria Math" pitchFamily="18" charset="0"/>
                <a:ea typeface="Cambria Math" pitchFamily="18" charset="0"/>
              </a:rPr>
              <a:t>276-194</a:t>
            </a:r>
            <a:r>
              <a:rPr lang="en-US" dirty="0"/>
              <a:t> B.C.)</a:t>
            </a:r>
          </a:p>
        </p:txBody>
      </p:sp>
      <p:sp>
        <p:nvSpPr>
          <p:cNvPr id="6" name="Content Placeholder 5"/>
          <p:cNvSpPr>
            <a:spLocks noGrp="1"/>
          </p:cNvSpPr>
          <p:nvPr>
            <p:ph idx="1"/>
          </p:nvPr>
        </p:nvSpPr>
        <p:spPr/>
        <p:txBody>
          <a:bodyPr>
            <a:normAutofit fontScale="92500"/>
          </a:bodyPr>
          <a:lstStyle/>
          <a:p>
            <a:r>
              <a:rPr lang="en-US" dirty="0"/>
              <a:t>The </a:t>
            </a:r>
            <a:r>
              <a:rPr lang="en-US" i="1" dirty="0"/>
              <a:t>Sieve of </a:t>
            </a:r>
            <a:r>
              <a:rPr lang="en-US" i="1" dirty="0" err="1"/>
              <a:t>Erastosthenes</a:t>
            </a:r>
            <a:r>
              <a:rPr lang="en-US" i="1" dirty="0"/>
              <a:t> </a:t>
            </a:r>
            <a:r>
              <a:rPr lang="en-US" dirty="0"/>
              <a:t>can be used to find all primes not exceeding a specified positive integer. For example, begin with the list of integers between </a:t>
            </a:r>
            <a:r>
              <a:rPr lang="en-US" dirty="0">
                <a:latin typeface="Cambria Math" pitchFamily="18" charset="0"/>
                <a:ea typeface="Cambria Math" pitchFamily="18" charset="0"/>
              </a:rPr>
              <a:t>1</a:t>
            </a:r>
            <a:r>
              <a:rPr lang="en-US" dirty="0"/>
              <a:t> and </a:t>
            </a:r>
            <a:r>
              <a:rPr lang="en-US" dirty="0">
                <a:latin typeface="Cambria Math" pitchFamily="18" charset="0"/>
                <a:ea typeface="Cambria Math" pitchFamily="18" charset="0"/>
              </a:rPr>
              <a:t>100</a:t>
            </a:r>
            <a:r>
              <a:rPr lang="en-US" dirty="0"/>
              <a:t>.</a:t>
            </a:r>
          </a:p>
          <a:p>
            <a:pPr marL="850392" lvl="1" indent="-457200">
              <a:buFont typeface="+mj-lt"/>
              <a:buAutoNum type="alphaLcPeriod"/>
            </a:pPr>
            <a:r>
              <a:rPr lang="en-US" dirty="0"/>
              <a:t>Delete all  the integers, other than </a:t>
            </a:r>
            <a:r>
              <a:rPr lang="en-US" dirty="0">
                <a:latin typeface="Cambria Math" pitchFamily="18" charset="0"/>
                <a:ea typeface="Cambria Math" pitchFamily="18" charset="0"/>
              </a:rPr>
              <a:t>2</a:t>
            </a:r>
            <a:r>
              <a:rPr lang="en-US" dirty="0"/>
              <a:t>, divisible by </a:t>
            </a:r>
            <a:r>
              <a:rPr lang="en-US" dirty="0">
                <a:latin typeface="Cambria Math" pitchFamily="18" charset="0"/>
                <a:ea typeface="Cambria Math" pitchFamily="18" charset="0"/>
              </a:rPr>
              <a:t>2</a:t>
            </a:r>
            <a:r>
              <a:rPr lang="en-US" dirty="0"/>
              <a:t>.</a:t>
            </a:r>
          </a:p>
          <a:p>
            <a:pPr marL="850392" lvl="1" indent="-457200">
              <a:buFont typeface="+mj-lt"/>
              <a:buAutoNum type="alphaLcPeriod"/>
            </a:pPr>
            <a:r>
              <a:rPr lang="en-US" dirty="0"/>
              <a:t>Delete all the integers, other than </a:t>
            </a:r>
            <a:r>
              <a:rPr lang="en-US" dirty="0">
                <a:latin typeface="Cambria Math" pitchFamily="18" charset="0"/>
                <a:ea typeface="Cambria Math" pitchFamily="18" charset="0"/>
              </a:rPr>
              <a:t>3</a:t>
            </a:r>
            <a:r>
              <a:rPr lang="en-US" dirty="0"/>
              <a:t>, divisible by </a:t>
            </a:r>
            <a:r>
              <a:rPr lang="en-US" dirty="0">
                <a:latin typeface="Cambria Math" pitchFamily="18" charset="0"/>
                <a:ea typeface="Cambria Math" pitchFamily="18" charset="0"/>
              </a:rPr>
              <a:t>3</a:t>
            </a:r>
            <a:r>
              <a:rPr lang="en-US" dirty="0"/>
              <a:t>.</a:t>
            </a:r>
          </a:p>
          <a:p>
            <a:pPr marL="850392" lvl="1" indent="-457200">
              <a:buFont typeface="+mj-lt"/>
              <a:buAutoNum type="alphaLcPeriod"/>
            </a:pPr>
            <a:r>
              <a:rPr lang="en-US" dirty="0"/>
              <a:t>Next, delete all the integers, other than </a:t>
            </a:r>
            <a:r>
              <a:rPr lang="en-US" dirty="0">
                <a:latin typeface="Cambria Math" pitchFamily="18" charset="0"/>
                <a:ea typeface="Cambria Math" pitchFamily="18" charset="0"/>
              </a:rPr>
              <a:t>5</a:t>
            </a:r>
            <a:r>
              <a:rPr lang="en-US" dirty="0"/>
              <a:t>, divisible by </a:t>
            </a:r>
            <a:r>
              <a:rPr lang="en-US" dirty="0">
                <a:latin typeface="Cambria Math" pitchFamily="18" charset="0"/>
                <a:ea typeface="Cambria Math" pitchFamily="18" charset="0"/>
              </a:rPr>
              <a:t>5</a:t>
            </a:r>
            <a:r>
              <a:rPr lang="en-US" dirty="0"/>
              <a:t>.</a:t>
            </a:r>
          </a:p>
          <a:p>
            <a:pPr marL="850392" lvl="1" indent="-457200">
              <a:buFont typeface="+mj-lt"/>
              <a:buAutoNum type="alphaLcPeriod"/>
            </a:pPr>
            <a:r>
              <a:rPr lang="en-US" dirty="0"/>
              <a:t>Next, delete all the integers, other than </a:t>
            </a:r>
            <a:r>
              <a:rPr lang="en-US" dirty="0">
                <a:latin typeface="Cambria Math" pitchFamily="18" charset="0"/>
                <a:ea typeface="Cambria Math" pitchFamily="18" charset="0"/>
              </a:rPr>
              <a:t>7</a:t>
            </a:r>
            <a:r>
              <a:rPr lang="en-US" dirty="0"/>
              <a:t>, divisible by </a:t>
            </a:r>
            <a:r>
              <a:rPr lang="en-US" dirty="0">
                <a:latin typeface="Cambria Math" pitchFamily="18" charset="0"/>
                <a:ea typeface="Cambria Math" pitchFamily="18" charset="0"/>
              </a:rPr>
              <a:t>7</a:t>
            </a:r>
            <a:r>
              <a:rPr lang="en-US" dirty="0"/>
              <a:t>.</a:t>
            </a:r>
          </a:p>
          <a:p>
            <a:pPr marL="850392" lvl="1" indent="-457200">
              <a:buFont typeface="+mj-lt"/>
              <a:buAutoNum type="alphaLcPeriod"/>
            </a:pPr>
            <a:r>
              <a:rPr lang="en-US" dirty="0"/>
              <a:t>Since all the remaining integers  are not divisible by any of the previous integers, other than </a:t>
            </a:r>
            <a:r>
              <a:rPr lang="en-US" dirty="0">
                <a:latin typeface="Cambria Math" pitchFamily="18" charset="0"/>
                <a:ea typeface="Cambria Math" pitchFamily="18" charset="0"/>
              </a:rPr>
              <a:t>1</a:t>
            </a:r>
            <a:r>
              <a:rPr lang="en-US" dirty="0"/>
              <a:t>, the primes are:</a:t>
            </a:r>
          </a:p>
          <a:p>
            <a:pPr>
              <a:buNone/>
            </a:pPr>
            <a:r>
              <a:rPr lang="en-US" dirty="0"/>
              <a:t>   </a:t>
            </a:r>
            <a:r>
              <a:rPr lang="en-US" sz="2200" dirty="0"/>
              <a:t>{</a:t>
            </a:r>
            <a:r>
              <a:rPr lang="en-US" sz="2200" dirty="0">
                <a:latin typeface="Cambria Math" pitchFamily="18" charset="0"/>
                <a:ea typeface="Cambria Math" pitchFamily="18" charset="0"/>
              </a:rPr>
              <a:t>2,3,7,11,19,23,29,31,37,41,43,47,53,59,61,67,71,73,79,83,89, 97</a:t>
            </a:r>
            <a:r>
              <a:rPr lang="en-US" sz="2200" dirty="0"/>
              <a:t>}</a:t>
            </a:r>
          </a:p>
          <a:p>
            <a:endParaRPr lang="en-US" dirty="0"/>
          </a:p>
        </p:txBody>
      </p:sp>
      <p:pic>
        <p:nvPicPr>
          <p:cNvPr id="7" name="Content Placeholder 3" descr="0711.jpg"/>
          <p:cNvPicPr>
            <a:picLocks noChangeAspect="1"/>
          </p:cNvPicPr>
          <p:nvPr/>
        </p:nvPicPr>
        <p:blipFill>
          <a:blip r:embed="rId2" cstate="print"/>
          <a:stretch>
            <a:fillRect/>
          </a:stretch>
        </p:blipFill>
        <p:spPr>
          <a:xfrm>
            <a:off x="5410200" y="152400"/>
            <a:ext cx="885444" cy="1021842"/>
          </a:xfrm>
          <a:prstGeom prst="rect">
            <a:avLst/>
          </a:prstGeom>
        </p:spPr>
      </p:pic>
      <p:sp>
        <p:nvSpPr>
          <p:cNvPr id="8" name="TextBox 7"/>
          <p:cNvSpPr txBox="1"/>
          <p:nvPr/>
        </p:nvSpPr>
        <p:spPr>
          <a:xfrm>
            <a:off x="6324600" y="62484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28030303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Sieve of </a:t>
            </a:r>
            <a:r>
              <a:rPr lang="en-US" dirty="0" err="1"/>
              <a:t>Erastosthenes</a:t>
            </a:r>
            <a:endParaRPr lang="en-US" dirty="0"/>
          </a:p>
        </p:txBody>
      </p:sp>
      <p:pic>
        <p:nvPicPr>
          <p:cNvPr id="4" name="Content Placeholder 3" descr="table32.jpg"/>
          <p:cNvPicPr>
            <a:picLocks noGrp="1" noChangeAspect="1"/>
          </p:cNvPicPr>
          <p:nvPr>
            <p:ph idx="1"/>
          </p:nvPr>
        </p:nvPicPr>
        <p:blipFill>
          <a:blip r:embed="rId2" cstate="print"/>
          <a:stretch>
            <a:fillRect/>
          </a:stretch>
        </p:blipFill>
        <p:spPr>
          <a:xfrm>
            <a:off x="457200" y="1905000"/>
            <a:ext cx="5033501" cy="4389437"/>
          </a:xfrm>
        </p:spPr>
      </p:pic>
      <p:sp>
        <p:nvSpPr>
          <p:cNvPr id="5" name="TextBox 4"/>
          <p:cNvSpPr txBox="1"/>
          <p:nvPr/>
        </p:nvSpPr>
        <p:spPr>
          <a:xfrm>
            <a:off x="5638800" y="1828800"/>
            <a:ext cx="2971800" cy="4247317"/>
          </a:xfrm>
          <a:prstGeom prst="rect">
            <a:avLst/>
          </a:prstGeom>
          <a:noFill/>
        </p:spPr>
        <p:txBody>
          <a:bodyPr wrap="square" rtlCol="0">
            <a:spAutoFit/>
          </a:bodyPr>
          <a:lstStyle/>
          <a:p>
            <a:r>
              <a:rPr lang="en-US" dirty="0"/>
              <a:t>If an integer </a:t>
            </a:r>
            <a:r>
              <a:rPr lang="en-US" i="1" dirty="0"/>
              <a:t>n</a:t>
            </a:r>
            <a:r>
              <a:rPr lang="en-US" dirty="0"/>
              <a:t> is a composite integer, then it has a prime divisor less than or equal to </a:t>
            </a:r>
            <a:r>
              <a:rPr lang="en-US" dirty="0">
                <a:latin typeface="Cambria Math"/>
                <a:ea typeface="Cambria Math"/>
              </a:rPr>
              <a:t>√</a:t>
            </a:r>
            <a:r>
              <a:rPr lang="en-US" i="1" dirty="0"/>
              <a:t>n</a:t>
            </a:r>
            <a:r>
              <a:rPr lang="en-US" dirty="0"/>
              <a:t>.</a:t>
            </a:r>
          </a:p>
          <a:p>
            <a:endParaRPr lang="en-US" dirty="0"/>
          </a:p>
          <a:p>
            <a:r>
              <a:rPr lang="en-US" dirty="0"/>
              <a:t>To see this, note that if </a:t>
            </a:r>
            <a:r>
              <a:rPr lang="en-US" i="1" dirty="0"/>
              <a:t>n</a:t>
            </a:r>
            <a:r>
              <a:rPr lang="en-US" dirty="0"/>
              <a:t> = </a:t>
            </a:r>
            <a:r>
              <a:rPr lang="en-US" i="1" dirty="0" err="1"/>
              <a:t>ab</a:t>
            </a:r>
            <a:r>
              <a:rPr lang="en-US" dirty="0"/>
              <a:t>, then  </a:t>
            </a:r>
            <a:r>
              <a:rPr lang="en-US" i="1" dirty="0"/>
              <a:t>a</a:t>
            </a:r>
            <a:r>
              <a:rPr lang="en-US" dirty="0"/>
              <a:t> </a:t>
            </a:r>
            <a:r>
              <a:rPr lang="en-US" dirty="0">
                <a:latin typeface="Cambria Math"/>
                <a:ea typeface="Cambria Math"/>
              </a:rPr>
              <a:t>≤ √</a:t>
            </a:r>
            <a:r>
              <a:rPr lang="en-US" i="1" dirty="0"/>
              <a:t>n </a:t>
            </a:r>
            <a:r>
              <a:rPr lang="en-US" dirty="0"/>
              <a:t> or </a:t>
            </a:r>
            <a:r>
              <a:rPr lang="en-US" i="1" dirty="0"/>
              <a:t>b </a:t>
            </a:r>
            <a:r>
              <a:rPr lang="en-US" dirty="0">
                <a:latin typeface="Cambria Math"/>
                <a:ea typeface="Cambria Math"/>
              </a:rPr>
              <a:t>≤√</a:t>
            </a:r>
            <a:r>
              <a:rPr lang="en-US" i="1" dirty="0"/>
              <a:t>n</a:t>
            </a:r>
            <a:r>
              <a:rPr lang="en-US" dirty="0"/>
              <a:t>.</a:t>
            </a:r>
          </a:p>
          <a:p>
            <a:endParaRPr lang="en-US" dirty="0"/>
          </a:p>
          <a:p>
            <a:endParaRPr lang="en-US" dirty="0"/>
          </a:p>
          <a:p>
            <a:r>
              <a:rPr lang="en-US" i="1" dirty="0"/>
              <a:t>Trial division</a:t>
            </a:r>
            <a:r>
              <a:rPr lang="en-US" dirty="0"/>
              <a:t>, a very inefficient method of determining if a number </a:t>
            </a:r>
            <a:r>
              <a:rPr lang="en-US" i="1" dirty="0"/>
              <a:t>n</a:t>
            </a:r>
            <a:r>
              <a:rPr lang="en-US" dirty="0"/>
              <a:t>  is prime, is to try every integer </a:t>
            </a:r>
            <a:r>
              <a:rPr lang="en-US" i="1" dirty="0" err="1"/>
              <a:t>i</a:t>
            </a:r>
            <a:r>
              <a:rPr lang="en-US" dirty="0">
                <a:latin typeface="Cambria Math"/>
                <a:ea typeface="Cambria Math"/>
              </a:rPr>
              <a:t> ≤√</a:t>
            </a:r>
            <a:r>
              <a:rPr lang="en-US" i="1" dirty="0"/>
              <a:t>n </a:t>
            </a:r>
            <a:r>
              <a:rPr lang="en-US" dirty="0"/>
              <a:t>and see if n is divisible by </a:t>
            </a:r>
            <a:r>
              <a:rPr lang="en-US" i="1" dirty="0" err="1"/>
              <a:t>i</a:t>
            </a:r>
            <a:r>
              <a:rPr lang="en-US" dirty="0"/>
              <a:t>. </a:t>
            </a:r>
          </a:p>
        </p:txBody>
      </p:sp>
    </p:spTree>
    <p:extLst>
      <p:ext uri="{BB962C8B-B14F-4D97-AF65-F5344CB8AC3E}">
        <p14:creationId xmlns:p14="http://schemas.microsoft.com/office/powerpoint/2010/main" val="15902419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Mersenne</a:t>
            </a:r>
            <a:r>
              <a:rPr lang="en-US" dirty="0"/>
              <a:t> Primes</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Prime numbers of the form </a:t>
            </a:r>
            <a:r>
              <a:rPr lang="en-US" dirty="0">
                <a:latin typeface="Cambria Math" pitchFamily="18" charset="0"/>
                <a:ea typeface="Cambria Math" pitchFamily="18" charset="0"/>
              </a:rPr>
              <a:t>2</a:t>
            </a:r>
            <a:r>
              <a:rPr lang="en-US" i="1" baseline="30000" dirty="0">
                <a:latin typeface="Cambria Math" pitchFamily="18" charset="0"/>
                <a:ea typeface="Cambria Math" pitchFamily="18" charset="0"/>
              </a:rPr>
              <a:t>p</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ea typeface="Cambria Math"/>
              </a:rPr>
              <a:t>where</a:t>
            </a:r>
            <a:r>
              <a:rPr lang="en-US" i="1" dirty="0">
                <a:latin typeface="Cambria Math"/>
                <a:ea typeface="Cambria Math"/>
              </a:rPr>
              <a:t> </a:t>
            </a:r>
            <a:r>
              <a:rPr lang="en-US" baseline="30000" dirty="0"/>
              <a:t> </a:t>
            </a:r>
            <a:r>
              <a:rPr lang="en-US" i="1" dirty="0"/>
              <a:t>p</a:t>
            </a:r>
            <a:r>
              <a:rPr lang="en-US" dirty="0"/>
              <a:t> is prime, are called </a:t>
            </a:r>
            <a:r>
              <a:rPr lang="en-US" i="1" dirty="0" err="1"/>
              <a:t>Mersenne</a:t>
            </a:r>
            <a:r>
              <a:rPr lang="en-US" i="1" dirty="0"/>
              <a:t> primes</a:t>
            </a:r>
            <a:r>
              <a:rPr lang="en-US" dirty="0"/>
              <a:t>.</a:t>
            </a:r>
          </a:p>
          <a:p>
            <a:pPr lvl="1"/>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a:t>
            </a:r>
            <a:r>
              <a:rPr lang="en-US"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3</a:t>
            </a:r>
            <a:r>
              <a:rPr lang="en-US" i="1" dirty="0">
                <a:latin typeface="Cambria Math"/>
                <a:ea typeface="Cambria Math"/>
              </a:rPr>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3</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7,</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5</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37 , and </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7</a:t>
            </a:r>
            <a:r>
              <a:rPr lang="en-US" i="1" baseline="30000" dirty="0"/>
              <a:t> </a:t>
            </a:r>
            <a:r>
              <a:rPr lang="en-US" i="1" dirty="0">
                <a:latin typeface="Cambria Math"/>
                <a:ea typeface="Cambria Math"/>
              </a:rPr>
              <a:t>− </a:t>
            </a:r>
            <a:r>
              <a:rPr lang="en-US" dirty="0">
                <a:latin typeface="Cambria Math"/>
                <a:ea typeface="Cambria Math"/>
              </a:rPr>
              <a:t>1 </a:t>
            </a:r>
            <a:r>
              <a:rPr lang="en-US" i="1" dirty="0">
                <a:latin typeface="Cambria Math"/>
                <a:ea typeface="Cambria Math"/>
              </a:rPr>
              <a:t> = </a:t>
            </a:r>
            <a:r>
              <a:rPr lang="en-US" dirty="0">
                <a:latin typeface="Cambria Math"/>
                <a:ea typeface="Cambria Math"/>
              </a:rPr>
              <a:t>127  are </a:t>
            </a:r>
            <a:r>
              <a:rPr lang="en-US" dirty="0" err="1">
                <a:latin typeface="Cambria Math"/>
                <a:ea typeface="Cambria Math"/>
              </a:rPr>
              <a:t>Mersenne</a:t>
            </a:r>
            <a:r>
              <a:rPr lang="en-US" dirty="0">
                <a:latin typeface="Cambria Math"/>
                <a:ea typeface="Cambria Math"/>
              </a:rPr>
              <a:t> primes.</a:t>
            </a:r>
          </a:p>
          <a:p>
            <a:pPr lvl="1"/>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11</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2047 </a:t>
            </a:r>
            <a:r>
              <a:rPr lang="en-US" i="1" dirty="0">
                <a:latin typeface="Cambria Math"/>
                <a:ea typeface="Cambria Math"/>
              </a:rPr>
              <a:t>  </a:t>
            </a:r>
            <a:r>
              <a:rPr lang="en-US" dirty="0">
                <a:ea typeface="Cambria Math"/>
              </a:rPr>
              <a:t>is not a </a:t>
            </a:r>
            <a:r>
              <a:rPr lang="en-US" dirty="0" err="1">
                <a:ea typeface="Cambria Math"/>
              </a:rPr>
              <a:t>Mersenne</a:t>
            </a:r>
            <a:r>
              <a:rPr lang="en-US" dirty="0">
                <a:ea typeface="Cambria Math"/>
              </a:rPr>
              <a:t> prime</a:t>
            </a:r>
            <a:r>
              <a:rPr lang="en-US" dirty="0">
                <a:latin typeface="Cambria Math"/>
                <a:ea typeface="Cambria Math"/>
              </a:rPr>
              <a:t> since 2047 = 23∙89.</a:t>
            </a:r>
          </a:p>
          <a:p>
            <a:pPr lvl="1"/>
            <a:r>
              <a:rPr lang="en-US" dirty="0">
                <a:latin typeface="Cambria Math"/>
                <a:ea typeface="Cambria Math"/>
              </a:rPr>
              <a:t>There is an efficient test for determining if </a:t>
            </a:r>
            <a:r>
              <a:rPr lang="en-US" dirty="0"/>
              <a:t> </a:t>
            </a:r>
            <a:r>
              <a:rPr lang="en-US" dirty="0">
                <a:latin typeface="Cambria Math" pitchFamily="18" charset="0"/>
                <a:ea typeface="Cambria Math" pitchFamily="18" charset="0"/>
              </a:rPr>
              <a:t>2</a:t>
            </a:r>
            <a:r>
              <a:rPr lang="en-US" i="1" baseline="30000" dirty="0">
                <a:latin typeface="Cambria Math" pitchFamily="18" charset="0"/>
                <a:ea typeface="Cambria Math" pitchFamily="18" charset="0"/>
              </a:rPr>
              <a:t>p</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a:t>
            </a:r>
            <a:r>
              <a:rPr lang="en-US" dirty="0">
                <a:latin typeface="Cambria Math"/>
                <a:ea typeface="Cambria Math"/>
              </a:rPr>
              <a:t> is prime.</a:t>
            </a:r>
          </a:p>
          <a:p>
            <a:pPr lvl="1"/>
            <a:r>
              <a:rPr lang="en-US" dirty="0">
                <a:latin typeface="Cambria Math"/>
                <a:ea typeface="Cambria Math"/>
              </a:rPr>
              <a:t>The largest known prime numbers are </a:t>
            </a:r>
            <a:r>
              <a:rPr lang="en-US" dirty="0" err="1">
                <a:latin typeface="Cambria Math"/>
                <a:ea typeface="Cambria Math"/>
              </a:rPr>
              <a:t>Mersenne</a:t>
            </a:r>
            <a:r>
              <a:rPr lang="en-US" dirty="0">
                <a:latin typeface="Cambria Math"/>
                <a:ea typeface="Cambria Math"/>
              </a:rPr>
              <a:t> primes.</a:t>
            </a:r>
          </a:p>
          <a:p>
            <a:pPr lvl="1"/>
            <a:r>
              <a:rPr lang="en-US" dirty="0">
                <a:latin typeface="Cambria Math"/>
                <a:ea typeface="Cambria Math"/>
              </a:rPr>
              <a:t>As of mid 2011, 47 </a:t>
            </a:r>
            <a:r>
              <a:rPr lang="en-US" dirty="0" err="1">
                <a:latin typeface="Cambria Math"/>
                <a:ea typeface="Cambria Math"/>
              </a:rPr>
              <a:t>Mersenne</a:t>
            </a:r>
            <a:r>
              <a:rPr lang="en-US" dirty="0">
                <a:latin typeface="Cambria Math"/>
                <a:ea typeface="Cambria Math"/>
              </a:rPr>
              <a:t> primes were known, the largest  is 2</a:t>
            </a:r>
            <a:r>
              <a:rPr lang="en-US" baseline="30000" dirty="0">
                <a:latin typeface="Cambria Math"/>
                <a:ea typeface="Cambria Math"/>
              </a:rPr>
              <a:t>43,112,609</a:t>
            </a:r>
            <a:r>
              <a:rPr lang="en-US" dirty="0">
                <a:latin typeface="Cambria Math"/>
                <a:ea typeface="Cambria Math"/>
              </a:rPr>
              <a:t> </a:t>
            </a:r>
            <a:r>
              <a:rPr lang="en-US" i="1" dirty="0">
                <a:latin typeface="Cambria Math"/>
                <a:ea typeface="Cambria Math"/>
              </a:rPr>
              <a:t>− </a:t>
            </a:r>
            <a:r>
              <a:rPr lang="en-US" dirty="0">
                <a:latin typeface="Cambria Math"/>
                <a:ea typeface="Cambria Math"/>
              </a:rPr>
              <a:t>1, which has nearly 13 million decimal digits.</a:t>
            </a:r>
          </a:p>
          <a:p>
            <a:pPr lvl="1"/>
            <a:r>
              <a:rPr lang="en-US" dirty="0">
                <a:latin typeface="Cambria Math"/>
                <a:ea typeface="Cambria Math"/>
              </a:rPr>
              <a:t>The </a:t>
            </a:r>
            <a:r>
              <a:rPr lang="en-US" i="1" dirty="0">
                <a:ea typeface="Cambria Math"/>
              </a:rPr>
              <a:t>Great Internet </a:t>
            </a:r>
            <a:r>
              <a:rPr lang="en-US" i="1" dirty="0" err="1">
                <a:ea typeface="Cambria Math"/>
              </a:rPr>
              <a:t>Mersenne</a:t>
            </a:r>
            <a:r>
              <a:rPr lang="en-US" i="1" dirty="0">
                <a:ea typeface="Cambria Math"/>
              </a:rPr>
              <a:t> Prime Search </a:t>
            </a:r>
            <a:r>
              <a:rPr lang="en-US" dirty="0">
                <a:latin typeface="Cambria Math"/>
                <a:ea typeface="Cambria Math"/>
              </a:rPr>
              <a:t>(</a:t>
            </a:r>
            <a:r>
              <a:rPr lang="en-US" i="1" dirty="0">
                <a:ea typeface="Cambria Math"/>
              </a:rPr>
              <a:t>GIMPS</a:t>
            </a:r>
            <a:r>
              <a:rPr lang="en-US" dirty="0">
                <a:latin typeface="Cambria Math"/>
                <a:ea typeface="Cambria Math"/>
              </a:rPr>
              <a:t>) is a distributed computing project to search  for new </a:t>
            </a:r>
            <a:r>
              <a:rPr lang="en-US" dirty="0" err="1">
                <a:latin typeface="Cambria Math"/>
                <a:ea typeface="Cambria Math"/>
              </a:rPr>
              <a:t>Mersenne</a:t>
            </a:r>
            <a:r>
              <a:rPr lang="en-US" dirty="0">
                <a:latin typeface="Cambria Math"/>
                <a:ea typeface="Cambria Math"/>
              </a:rPr>
              <a:t> Primes.</a:t>
            </a:r>
          </a:p>
          <a:p>
            <a:pPr lvl="1">
              <a:buNone/>
            </a:pPr>
            <a:r>
              <a:rPr lang="en-US" dirty="0">
                <a:latin typeface="Cambria Math"/>
                <a:ea typeface="Cambria Math"/>
              </a:rPr>
              <a:t>                   </a:t>
            </a:r>
            <a:r>
              <a:rPr lang="en-US" dirty="0">
                <a:latin typeface="Cambria Math"/>
                <a:ea typeface="Cambria Math"/>
                <a:hlinkClick r:id="rId2"/>
              </a:rPr>
              <a:t>http://www.mersenne.org/</a:t>
            </a:r>
            <a:endParaRPr lang="en-US" dirty="0">
              <a:latin typeface="Cambria Math"/>
              <a:ea typeface="Cambria Math"/>
            </a:endParaRPr>
          </a:p>
          <a:p>
            <a:pPr lvl="1">
              <a:buNone/>
            </a:pPr>
            <a:endParaRPr lang="en-US" dirty="0">
              <a:latin typeface="Cambria Math"/>
              <a:ea typeface="Cambria Math"/>
            </a:endParaRPr>
          </a:p>
          <a:p>
            <a:pPr lvl="1"/>
            <a:endParaRPr lang="en-US" dirty="0"/>
          </a:p>
        </p:txBody>
      </p:sp>
      <p:pic>
        <p:nvPicPr>
          <p:cNvPr id="4" name="Picture 3" descr="0312.jpg"/>
          <p:cNvPicPr>
            <a:picLocks noChangeAspect="1"/>
          </p:cNvPicPr>
          <p:nvPr/>
        </p:nvPicPr>
        <p:blipFill>
          <a:blip r:embed="rId3" cstate="print"/>
          <a:stretch>
            <a:fillRect/>
          </a:stretch>
        </p:blipFill>
        <p:spPr>
          <a:xfrm>
            <a:off x="5029200" y="381000"/>
            <a:ext cx="895350" cy="1040130"/>
          </a:xfrm>
          <a:prstGeom prst="rect">
            <a:avLst/>
          </a:prstGeom>
        </p:spPr>
      </p:pic>
      <p:sp>
        <p:nvSpPr>
          <p:cNvPr id="5" name="TextBox 4"/>
          <p:cNvSpPr txBox="1"/>
          <p:nvPr/>
        </p:nvSpPr>
        <p:spPr>
          <a:xfrm>
            <a:off x="6019800" y="685800"/>
            <a:ext cx="1981200" cy="646331"/>
          </a:xfrm>
          <a:prstGeom prst="rect">
            <a:avLst/>
          </a:prstGeom>
          <a:noFill/>
        </p:spPr>
        <p:txBody>
          <a:bodyPr wrap="square" rtlCol="0">
            <a:spAutoFit/>
          </a:bodyPr>
          <a:lstStyle/>
          <a:p>
            <a:r>
              <a:rPr lang="en-US" dirty="0"/>
              <a:t>Marin </a:t>
            </a:r>
            <a:r>
              <a:rPr lang="en-US" dirty="0" err="1"/>
              <a:t>Mersenne</a:t>
            </a:r>
            <a:endParaRPr lang="en-US" dirty="0"/>
          </a:p>
          <a:p>
            <a:r>
              <a:rPr lang="en-US" dirty="0"/>
              <a:t>(1588-1648)</a:t>
            </a:r>
          </a:p>
        </p:txBody>
      </p:sp>
    </p:spTree>
    <p:extLst>
      <p:ext uri="{BB962C8B-B14F-4D97-AF65-F5344CB8AC3E}">
        <p14:creationId xmlns:p14="http://schemas.microsoft.com/office/powerpoint/2010/main" val="42503369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Greatest Common Divisor</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Let </a:t>
            </a:r>
            <a:r>
              <a:rPr lang="en-US" i="1" dirty="0"/>
              <a:t>a</a:t>
            </a:r>
            <a:r>
              <a:rPr lang="en-US" dirty="0"/>
              <a:t> and </a:t>
            </a:r>
            <a:r>
              <a:rPr lang="en-US" i="1" dirty="0"/>
              <a:t>b </a:t>
            </a:r>
            <a:r>
              <a:rPr lang="en-US" dirty="0"/>
              <a:t>be integers, not both zero. The largest integer </a:t>
            </a:r>
            <a:r>
              <a:rPr lang="en-US" i="1" dirty="0"/>
              <a:t>d</a:t>
            </a:r>
            <a:r>
              <a:rPr lang="en-US" dirty="0"/>
              <a:t> such that </a:t>
            </a:r>
            <a:r>
              <a:rPr lang="en-US" i="1" dirty="0"/>
              <a:t>d </a:t>
            </a:r>
            <a:r>
              <a:rPr lang="en-US" dirty="0"/>
              <a:t>|</a:t>
            </a:r>
            <a:r>
              <a:rPr lang="en-US" i="1" dirty="0"/>
              <a:t> a </a:t>
            </a:r>
            <a:r>
              <a:rPr lang="en-US" dirty="0"/>
              <a:t>and also </a:t>
            </a:r>
            <a:r>
              <a:rPr lang="en-US" i="1" dirty="0"/>
              <a:t>d </a:t>
            </a:r>
            <a:r>
              <a:rPr lang="en-US" dirty="0"/>
              <a:t>| </a:t>
            </a:r>
            <a:r>
              <a:rPr lang="en-US" i="1" dirty="0"/>
              <a:t>b </a:t>
            </a:r>
            <a:r>
              <a:rPr lang="en-US" dirty="0"/>
              <a:t>is called the greatest common divisor of </a:t>
            </a:r>
            <a:r>
              <a:rPr lang="en-US" i="1" dirty="0"/>
              <a:t>a</a:t>
            </a:r>
            <a:r>
              <a:rPr lang="en-US" dirty="0"/>
              <a:t> and </a:t>
            </a:r>
            <a:r>
              <a:rPr lang="en-US" i="1" dirty="0"/>
              <a:t>b</a:t>
            </a:r>
            <a:r>
              <a:rPr lang="en-US" dirty="0"/>
              <a:t>. The  greatest common divisor of </a:t>
            </a:r>
            <a:r>
              <a:rPr lang="en-US" i="1" dirty="0"/>
              <a:t>a </a:t>
            </a:r>
            <a:r>
              <a:rPr lang="en-US" dirty="0"/>
              <a:t>and </a:t>
            </a:r>
            <a:r>
              <a:rPr lang="en-US" i="1" dirty="0"/>
              <a:t>b</a:t>
            </a:r>
            <a:r>
              <a:rPr lang="en-US" dirty="0"/>
              <a:t> is denoted by </a:t>
            </a:r>
            <a:r>
              <a:rPr lang="en-US" dirty="0" err="1"/>
              <a:t>gcd</a:t>
            </a:r>
            <a:r>
              <a:rPr lang="en-US" dirty="0"/>
              <a:t>(</a:t>
            </a:r>
            <a:r>
              <a:rPr lang="en-US" i="1" dirty="0" err="1"/>
              <a:t>a,b</a:t>
            </a:r>
            <a:r>
              <a:rPr lang="en-US" dirty="0"/>
              <a:t>).</a:t>
            </a:r>
          </a:p>
          <a:p>
            <a:pPr>
              <a:buNone/>
            </a:pPr>
            <a:r>
              <a:rPr lang="en-US" dirty="0"/>
              <a:t>    </a:t>
            </a:r>
          </a:p>
          <a:p>
            <a:pPr>
              <a:buNone/>
            </a:pPr>
            <a:r>
              <a:rPr lang="en-US" dirty="0"/>
              <a:t>    One can find greatest common divisors of small numbers by inspection.</a:t>
            </a:r>
          </a:p>
          <a:p>
            <a:pPr>
              <a:buNone/>
            </a:pPr>
            <a:r>
              <a:rPr lang="en-US" dirty="0"/>
              <a:t>   </a:t>
            </a:r>
            <a:r>
              <a:rPr lang="en-US" b="1" dirty="0"/>
              <a:t>Example</a:t>
            </a:r>
            <a:r>
              <a:rPr lang="en-US" dirty="0"/>
              <a:t>: What is the greatest common divisor of </a:t>
            </a:r>
            <a:r>
              <a:rPr lang="en-US" dirty="0">
                <a:latin typeface="Cambria Math" pitchFamily="18" charset="0"/>
                <a:ea typeface="Cambria Math" pitchFamily="18" charset="0"/>
              </a:rPr>
              <a:t>24</a:t>
            </a:r>
            <a:r>
              <a:rPr lang="en-US" dirty="0"/>
              <a:t> and </a:t>
            </a:r>
            <a:r>
              <a:rPr lang="en-US" dirty="0">
                <a:latin typeface="Cambria Math" pitchFamily="18" charset="0"/>
                <a:ea typeface="Cambria Math" pitchFamily="18" charset="0"/>
              </a:rPr>
              <a:t>36</a:t>
            </a:r>
            <a:r>
              <a:rPr lang="en-US" dirty="0"/>
              <a:t>? </a:t>
            </a:r>
          </a:p>
          <a:p>
            <a:pPr>
              <a:buNone/>
            </a:pPr>
            <a:r>
              <a:rPr lang="en-US" dirty="0"/>
              <a:t>    </a:t>
            </a:r>
            <a:r>
              <a:rPr lang="en-US" b="1" dirty="0"/>
              <a:t>Solution</a:t>
            </a:r>
            <a:r>
              <a:rPr lang="en-US" dirty="0"/>
              <a:t>: </a:t>
            </a:r>
            <a:r>
              <a:rPr lang="en-US" dirty="0" err="1"/>
              <a:t>gcd</a:t>
            </a:r>
            <a:r>
              <a:rPr lang="en-US" dirty="0"/>
              <a:t>(</a:t>
            </a:r>
            <a:r>
              <a:rPr lang="en-US" dirty="0">
                <a:latin typeface="Cambria Math" pitchFamily="18" charset="0"/>
                <a:ea typeface="Cambria Math" pitchFamily="18" charset="0"/>
              </a:rPr>
              <a:t>24,36</a:t>
            </a:r>
            <a:r>
              <a:rPr lang="en-US" dirty="0"/>
              <a:t>) = </a:t>
            </a:r>
            <a:r>
              <a:rPr lang="en-US" dirty="0">
                <a:latin typeface="Cambria Math" pitchFamily="18" charset="0"/>
                <a:ea typeface="Cambria Math" pitchFamily="18" charset="0"/>
              </a:rPr>
              <a:t>12</a:t>
            </a:r>
          </a:p>
          <a:p>
            <a:pPr>
              <a:buNone/>
            </a:pPr>
            <a:r>
              <a:rPr lang="en-US" b="1" dirty="0"/>
              <a:t>    Example</a:t>
            </a:r>
            <a:r>
              <a:rPr lang="en-US" dirty="0"/>
              <a:t>: What is the greatest common divisor of </a:t>
            </a:r>
            <a:r>
              <a:rPr lang="en-US" dirty="0">
                <a:latin typeface="Cambria Math" pitchFamily="18" charset="0"/>
                <a:ea typeface="Cambria Math" pitchFamily="18" charset="0"/>
              </a:rPr>
              <a:t>17</a:t>
            </a:r>
            <a:r>
              <a:rPr lang="en-US" dirty="0"/>
              <a:t> and </a:t>
            </a:r>
            <a:r>
              <a:rPr lang="en-US" dirty="0">
                <a:latin typeface="Cambria Math" pitchFamily="18" charset="0"/>
                <a:ea typeface="Cambria Math" pitchFamily="18" charset="0"/>
              </a:rPr>
              <a:t>22</a:t>
            </a:r>
            <a:r>
              <a:rPr lang="en-US" dirty="0"/>
              <a:t>?</a:t>
            </a:r>
          </a:p>
          <a:p>
            <a:pPr>
              <a:buNone/>
            </a:pPr>
            <a:r>
              <a:rPr lang="en-US" dirty="0"/>
              <a:t>    </a:t>
            </a:r>
            <a:r>
              <a:rPr lang="en-US" b="1" dirty="0"/>
              <a:t>Solution</a:t>
            </a:r>
            <a:r>
              <a:rPr lang="en-US" dirty="0"/>
              <a:t>: </a:t>
            </a:r>
            <a:r>
              <a:rPr lang="en-US" dirty="0" err="1"/>
              <a:t>gcd</a:t>
            </a:r>
            <a:r>
              <a:rPr lang="en-US" dirty="0"/>
              <a:t>(</a:t>
            </a:r>
            <a:r>
              <a:rPr lang="en-US" dirty="0">
                <a:latin typeface="Cambria Math" pitchFamily="18" charset="0"/>
                <a:ea typeface="Cambria Math" pitchFamily="18" charset="0"/>
              </a:rPr>
              <a:t>17,22</a:t>
            </a:r>
            <a:r>
              <a:rPr lang="en-US" dirty="0"/>
              <a:t>) = </a:t>
            </a:r>
            <a:r>
              <a:rPr lang="en-US" dirty="0">
                <a:latin typeface="Cambria Math" pitchFamily="18" charset="0"/>
                <a:ea typeface="Cambria Math" pitchFamily="18" charset="0"/>
              </a:rPr>
              <a:t>1</a:t>
            </a:r>
          </a:p>
          <a:p>
            <a:pPr>
              <a:buNone/>
            </a:pP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133375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Greatest Common Divisor</a:t>
            </a:r>
          </a:p>
        </p:txBody>
      </p:sp>
      <p:sp>
        <p:nvSpPr>
          <p:cNvPr id="3" name="Content Placeholder 2"/>
          <p:cNvSpPr>
            <a:spLocks noGrp="1"/>
          </p:cNvSpPr>
          <p:nvPr>
            <p:ph idx="1"/>
          </p:nvPr>
        </p:nvSpPr>
        <p:spPr/>
        <p:txBody>
          <a:bodyPr>
            <a:normAutofit fontScale="85000" lnSpcReduction="20000"/>
          </a:bodyPr>
          <a:lstStyle/>
          <a:p>
            <a:pPr>
              <a:buNone/>
            </a:pPr>
            <a:r>
              <a:rPr lang="en-US" b="1" dirty="0"/>
              <a:t>   Definition</a:t>
            </a:r>
            <a:r>
              <a:rPr lang="en-US" dirty="0"/>
              <a:t>: The integers </a:t>
            </a:r>
            <a:r>
              <a:rPr lang="en-US" i="1" dirty="0"/>
              <a:t>a</a:t>
            </a:r>
            <a:r>
              <a:rPr lang="en-US" dirty="0"/>
              <a:t> and </a:t>
            </a:r>
            <a:r>
              <a:rPr lang="en-US" i="1" dirty="0"/>
              <a:t>b </a:t>
            </a:r>
            <a:r>
              <a:rPr lang="en-US" dirty="0"/>
              <a:t>are </a:t>
            </a:r>
            <a:r>
              <a:rPr lang="en-US" i="1" dirty="0"/>
              <a:t>relatively prime </a:t>
            </a:r>
            <a:r>
              <a:rPr lang="en-US" dirty="0"/>
              <a:t>if their greatest common divisor is </a:t>
            </a:r>
            <a:r>
              <a:rPr lang="en-US" dirty="0">
                <a:latin typeface="Cambria Math" pitchFamily="18" charset="0"/>
                <a:ea typeface="Cambria Math" pitchFamily="18" charset="0"/>
              </a:rPr>
              <a:t>1</a:t>
            </a:r>
            <a:r>
              <a:rPr lang="en-US" dirty="0"/>
              <a:t>. </a:t>
            </a:r>
            <a:endParaRPr lang="en-US" dirty="0">
              <a:latin typeface="Cambria Math" pitchFamily="18" charset="0"/>
              <a:ea typeface="Cambria Math" pitchFamily="18" charset="0"/>
            </a:endParaRPr>
          </a:p>
          <a:p>
            <a:pPr>
              <a:buNone/>
            </a:pPr>
            <a:r>
              <a:rPr lang="en-US" b="1" dirty="0"/>
              <a:t>   Example</a:t>
            </a:r>
            <a:r>
              <a:rPr lang="en-US" dirty="0"/>
              <a:t>: </a:t>
            </a:r>
            <a:r>
              <a:rPr lang="en-US" dirty="0">
                <a:latin typeface="Cambria Math" pitchFamily="18" charset="0"/>
                <a:ea typeface="Cambria Math" pitchFamily="18" charset="0"/>
              </a:rPr>
              <a:t>17</a:t>
            </a:r>
            <a:r>
              <a:rPr lang="en-US" dirty="0"/>
              <a:t> and </a:t>
            </a:r>
            <a:r>
              <a:rPr lang="en-US" dirty="0">
                <a:latin typeface="Cambria Math" pitchFamily="18" charset="0"/>
                <a:ea typeface="Cambria Math" pitchFamily="18" charset="0"/>
              </a:rPr>
              <a:t>22</a:t>
            </a:r>
            <a:endParaRPr lang="en-US" dirty="0"/>
          </a:p>
          <a:p>
            <a:pPr>
              <a:buNone/>
            </a:pPr>
            <a:r>
              <a:rPr lang="en-US" dirty="0"/>
              <a:t>   </a:t>
            </a:r>
            <a:r>
              <a:rPr lang="en-US" b="1" dirty="0"/>
              <a:t>Definition</a:t>
            </a:r>
            <a:r>
              <a:rPr lang="en-US" dirty="0"/>
              <a:t>: The integers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 …, </a:t>
            </a:r>
            <a:r>
              <a:rPr lang="en-US" i="1" dirty="0"/>
              <a:t>a</a:t>
            </a:r>
            <a:r>
              <a:rPr lang="en-US" i="1" baseline="-25000" dirty="0"/>
              <a:t>n</a:t>
            </a:r>
            <a:r>
              <a:rPr lang="en-US" dirty="0"/>
              <a:t> are </a:t>
            </a:r>
            <a:r>
              <a:rPr lang="en-US" i="1" dirty="0" err="1"/>
              <a:t>pairwise</a:t>
            </a:r>
            <a:r>
              <a:rPr lang="en-US" dirty="0"/>
              <a:t> </a:t>
            </a:r>
            <a:r>
              <a:rPr lang="en-US" i="1" dirty="0"/>
              <a:t>relatively prime </a:t>
            </a:r>
            <a:r>
              <a:rPr lang="en-US" dirty="0"/>
              <a:t>if </a:t>
            </a:r>
            <a:r>
              <a:rPr lang="en-US" dirty="0" err="1"/>
              <a:t>gcd</a:t>
            </a:r>
            <a:r>
              <a:rPr lang="en-US" dirty="0"/>
              <a:t>(</a:t>
            </a:r>
            <a:r>
              <a:rPr lang="en-US" i="1" dirty="0" err="1"/>
              <a:t>a</a:t>
            </a:r>
            <a:r>
              <a:rPr lang="en-US" i="1" baseline="-25000" dirty="0" err="1"/>
              <a:t>i</a:t>
            </a:r>
            <a:r>
              <a:rPr lang="en-US" dirty="0"/>
              <a:t>, </a:t>
            </a:r>
            <a:r>
              <a:rPr lang="en-US" i="1" dirty="0" err="1"/>
              <a:t>a</a:t>
            </a:r>
            <a:r>
              <a:rPr lang="en-US" i="1" baseline="-25000" dirty="0" err="1"/>
              <a:t>j</a:t>
            </a:r>
            <a:r>
              <a:rPr lang="en-US" dirty="0"/>
              <a:t>)= </a:t>
            </a:r>
            <a:r>
              <a:rPr lang="en-US" dirty="0">
                <a:latin typeface="Cambria Math" pitchFamily="18" charset="0"/>
                <a:ea typeface="Cambria Math" pitchFamily="18" charset="0"/>
              </a:rPr>
              <a:t>1</a:t>
            </a:r>
            <a:r>
              <a:rPr lang="en-US" dirty="0"/>
              <a:t> whenever </a:t>
            </a:r>
            <a:r>
              <a:rPr lang="en-US" dirty="0">
                <a:latin typeface="Cambria Math" pitchFamily="18" charset="0"/>
                <a:ea typeface="Cambria Math" pitchFamily="18" charset="0"/>
              </a:rPr>
              <a:t>1 </a:t>
            </a:r>
            <a:r>
              <a:rPr lang="en-US" dirty="0">
                <a:latin typeface="Cambria Math"/>
                <a:ea typeface="Cambria Math"/>
              </a:rPr>
              <a:t>≤ </a:t>
            </a:r>
            <a:r>
              <a:rPr lang="en-US" i="1" dirty="0" err="1">
                <a:ea typeface="Cambria Math"/>
              </a:rPr>
              <a:t>i</a:t>
            </a:r>
            <a:r>
              <a:rPr lang="en-US" dirty="0">
                <a:latin typeface="Cambria Math"/>
                <a:ea typeface="Cambria Math"/>
              </a:rPr>
              <a:t>&lt;</a:t>
            </a:r>
            <a:r>
              <a:rPr lang="en-US" i="1" dirty="0">
                <a:ea typeface="Cambria Math"/>
              </a:rPr>
              <a:t>j</a:t>
            </a:r>
            <a:r>
              <a:rPr lang="en-US" dirty="0">
                <a:latin typeface="Cambria Math"/>
                <a:ea typeface="Cambria Math"/>
              </a:rPr>
              <a:t> ≤</a:t>
            </a:r>
            <a:r>
              <a:rPr lang="en-US" i="1" dirty="0">
                <a:ea typeface="Cambria Math"/>
              </a:rPr>
              <a:t>n</a:t>
            </a:r>
            <a:r>
              <a:rPr lang="en-US" dirty="0"/>
              <a:t>.</a:t>
            </a:r>
          </a:p>
          <a:p>
            <a:pPr>
              <a:buNone/>
            </a:pPr>
            <a:r>
              <a:rPr lang="en-US" b="1" dirty="0"/>
              <a:t>   Example</a:t>
            </a:r>
            <a:r>
              <a:rPr lang="en-US" dirty="0"/>
              <a:t>: Determine whether the integers </a:t>
            </a:r>
            <a:r>
              <a:rPr lang="en-US" dirty="0">
                <a:latin typeface="Cambria Math" pitchFamily="18" charset="0"/>
                <a:ea typeface="Cambria Math" pitchFamily="18" charset="0"/>
              </a:rPr>
              <a:t>10, 17</a:t>
            </a:r>
            <a:r>
              <a:rPr lang="en-US" dirty="0"/>
              <a:t> and </a:t>
            </a:r>
            <a:r>
              <a:rPr lang="en-US" dirty="0">
                <a:latin typeface="Cambria Math" pitchFamily="18" charset="0"/>
                <a:ea typeface="Cambria Math" pitchFamily="18" charset="0"/>
              </a:rPr>
              <a:t>21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endParaRPr lang="en-US" i="1" dirty="0">
              <a:ea typeface="Cambria Math" pitchFamily="18" charset="0"/>
            </a:endParaRPr>
          </a:p>
          <a:p>
            <a:pPr>
              <a:buNone/>
            </a:pPr>
            <a:r>
              <a:rPr lang="en-US" dirty="0">
                <a:latin typeface="Cambria Math" pitchFamily="18" charset="0"/>
                <a:ea typeface="Cambria Math" pitchFamily="18" charset="0"/>
              </a:rPr>
              <a:t>    </a:t>
            </a:r>
            <a:r>
              <a:rPr lang="en-US" b="1" dirty="0"/>
              <a:t>Solution</a:t>
            </a:r>
            <a:r>
              <a:rPr lang="en-US" dirty="0"/>
              <a:t>: </a:t>
            </a:r>
            <a:r>
              <a:rPr lang="en-US" dirty="0">
                <a:latin typeface="Cambria Math" pitchFamily="18" charset="0"/>
                <a:ea typeface="Cambria Math" pitchFamily="18" charset="0"/>
              </a:rPr>
              <a:t>Because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(10,17) = 1,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(10,21) = 1, and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(17,21) = 1, 10, 17, and 21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r>
              <a:rPr lang="en-US" b="1" dirty="0"/>
              <a:t> </a:t>
            </a:r>
          </a:p>
          <a:p>
            <a:pPr>
              <a:buNone/>
            </a:pPr>
            <a:r>
              <a:rPr lang="en-US" b="1" dirty="0"/>
              <a:t>   Example</a:t>
            </a:r>
            <a:r>
              <a:rPr lang="en-US" dirty="0"/>
              <a:t>: Determine whether the </a:t>
            </a:r>
            <a:r>
              <a:rPr lang="en-US" dirty="0">
                <a:latin typeface="Cambria Math" pitchFamily="18" charset="0"/>
                <a:ea typeface="Cambria Math" pitchFamily="18" charset="0"/>
              </a:rPr>
              <a:t>integers 10, 19, and 24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p>
          <a:p>
            <a:pPr>
              <a:buNone/>
            </a:pPr>
            <a:r>
              <a:rPr lang="en-US" b="1" dirty="0">
                <a:latin typeface="Cambria Math" pitchFamily="18" charset="0"/>
                <a:ea typeface="Cambria Math" pitchFamily="18" charset="0"/>
              </a:rPr>
              <a:t>  </a:t>
            </a:r>
            <a:r>
              <a:rPr lang="en-US" b="1" dirty="0"/>
              <a:t> Solution</a:t>
            </a:r>
            <a:r>
              <a:rPr lang="en-US" dirty="0"/>
              <a:t>: </a:t>
            </a:r>
            <a:r>
              <a:rPr lang="en-US" dirty="0">
                <a:latin typeface="Cambria Math" pitchFamily="18" charset="0"/>
                <a:ea typeface="Cambria Math" pitchFamily="18" charset="0"/>
              </a:rPr>
              <a:t>Because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(10,24) = 2, 10, 19, and 24 are  not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r>
              <a:rPr lang="en-US" b="1" dirty="0"/>
              <a:t> </a:t>
            </a: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45000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Finding the Greatest Common Divisor Using Prime Factorizations</a:t>
            </a:r>
          </a:p>
        </p:txBody>
      </p:sp>
      <p:sp>
        <p:nvSpPr>
          <p:cNvPr id="3" name="Content Placeholder 2"/>
          <p:cNvSpPr>
            <a:spLocks noGrp="1"/>
          </p:cNvSpPr>
          <p:nvPr>
            <p:ph idx="1"/>
          </p:nvPr>
        </p:nvSpPr>
        <p:spPr/>
        <p:txBody>
          <a:bodyPr>
            <a:normAutofit fontScale="77500" lnSpcReduction="20000"/>
          </a:bodyPr>
          <a:lstStyle/>
          <a:p>
            <a:r>
              <a:rPr lang="en-US" dirty="0"/>
              <a:t>Suppose  the prime factorizations of </a:t>
            </a:r>
            <a:r>
              <a:rPr lang="en-US" i="1" dirty="0"/>
              <a:t>a</a:t>
            </a:r>
            <a:r>
              <a:rPr lang="en-US" dirty="0"/>
              <a:t> and </a:t>
            </a:r>
            <a:r>
              <a:rPr lang="en-US" i="1" dirty="0"/>
              <a:t>b</a:t>
            </a:r>
            <a:r>
              <a:rPr lang="en-US" dirty="0"/>
              <a:t> are:</a:t>
            </a:r>
          </a:p>
          <a:p>
            <a:endParaRPr lang="en-US" dirty="0"/>
          </a:p>
          <a:p>
            <a:endParaRPr lang="en-US" dirty="0"/>
          </a:p>
          <a:p>
            <a:pPr>
              <a:buNone/>
            </a:pPr>
            <a:r>
              <a:rPr lang="en-US" dirty="0"/>
              <a:t>    where each exponent is a nonnegative integer, and where all primes occurring in either prime factorization are included in both. Then:</a:t>
            </a:r>
          </a:p>
          <a:p>
            <a:pPr>
              <a:buNone/>
            </a:pPr>
            <a:endParaRPr lang="en-US" dirty="0"/>
          </a:p>
          <a:p>
            <a:pPr>
              <a:buNone/>
            </a:pPr>
            <a:r>
              <a:rPr lang="en-US" dirty="0"/>
              <a:t>    </a:t>
            </a:r>
          </a:p>
          <a:p>
            <a:r>
              <a:rPr lang="en-US" dirty="0"/>
              <a:t> This formula is valid since the integer  on the right (of the equals sign) divides both </a:t>
            </a:r>
            <a:r>
              <a:rPr lang="en-US" i="1" dirty="0"/>
              <a:t>a</a:t>
            </a:r>
            <a:r>
              <a:rPr lang="en-US" dirty="0"/>
              <a:t> and </a:t>
            </a:r>
            <a:r>
              <a:rPr lang="en-US" i="1" dirty="0"/>
              <a:t>b</a:t>
            </a:r>
            <a:r>
              <a:rPr lang="en-US" dirty="0"/>
              <a:t>. No larger integer can divide both </a:t>
            </a:r>
            <a:r>
              <a:rPr lang="en-US" i="1" dirty="0"/>
              <a:t>a</a:t>
            </a:r>
            <a:r>
              <a:rPr lang="en-US" dirty="0"/>
              <a:t> and </a:t>
            </a:r>
            <a:r>
              <a:rPr lang="en-US" i="1" dirty="0"/>
              <a:t>b</a:t>
            </a:r>
            <a:r>
              <a:rPr lang="en-US" dirty="0"/>
              <a:t>. </a:t>
            </a:r>
          </a:p>
          <a:p>
            <a:pPr>
              <a:buNone/>
            </a:pPr>
            <a:r>
              <a:rPr lang="en-US" b="1" dirty="0"/>
              <a:t>     Example</a:t>
            </a:r>
            <a:r>
              <a:rPr lang="en-US" dirty="0"/>
              <a:t>:    </a:t>
            </a:r>
            <a:r>
              <a:rPr lang="en-US" dirty="0">
                <a:latin typeface="Cambria Math" pitchFamily="18" charset="0"/>
                <a:ea typeface="Cambria Math" pitchFamily="18" charset="0"/>
              </a:rPr>
              <a:t>120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 </a:t>
            </a:r>
            <a:r>
              <a:rPr lang="en-US" dirty="0">
                <a:latin typeface="Cambria Math"/>
                <a:ea typeface="Cambria Math"/>
              </a:rPr>
              <a:t>∙3 ∙5      </a:t>
            </a:r>
            <a:r>
              <a:rPr lang="en-US" dirty="0">
                <a:latin typeface="Cambria Math" pitchFamily="18" charset="0"/>
                <a:ea typeface="Cambria Math" pitchFamily="18" charset="0"/>
              </a:rPr>
              <a:t>500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latin typeface="Cambria Math"/>
                <a:ea typeface="Cambria Math"/>
              </a:rPr>
              <a:t> ∙5</a:t>
            </a:r>
            <a:r>
              <a:rPr lang="en-US" baseline="30000" dirty="0">
                <a:latin typeface="Cambria Math"/>
                <a:ea typeface="Cambria Math"/>
              </a:rPr>
              <a:t>3</a:t>
            </a:r>
            <a:r>
              <a:rPr lang="en-US" dirty="0">
                <a:latin typeface="Cambria Math"/>
                <a:ea typeface="Cambria Math"/>
              </a:rPr>
              <a:t> </a:t>
            </a:r>
            <a:endParaRPr lang="en-US" dirty="0">
              <a:latin typeface="Cambria Math" pitchFamily="18" charset="0"/>
              <a:ea typeface="Cambria Math" pitchFamily="18" charset="0"/>
            </a:endParaRPr>
          </a:p>
          <a:p>
            <a:pPr>
              <a:buNone/>
            </a:pPr>
            <a:r>
              <a:rPr lang="en-US" dirty="0"/>
              <a:t>        </a:t>
            </a:r>
            <a:r>
              <a:rPr lang="en-US" dirty="0" err="1"/>
              <a:t>gcd</a:t>
            </a:r>
            <a:r>
              <a:rPr lang="en-US" dirty="0"/>
              <a:t>(</a:t>
            </a:r>
            <a:r>
              <a:rPr lang="en-US" dirty="0">
                <a:latin typeface="Cambria Math" pitchFamily="18" charset="0"/>
                <a:ea typeface="Cambria Math" pitchFamily="18" charset="0"/>
              </a:rPr>
              <a:t>120</a:t>
            </a:r>
            <a:r>
              <a:rPr lang="en-US" dirty="0"/>
              <a:t>,</a:t>
            </a:r>
            <a:r>
              <a:rPr lang="en-US" dirty="0">
                <a:latin typeface="Cambria Math" pitchFamily="18" charset="0"/>
                <a:ea typeface="Cambria Math" pitchFamily="18" charset="0"/>
              </a:rPr>
              <a:t>500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min(3,2)</a:t>
            </a:r>
            <a:r>
              <a:rPr lang="en-US" dirty="0">
                <a:latin typeface="Cambria Math" pitchFamily="18" charset="0"/>
                <a:ea typeface="Cambria Math" pitchFamily="18" charset="0"/>
              </a:rPr>
              <a:t> </a:t>
            </a:r>
            <a:r>
              <a:rPr lang="en-US" dirty="0">
                <a:latin typeface="Cambria Math"/>
                <a:ea typeface="Cambria Math"/>
              </a:rPr>
              <a:t>∙3</a:t>
            </a:r>
            <a:r>
              <a:rPr lang="en-US" baseline="30000" dirty="0">
                <a:latin typeface="Cambria Math" pitchFamily="18" charset="0"/>
                <a:ea typeface="Cambria Math" pitchFamily="18" charset="0"/>
              </a:rPr>
              <a:t>min(1,0)</a:t>
            </a:r>
            <a:r>
              <a:rPr lang="en-US" dirty="0">
                <a:latin typeface="Cambria Math"/>
                <a:ea typeface="Cambria Math"/>
              </a:rPr>
              <a:t> ∙5</a:t>
            </a:r>
            <a:r>
              <a:rPr lang="en-US" baseline="30000" dirty="0">
                <a:latin typeface="Cambria Math" pitchFamily="18" charset="0"/>
                <a:ea typeface="Cambria Math" pitchFamily="18" charset="0"/>
              </a:rPr>
              <a:t>min(1,3)</a:t>
            </a:r>
            <a:r>
              <a:rPr lang="en-US" dirty="0">
                <a:latin typeface="Cambria Math"/>
                <a:ea typeface="Cambria Math"/>
              </a:rPr>
              <a:t> =</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latin typeface="Cambria Math"/>
                <a:ea typeface="Cambria Math"/>
              </a:rPr>
              <a:t>∙3</a:t>
            </a:r>
            <a:r>
              <a:rPr lang="en-US" baseline="30000" dirty="0">
                <a:latin typeface="Cambria Math"/>
                <a:ea typeface="Cambria Math"/>
              </a:rPr>
              <a:t>0</a:t>
            </a:r>
            <a:r>
              <a:rPr lang="en-US" dirty="0">
                <a:latin typeface="Cambria Math"/>
                <a:ea typeface="Cambria Math"/>
              </a:rPr>
              <a:t> ∙5</a:t>
            </a:r>
            <a:r>
              <a:rPr lang="en-US" baseline="30000" dirty="0">
                <a:latin typeface="Cambria Math"/>
                <a:ea typeface="Cambria Math"/>
              </a:rPr>
              <a:t>1</a:t>
            </a:r>
            <a:r>
              <a:rPr lang="en-US" dirty="0">
                <a:latin typeface="Cambria Math"/>
                <a:ea typeface="Cambria Math"/>
              </a:rPr>
              <a:t> = 20</a:t>
            </a:r>
          </a:p>
          <a:p>
            <a:r>
              <a:rPr lang="en-US" dirty="0"/>
              <a:t>Finding the </a:t>
            </a:r>
            <a:r>
              <a:rPr lang="en-US" dirty="0" err="1"/>
              <a:t>gcd</a:t>
            </a:r>
            <a:r>
              <a:rPr lang="en-US" dirty="0"/>
              <a:t> of two positive integers using their prime factorizations is not efficient because there is no efficient algorithm for finding the prime factorization of a positive integer.</a:t>
            </a:r>
          </a:p>
          <a:p>
            <a:pPr>
              <a:buNone/>
            </a:pPr>
            <a:endParaRPr lang="en-US" dirty="0"/>
          </a:p>
        </p:txBody>
      </p:sp>
      <p:pic>
        <p:nvPicPr>
          <p:cNvPr id="6" name="Picture 5" descr="addin_tmp.png"/>
          <p:cNvPicPr>
            <a:picLocks noChangeAspect="1"/>
          </p:cNvPicPr>
          <p:nvPr>
            <p:custDataLst>
              <p:tags r:id="rId1"/>
            </p:custDataLst>
          </p:nvPr>
        </p:nvPicPr>
        <p:blipFill>
          <a:blip r:embed="rId5" cstate="print"/>
          <a:stretch>
            <a:fillRect/>
          </a:stretch>
        </p:blipFill>
        <p:spPr>
          <a:xfrm>
            <a:off x="1905000" y="2362200"/>
            <a:ext cx="2034540" cy="259080"/>
          </a:xfrm>
          <a:prstGeom prst="rect">
            <a:avLst/>
          </a:prstGeom>
        </p:spPr>
      </p:pic>
      <p:pic>
        <p:nvPicPr>
          <p:cNvPr id="7" name="Picture 6" descr="addin_tmp.png"/>
          <p:cNvPicPr>
            <a:picLocks noChangeAspect="1"/>
          </p:cNvPicPr>
          <p:nvPr>
            <p:custDataLst>
              <p:tags r:id="rId2"/>
            </p:custDataLst>
          </p:nvPr>
        </p:nvPicPr>
        <p:blipFill>
          <a:blip r:embed="rId6" cstate="print"/>
          <a:stretch>
            <a:fillRect/>
          </a:stretch>
        </p:blipFill>
        <p:spPr>
          <a:xfrm>
            <a:off x="4953000" y="2362200"/>
            <a:ext cx="1945005" cy="304800"/>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2057400" y="3429000"/>
            <a:ext cx="5343525" cy="369570"/>
          </a:xfrm>
          <a:prstGeom prst="rect">
            <a:avLst/>
          </a:prstGeom>
        </p:spPr>
      </p:pic>
    </p:spTree>
    <p:extLst>
      <p:ext uri="{BB962C8B-B14F-4D97-AF65-F5344CB8AC3E}">
        <p14:creationId xmlns:p14="http://schemas.microsoft.com/office/powerpoint/2010/main" val="164777419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Common Multiple</a:t>
            </a:r>
          </a:p>
        </p:txBody>
      </p:sp>
      <p:sp>
        <p:nvSpPr>
          <p:cNvPr id="3" name="Content Placeholder 2"/>
          <p:cNvSpPr>
            <a:spLocks noGrp="1"/>
          </p:cNvSpPr>
          <p:nvPr>
            <p:ph idx="1"/>
          </p:nvPr>
        </p:nvSpPr>
        <p:spPr/>
        <p:txBody>
          <a:bodyPr>
            <a:normAutofit fontScale="25000" lnSpcReduction="20000"/>
          </a:bodyPr>
          <a:lstStyle/>
          <a:p>
            <a:pPr>
              <a:buNone/>
            </a:pPr>
            <a:r>
              <a:rPr lang="en-US" b="1" dirty="0"/>
              <a:t>           </a:t>
            </a:r>
            <a:r>
              <a:rPr lang="en-US" sz="8000" b="1" dirty="0"/>
              <a:t>Definition</a:t>
            </a:r>
            <a:r>
              <a:rPr lang="en-US" sz="8000" dirty="0"/>
              <a:t>: The least common multiple of the positive integers </a:t>
            </a:r>
            <a:r>
              <a:rPr lang="en-US" sz="8000" i="1" dirty="0"/>
              <a:t>a</a:t>
            </a:r>
            <a:r>
              <a:rPr lang="en-US" sz="8000" dirty="0"/>
              <a:t> and </a:t>
            </a:r>
            <a:r>
              <a:rPr lang="en-US" sz="8000" i="1" dirty="0"/>
              <a:t>b </a:t>
            </a:r>
            <a:r>
              <a:rPr lang="en-US" sz="8000" dirty="0"/>
              <a:t>is the smallest  positive integer that is divisible by both </a:t>
            </a:r>
            <a:r>
              <a:rPr lang="en-US" sz="8000" i="1" dirty="0"/>
              <a:t>a</a:t>
            </a:r>
            <a:r>
              <a:rPr lang="en-US" sz="8000" dirty="0"/>
              <a:t> and </a:t>
            </a:r>
            <a:r>
              <a:rPr lang="en-US" sz="8000" i="1" dirty="0"/>
              <a:t>b</a:t>
            </a:r>
            <a:r>
              <a:rPr lang="en-US" sz="8000" dirty="0"/>
              <a:t>. It is denoted by lcm(</a:t>
            </a:r>
            <a:r>
              <a:rPr lang="en-US" sz="8000" i="1" dirty="0" err="1"/>
              <a:t>a</a:t>
            </a:r>
            <a:r>
              <a:rPr lang="en-US" sz="8000" dirty="0" err="1"/>
              <a:t>,</a:t>
            </a:r>
            <a:r>
              <a:rPr lang="en-US" sz="8000" i="1" dirty="0" err="1"/>
              <a:t>b</a:t>
            </a:r>
            <a:r>
              <a:rPr lang="en-US" sz="8000" dirty="0"/>
              <a:t>).</a:t>
            </a:r>
            <a:endParaRPr lang="en-US" sz="8000" dirty="0">
              <a:latin typeface="Cambria Math" pitchFamily="18" charset="0"/>
              <a:ea typeface="Cambria Math" pitchFamily="18" charset="0"/>
            </a:endParaRPr>
          </a:p>
          <a:p>
            <a:r>
              <a:rPr lang="en-US" sz="8200" dirty="0"/>
              <a:t>The least common multiple can also be computed from the prime factorizations. </a:t>
            </a:r>
            <a:r>
              <a:rPr lang="en-US" sz="8200" b="1" dirty="0"/>
              <a:t> </a:t>
            </a:r>
          </a:p>
          <a:p>
            <a:endParaRPr lang="en-US" sz="8000" b="1" dirty="0"/>
          </a:p>
          <a:p>
            <a:pPr>
              <a:buNone/>
            </a:pPr>
            <a:endParaRPr lang="en-US" sz="8000" b="1" dirty="0"/>
          </a:p>
          <a:p>
            <a:pPr>
              <a:buNone/>
            </a:pPr>
            <a:r>
              <a:rPr lang="en-US" sz="8000" b="1" dirty="0"/>
              <a:t>    </a:t>
            </a:r>
            <a:r>
              <a:rPr lang="en-US" sz="8000" dirty="0"/>
              <a:t>This number is divided by both </a:t>
            </a:r>
            <a:r>
              <a:rPr lang="en-US" sz="8000" i="1" dirty="0"/>
              <a:t>a</a:t>
            </a:r>
            <a:r>
              <a:rPr lang="en-US" sz="8000" dirty="0"/>
              <a:t> and </a:t>
            </a:r>
            <a:r>
              <a:rPr lang="en-US" sz="8000" i="1" dirty="0"/>
              <a:t>b</a:t>
            </a:r>
            <a:r>
              <a:rPr lang="en-US" sz="8000" dirty="0"/>
              <a:t> and no smaller number  is divided by </a:t>
            </a:r>
            <a:r>
              <a:rPr lang="en-US" sz="8000" i="1" dirty="0"/>
              <a:t>a</a:t>
            </a:r>
            <a:r>
              <a:rPr lang="en-US" sz="8000" dirty="0"/>
              <a:t> and </a:t>
            </a:r>
            <a:r>
              <a:rPr lang="en-US" sz="8000" i="1" dirty="0"/>
              <a:t>b</a:t>
            </a:r>
            <a:r>
              <a:rPr lang="en-US" sz="8000" dirty="0"/>
              <a:t>.</a:t>
            </a:r>
            <a:endParaRPr lang="en-US" sz="8000" b="1" dirty="0"/>
          </a:p>
          <a:p>
            <a:pPr>
              <a:buNone/>
            </a:pPr>
            <a:r>
              <a:rPr lang="en-US" sz="8000" b="1" dirty="0"/>
              <a:t>    Example:  </a:t>
            </a:r>
            <a:r>
              <a:rPr lang="en-US" sz="8000" dirty="0"/>
              <a:t>lcm(</a:t>
            </a:r>
            <a:r>
              <a:rPr lang="en-US" sz="8000" dirty="0">
                <a:latin typeface="Cambria Math" pitchFamily="18" charset="0"/>
                <a:ea typeface="Cambria Math" pitchFamily="18" charset="0"/>
              </a:rPr>
              <a:t>2</a:t>
            </a:r>
            <a:r>
              <a:rPr lang="en-US" sz="8000" baseline="30000" dirty="0">
                <a:latin typeface="Cambria Math" pitchFamily="18" charset="0"/>
                <a:ea typeface="Cambria Math" pitchFamily="18" charset="0"/>
              </a:rPr>
              <a:t>3</a:t>
            </a:r>
            <a:r>
              <a:rPr lang="en-US" sz="8000" dirty="0">
                <a:latin typeface="Cambria Math" pitchFamily="18" charset="0"/>
                <a:ea typeface="Cambria Math" pitchFamily="18" charset="0"/>
              </a:rPr>
              <a:t>3</a:t>
            </a:r>
            <a:r>
              <a:rPr lang="en-US" sz="8000" baseline="30000" dirty="0">
                <a:latin typeface="Cambria Math" pitchFamily="18" charset="0"/>
                <a:ea typeface="Cambria Math" pitchFamily="18" charset="0"/>
              </a:rPr>
              <a:t>5</a:t>
            </a:r>
            <a:r>
              <a:rPr lang="en-US" sz="8000" dirty="0">
                <a:latin typeface="Cambria Math" pitchFamily="18" charset="0"/>
                <a:ea typeface="Cambria Math" pitchFamily="18" charset="0"/>
              </a:rPr>
              <a:t>7</a:t>
            </a:r>
            <a:r>
              <a:rPr lang="en-US" sz="8000" baseline="30000" dirty="0">
                <a:latin typeface="Cambria Math" pitchFamily="18" charset="0"/>
                <a:ea typeface="Cambria Math" pitchFamily="18" charset="0"/>
              </a:rPr>
              <a:t>2</a:t>
            </a:r>
            <a:r>
              <a:rPr lang="en-US" sz="8000" dirty="0"/>
              <a:t>,</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4</a:t>
            </a:r>
            <a:r>
              <a:rPr lang="en-US" sz="8000" dirty="0">
                <a:latin typeface="Cambria Math" pitchFamily="18" charset="0"/>
                <a:ea typeface="Cambria Math" pitchFamily="18" charset="0"/>
              </a:rPr>
              <a:t>3</a:t>
            </a:r>
            <a:r>
              <a:rPr lang="en-US" sz="8000" baseline="30000" dirty="0">
                <a:latin typeface="Cambria Math" pitchFamily="18" charset="0"/>
                <a:ea typeface="Cambria Math" pitchFamily="18" charset="0"/>
              </a:rPr>
              <a:t>3</a:t>
            </a:r>
            <a:r>
              <a:rPr lang="en-US" sz="8000" dirty="0"/>
              <a:t>) = </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max(3,4)</a:t>
            </a:r>
            <a:r>
              <a:rPr lang="en-US" sz="8000" dirty="0">
                <a:latin typeface="Cambria Math" pitchFamily="18" charset="0"/>
                <a:ea typeface="Cambria Math" pitchFamily="18" charset="0"/>
              </a:rPr>
              <a:t> </a:t>
            </a:r>
            <a:r>
              <a:rPr lang="en-US" sz="8000" dirty="0">
                <a:latin typeface="Cambria Math"/>
                <a:ea typeface="Cambria Math"/>
              </a:rPr>
              <a:t>3</a:t>
            </a:r>
            <a:r>
              <a:rPr lang="en-US" sz="8000" baseline="30000" dirty="0">
                <a:latin typeface="Cambria Math" pitchFamily="18" charset="0"/>
                <a:ea typeface="Cambria Math" pitchFamily="18" charset="0"/>
              </a:rPr>
              <a:t>max(5,3)</a:t>
            </a:r>
            <a:r>
              <a:rPr lang="en-US" sz="8000" dirty="0">
                <a:latin typeface="Cambria Math"/>
                <a:ea typeface="Cambria Math"/>
              </a:rPr>
              <a:t> 7</a:t>
            </a:r>
            <a:r>
              <a:rPr lang="en-US" sz="8000" baseline="30000" dirty="0">
                <a:latin typeface="Cambria Math" pitchFamily="18" charset="0"/>
                <a:ea typeface="Cambria Math" pitchFamily="18" charset="0"/>
              </a:rPr>
              <a:t>max(2,0)</a:t>
            </a:r>
            <a:r>
              <a:rPr lang="en-US" sz="8000" dirty="0">
                <a:latin typeface="Cambria Math"/>
                <a:ea typeface="Cambria Math"/>
              </a:rPr>
              <a:t> =</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4</a:t>
            </a:r>
            <a:r>
              <a:rPr lang="en-US" sz="8000" dirty="0">
                <a:latin typeface="Cambria Math" pitchFamily="18" charset="0"/>
                <a:ea typeface="Cambria Math" pitchFamily="18" charset="0"/>
              </a:rPr>
              <a:t> </a:t>
            </a:r>
            <a:r>
              <a:rPr lang="en-US" sz="8000" dirty="0">
                <a:latin typeface="Cambria Math"/>
                <a:ea typeface="Cambria Math"/>
              </a:rPr>
              <a:t>3</a:t>
            </a:r>
            <a:r>
              <a:rPr lang="en-US" sz="8000" baseline="30000" dirty="0">
                <a:latin typeface="Cambria Math"/>
                <a:ea typeface="Cambria Math"/>
              </a:rPr>
              <a:t>5</a:t>
            </a:r>
            <a:r>
              <a:rPr lang="en-US" sz="8000" dirty="0">
                <a:latin typeface="Cambria Math"/>
                <a:ea typeface="Cambria Math"/>
              </a:rPr>
              <a:t> 7</a:t>
            </a:r>
            <a:r>
              <a:rPr lang="en-US" sz="8000" baseline="30000" dirty="0">
                <a:latin typeface="Cambria Math"/>
                <a:ea typeface="Cambria Math"/>
              </a:rPr>
              <a:t>2</a:t>
            </a:r>
            <a:endParaRPr lang="en-US" sz="8000" b="1" dirty="0"/>
          </a:p>
          <a:p>
            <a:r>
              <a:rPr lang="en-US" sz="8000" dirty="0"/>
              <a:t>The greatest common divisor and the least common multiple of two integers are related by:</a:t>
            </a:r>
          </a:p>
          <a:p>
            <a:pPr>
              <a:buNone/>
            </a:pPr>
            <a:r>
              <a:rPr lang="en-US" sz="8000" b="1" dirty="0"/>
              <a:t>     Theorem </a:t>
            </a:r>
            <a:r>
              <a:rPr lang="en-US" sz="8000" b="1" dirty="0">
                <a:latin typeface="Cambria Math" pitchFamily="18" charset="0"/>
                <a:ea typeface="Cambria Math" pitchFamily="18" charset="0"/>
              </a:rPr>
              <a:t>5</a:t>
            </a:r>
            <a:r>
              <a:rPr lang="en-US" sz="8000" b="1" dirty="0"/>
              <a:t>: </a:t>
            </a:r>
            <a:r>
              <a:rPr lang="en-US" sz="8000" dirty="0"/>
              <a:t>Let a and b be positive integers. Then</a:t>
            </a:r>
          </a:p>
          <a:p>
            <a:pPr>
              <a:buNone/>
            </a:pPr>
            <a:r>
              <a:rPr lang="en-US" sz="8000" b="1" dirty="0"/>
              <a:t>                </a:t>
            </a:r>
            <a:r>
              <a:rPr lang="en-US" sz="8000" i="1" dirty="0" err="1"/>
              <a:t>ab</a:t>
            </a:r>
            <a:r>
              <a:rPr lang="en-US" sz="8000" dirty="0"/>
              <a:t> = </a:t>
            </a:r>
            <a:r>
              <a:rPr lang="en-US" sz="8000" dirty="0" err="1"/>
              <a:t>gcd</a:t>
            </a:r>
            <a:r>
              <a:rPr lang="en-US" sz="8000" dirty="0"/>
              <a:t>(</a:t>
            </a:r>
            <a:r>
              <a:rPr lang="en-US" sz="8000" i="1" dirty="0" err="1"/>
              <a:t>a</a:t>
            </a:r>
            <a:r>
              <a:rPr lang="en-US" sz="8000" dirty="0" err="1"/>
              <a:t>,</a:t>
            </a:r>
            <a:r>
              <a:rPr lang="en-US" sz="8000" i="1" dirty="0" err="1"/>
              <a:t>b</a:t>
            </a:r>
            <a:r>
              <a:rPr lang="en-US" sz="8000" dirty="0"/>
              <a:t>)</a:t>
            </a:r>
            <a:r>
              <a:rPr lang="en-US" sz="8000" dirty="0">
                <a:latin typeface="Cambria Math"/>
                <a:ea typeface="Cambria Math"/>
              </a:rPr>
              <a:t> ∙lcm(</a:t>
            </a:r>
            <a:r>
              <a:rPr lang="en-US" sz="8000" i="1" dirty="0" err="1">
                <a:ea typeface="Cambria Math"/>
              </a:rPr>
              <a:t>a,b</a:t>
            </a:r>
            <a:r>
              <a:rPr lang="en-US" sz="8000" dirty="0">
                <a:latin typeface="Cambria Math"/>
                <a:ea typeface="Cambria Math"/>
              </a:rPr>
              <a:t>)</a:t>
            </a:r>
          </a:p>
          <a:p>
            <a:pPr>
              <a:buNone/>
            </a:pPr>
            <a:r>
              <a:rPr lang="en-US" sz="8000" dirty="0">
                <a:latin typeface="Cambria Math"/>
                <a:ea typeface="Cambria Math"/>
              </a:rPr>
              <a:t>         (</a:t>
            </a:r>
            <a:r>
              <a:rPr lang="en-US" sz="8000" i="1" dirty="0">
                <a:latin typeface="Cambria Math"/>
                <a:ea typeface="Cambria Math"/>
              </a:rPr>
              <a:t>proof  is Exercise </a:t>
            </a:r>
            <a:r>
              <a:rPr lang="en-US" sz="8000" dirty="0">
                <a:latin typeface="Cambria Math"/>
                <a:ea typeface="Cambria Math"/>
              </a:rPr>
              <a:t>31)</a:t>
            </a:r>
          </a:p>
          <a:p>
            <a:pPr>
              <a:buNone/>
            </a:pPr>
            <a:endParaRPr lang="en-US" sz="9800" b="1" dirty="0">
              <a:latin typeface="Cambria Math"/>
              <a:ea typeface="Cambria Math"/>
            </a:endParaRPr>
          </a:p>
          <a:p>
            <a:pPr>
              <a:buNone/>
            </a:pPr>
            <a:endParaRPr lang="en-US" sz="9800" b="1" dirty="0"/>
          </a:p>
          <a:p>
            <a:endParaRPr lang="en-US" sz="9800" dirty="0"/>
          </a:p>
          <a:p>
            <a:pPr>
              <a:buNone/>
            </a:pPr>
            <a:r>
              <a:rPr lang="en-US" sz="9800" dirty="0"/>
              <a:t>   </a:t>
            </a:r>
            <a:endParaRPr lang="en-US" sz="9800"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pic>
        <p:nvPicPr>
          <p:cNvPr id="7" name="Picture 6" descr="addin_tmp.png"/>
          <p:cNvPicPr>
            <a:picLocks noChangeAspect="1"/>
          </p:cNvPicPr>
          <p:nvPr>
            <p:custDataLst>
              <p:tags r:id="rId1"/>
            </p:custDataLst>
          </p:nvPr>
        </p:nvPicPr>
        <p:blipFill>
          <a:blip r:embed="rId3" cstate="print"/>
          <a:stretch>
            <a:fillRect/>
          </a:stretch>
        </p:blipFill>
        <p:spPr>
          <a:xfrm>
            <a:off x="1676401" y="3429000"/>
            <a:ext cx="5351145" cy="335280"/>
          </a:xfrm>
          <a:prstGeom prst="rect">
            <a:avLst/>
          </a:prstGeom>
        </p:spPr>
      </p:pic>
    </p:spTree>
    <p:extLst>
      <p:ext uri="{BB962C8B-B14F-4D97-AF65-F5344CB8AC3E}">
        <p14:creationId xmlns:p14="http://schemas.microsoft.com/office/powerpoint/2010/main" val="45305413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Euclidean Algorithm</a:t>
            </a:r>
          </a:p>
        </p:txBody>
      </p:sp>
      <p:sp>
        <p:nvSpPr>
          <p:cNvPr id="3" name="Content Placeholder 2"/>
          <p:cNvSpPr>
            <a:spLocks noGrp="1"/>
          </p:cNvSpPr>
          <p:nvPr>
            <p:ph idx="1"/>
          </p:nvPr>
        </p:nvSpPr>
        <p:spPr/>
        <p:txBody>
          <a:bodyPr>
            <a:normAutofit/>
          </a:bodyPr>
          <a:lstStyle/>
          <a:p>
            <a:r>
              <a:rPr lang="en-US" sz="2400" dirty="0"/>
              <a:t>The Euclidian algorithm is an efficient method for  computing the greatest common divisor of two integers. It is based on the idea that </a:t>
            </a:r>
            <a:r>
              <a:rPr lang="en-US" sz="2400" dirty="0" err="1"/>
              <a:t>gcd</a:t>
            </a:r>
            <a:r>
              <a:rPr lang="en-US" sz="2400" dirty="0"/>
              <a:t>(</a:t>
            </a:r>
            <a:r>
              <a:rPr lang="en-US" sz="2400" i="1" dirty="0" err="1"/>
              <a:t>a</a:t>
            </a:r>
            <a:r>
              <a:rPr lang="en-US" sz="2400" dirty="0" err="1"/>
              <a:t>,</a:t>
            </a:r>
            <a:r>
              <a:rPr lang="en-US" sz="2400" i="1" dirty="0" err="1"/>
              <a:t>b</a:t>
            </a:r>
            <a:r>
              <a:rPr lang="en-US" sz="2400" dirty="0"/>
              <a:t>) is equal to </a:t>
            </a:r>
            <a:r>
              <a:rPr lang="en-US" sz="2400" dirty="0" err="1"/>
              <a:t>gcd</a:t>
            </a:r>
            <a:r>
              <a:rPr lang="en-US" sz="2400" dirty="0"/>
              <a:t>(</a:t>
            </a:r>
            <a:r>
              <a:rPr lang="en-US" sz="2400" i="1" dirty="0" err="1"/>
              <a:t>a</a:t>
            </a:r>
            <a:r>
              <a:rPr lang="en-US" sz="2400" dirty="0" err="1"/>
              <a:t>,</a:t>
            </a:r>
            <a:r>
              <a:rPr lang="en-US" sz="2400" i="1" dirty="0" err="1"/>
              <a:t>c</a:t>
            </a:r>
            <a:r>
              <a:rPr lang="en-US" sz="2400" dirty="0"/>
              <a:t>) when </a:t>
            </a:r>
            <a:r>
              <a:rPr lang="en-US" sz="2400" i="1" dirty="0"/>
              <a:t>a</a:t>
            </a:r>
            <a:r>
              <a:rPr lang="en-US" sz="2400" dirty="0"/>
              <a:t> </a:t>
            </a:r>
            <a:r>
              <a:rPr lang="en-US" sz="2400" dirty="0">
                <a:latin typeface="Cambria Math"/>
                <a:ea typeface="Cambria Math"/>
              </a:rPr>
              <a:t>&gt;</a:t>
            </a:r>
            <a:r>
              <a:rPr lang="en-US" sz="2400" dirty="0"/>
              <a:t> </a:t>
            </a:r>
            <a:r>
              <a:rPr lang="en-US" sz="2400" i="1" dirty="0"/>
              <a:t>b</a:t>
            </a:r>
            <a:r>
              <a:rPr lang="en-US" sz="2400" dirty="0"/>
              <a:t> and </a:t>
            </a:r>
            <a:r>
              <a:rPr lang="en-US" sz="2400" i="1" dirty="0"/>
              <a:t>c</a:t>
            </a:r>
            <a:r>
              <a:rPr lang="en-US" sz="2400" dirty="0"/>
              <a:t> is the remainder when a is divided by </a:t>
            </a:r>
            <a:r>
              <a:rPr lang="en-US" sz="2400" i="1" dirty="0"/>
              <a:t>b</a:t>
            </a:r>
            <a:r>
              <a:rPr lang="en-US" sz="2400" dirty="0"/>
              <a:t>.</a:t>
            </a:r>
          </a:p>
          <a:p>
            <a:pPr>
              <a:buNone/>
            </a:pPr>
            <a:r>
              <a:rPr lang="en-US" dirty="0"/>
              <a:t>   </a:t>
            </a:r>
            <a:r>
              <a:rPr lang="en-US" b="1" dirty="0"/>
              <a:t>Example</a:t>
            </a:r>
            <a:r>
              <a:rPr lang="en-US" dirty="0"/>
              <a:t>: Find  </a:t>
            </a:r>
            <a:r>
              <a:rPr lang="en-US" dirty="0" err="1"/>
              <a:t>gcd</a:t>
            </a:r>
            <a:r>
              <a:rPr lang="en-US" dirty="0"/>
              <a:t>(</a:t>
            </a:r>
            <a:r>
              <a:rPr lang="en-US" dirty="0">
                <a:latin typeface="Cambria Math" pitchFamily="18" charset="0"/>
                <a:ea typeface="Cambria Math" pitchFamily="18" charset="0"/>
              </a:rPr>
              <a:t>91</a:t>
            </a:r>
            <a:r>
              <a:rPr lang="en-US" dirty="0"/>
              <a:t>, </a:t>
            </a:r>
            <a:r>
              <a:rPr lang="en-US" dirty="0">
                <a:latin typeface="Cambria Math" pitchFamily="18" charset="0"/>
                <a:ea typeface="Cambria Math" pitchFamily="18" charset="0"/>
              </a:rPr>
              <a:t>287</a:t>
            </a:r>
            <a:r>
              <a:rPr lang="en-US" dirty="0"/>
              <a:t>):</a:t>
            </a:r>
          </a:p>
          <a:p>
            <a:pPr lvl="2"/>
            <a:r>
              <a:rPr lang="en-US" dirty="0">
                <a:latin typeface="Cambria Math" pitchFamily="18" charset="0"/>
                <a:ea typeface="Cambria Math" pitchFamily="18" charset="0"/>
              </a:rPr>
              <a:t>287 = 91 ∙ 3 + 14</a:t>
            </a:r>
          </a:p>
          <a:p>
            <a:pPr lvl="2"/>
            <a:r>
              <a:rPr lang="en-US" dirty="0"/>
              <a:t> </a:t>
            </a:r>
            <a:r>
              <a:rPr lang="en-US" dirty="0">
                <a:latin typeface="Cambria Math" pitchFamily="18" charset="0"/>
                <a:ea typeface="Cambria Math" pitchFamily="18" charset="0"/>
              </a:rPr>
              <a:t>91 = 14 ∙ 6 + 7</a:t>
            </a:r>
          </a:p>
          <a:p>
            <a:pPr lvl="2"/>
            <a:r>
              <a:rPr lang="en-US" dirty="0"/>
              <a:t> </a:t>
            </a:r>
            <a:r>
              <a:rPr lang="en-US" dirty="0">
                <a:latin typeface="Cambria Math" pitchFamily="18" charset="0"/>
                <a:ea typeface="Cambria Math" pitchFamily="18" charset="0"/>
              </a:rPr>
              <a:t>14 =  7 ∙ 2 + 0</a:t>
            </a:r>
          </a:p>
          <a:p>
            <a:pPr lvl="1">
              <a:buNone/>
            </a:pPr>
            <a:endParaRPr lang="en-US" dirty="0">
              <a:latin typeface="Cambria Math" pitchFamily="18" charset="0"/>
              <a:ea typeface="Cambria Math" pitchFamily="18" charset="0"/>
            </a:endParaRPr>
          </a:p>
          <a:p>
            <a:pPr lvl="1">
              <a:buNone/>
            </a:pPr>
            <a:r>
              <a:rPr lang="en-US" dirty="0" err="1"/>
              <a:t>gcd</a:t>
            </a:r>
            <a:r>
              <a:rPr lang="en-US" dirty="0"/>
              <a:t>(</a:t>
            </a:r>
            <a:r>
              <a:rPr lang="en-US" dirty="0">
                <a:latin typeface="Cambria Math" pitchFamily="18" charset="0"/>
                <a:ea typeface="Cambria Math" pitchFamily="18" charset="0"/>
              </a:rPr>
              <a:t>287</a:t>
            </a:r>
            <a:r>
              <a:rPr lang="en-US" dirty="0"/>
              <a:t>, </a:t>
            </a:r>
            <a:r>
              <a:rPr lang="en-US" dirty="0">
                <a:latin typeface="Cambria Math" pitchFamily="18" charset="0"/>
                <a:ea typeface="Cambria Math" pitchFamily="18" charset="0"/>
              </a:rPr>
              <a:t>91</a:t>
            </a:r>
            <a:r>
              <a:rPr lang="en-US" dirty="0"/>
              <a:t>) = </a:t>
            </a:r>
            <a:r>
              <a:rPr lang="en-US" dirty="0" err="1"/>
              <a:t>gcd</a:t>
            </a:r>
            <a:r>
              <a:rPr lang="en-US" dirty="0"/>
              <a:t>(</a:t>
            </a:r>
            <a:r>
              <a:rPr lang="en-US" dirty="0">
                <a:latin typeface="Cambria Math" pitchFamily="18" charset="0"/>
                <a:ea typeface="Cambria Math" pitchFamily="18" charset="0"/>
              </a:rPr>
              <a:t>91</a:t>
            </a:r>
            <a:r>
              <a:rPr lang="en-US" dirty="0"/>
              <a:t>, </a:t>
            </a:r>
            <a:r>
              <a:rPr lang="en-US" dirty="0">
                <a:latin typeface="Cambria Math" pitchFamily="18" charset="0"/>
                <a:ea typeface="Cambria Math" pitchFamily="18" charset="0"/>
              </a:rPr>
              <a:t>14</a:t>
            </a:r>
            <a:r>
              <a:rPr lang="en-US" dirty="0"/>
              <a:t>) =  </a:t>
            </a:r>
            <a:r>
              <a:rPr lang="en-US" dirty="0" err="1"/>
              <a:t>gcd</a:t>
            </a:r>
            <a:r>
              <a:rPr lang="en-US" dirty="0"/>
              <a:t>(</a:t>
            </a:r>
            <a:r>
              <a:rPr lang="en-US" dirty="0">
                <a:latin typeface="Cambria Math" pitchFamily="18" charset="0"/>
                <a:ea typeface="Cambria Math" pitchFamily="18" charset="0"/>
              </a:rPr>
              <a:t>14</a:t>
            </a:r>
            <a:r>
              <a:rPr lang="en-US" dirty="0"/>
              <a:t>, </a:t>
            </a:r>
            <a:r>
              <a:rPr lang="en-US" dirty="0">
                <a:latin typeface="Cambria Math" pitchFamily="18" charset="0"/>
                <a:ea typeface="Cambria Math" pitchFamily="18" charset="0"/>
              </a:rPr>
              <a:t>7</a:t>
            </a:r>
            <a:r>
              <a:rPr lang="en-US" dirty="0"/>
              <a:t>)  = </a:t>
            </a:r>
            <a:r>
              <a:rPr lang="en-US" dirty="0">
                <a:latin typeface="Cambria Math" pitchFamily="18" charset="0"/>
                <a:ea typeface="Cambria Math" pitchFamily="18" charset="0"/>
              </a:rPr>
              <a:t>7</a:t>
            </a:r>
          </a:p>
        </p:txBody>
      </p:sp>
      <p:pic>
        <p:nvPicPr>
          <p:cNvPr id="4" name="Picture 3" descr="0313.jpg"/>
          <p:cNvPicPr>
            <a:picLocks noChangeAspect="1"/>
          </p:cNvPicPr>
          <p:nvPr/>
        </p:nvPicPr>
        <p:blipFill>
          <a:blip r:embed="rId2" cstate="print"/>
          <a:stretch>
            <a:fillRect/>
          </a:stretch>
        </p:blipFill>
        <p:spPr>
          <a:xfrm>
            <a:off x="7162800" y="228600"/>
            <a:ext cx="894588" cy="1038606"/>
          </a:xfrm>
          <a:prstGeom prst="rect">
            <a:avLst/>
          </a:prstGeom>
        </p:spPr>
      </p:pic>
      <p:sp>
        <p:nvSpPr>
          <p:cNvPr id="5" name="TextBox 4"/>
          <p:cNvSpPr txBox="1"/>
          <p:nvPr/>
        </p:nvSpPr>
        <p:spPr>
          <a:xfrm>
            <a:off x="5791200" y="1295400"/>
            <a:ext cx="3124200" cy="646331"/>
          </a:xfrm>
          <a:prstGeom prst="rect">
            <a:avLst/>
          </a:prstGeom>
          <a:noFill/>
        </p:spPr>
        <p:txBody>
          <a:bodyPr wrap="square" rtlCol="0">
            <a:spAutoFit/>
          </a:bodyPr>
          <a:lstStyle/>
          <a:p>
            <a:pPr algn="ctr"/>
            <a:r>
              <a:rPr lang="en-US" dirty="0"/>
              <a:t>Euclid </a:t>
            </a:r>
          </a:p>
          <a:p>
            <a:pPr algn="ctr"/>
            <a:r>
              <a:rPr lang="en-US" dirty="0"/>
              <a:t>(</a:t>
            </a:r>
            <a:r>
              <a:rPr lang="en-US" dirty="0">
                <a:latin typeface="Cambria Math" pitchFamily="18" charset="0"/>
                <a:ea typeface="Cambria Math" pitchFamily="18" charset="0"/>
              </a:rPr>
              <a:t>325</a:t>
            </a:r>
            <a:r>
              <a:rPr lang="en-US" dirty="0"/>
              <a:t> </a:t>
            </a:r>
            <a:r>
              <a:rPr lang="en-US" sz="1200" dirty="0"/>
              <a:t>B.C.E.</a:t>
            </a:r>
            <a:r>
              <a:rPr lang="en-US" dirty="0"/>
              <a:t> – </a:t>
            </a:r>
            <a:r>
              <a:rPr lang="en-US" dirty="0">
                <a:latin typeface="Cambria Math" pitchFamily="18" charset="0"/>
                <a:ea typeface="Cambria Math" pitchFamily="18" charset="0"/>
              </a:rPr>
              <a:t>265</a:t>
            </a:r>
            <a:r>
              <a:rPr lang="en-US" dirty="0"/>
              <a:t> </a:t>
            </a:r>
            <a:r>
              <a:rPr lang="en-US" sz="1200" dirty="0"/>
              <a:t>B.C.E.</a:t>
            </a:r>
            <a:r>
              <a:rPr lang="en-US" dirty="0"/>
              <a:t>)</a:t>
            </a:r>
          </a:p>
        </p:txBody>
      </p:sp>
      <p:cxnSp>
        <p:nvCxnSpPr>
          <p:cNvPr id="7" name="Straight Arrow Connector 6"/>
          <p:cNvCxnSpPr/>
          <p:nvPr/>
        </p:nvCxnSpPr>
        <p:spPr>
          <a:xfrm rot="10800000" flipV="1">
            <a:off x="1828800" y="4267200"/>
            <a:ext cx="3048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2362200" y="4267200"/>
            <a:ext cx="8382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flipV="1">
            <a:off x="1828800" y="4648200"/>
            <a:ext cx="3048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0800000" flipV="1">
            <a:off x="2362200" y="4572000"/>
            <a:ext cx="685800" cy="2286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76600" y="5029200"/>
            <a:ext cx="1524000" cy="523220"/>
          </a:xfrm>
          <a:prstGeom prst="rect">
            <a:avLst/>
          </a:prstGeom>
          <a:noFill/>
        </p:spPr>
        <p:txBody>
          <a:bodyPr wrap="square" rtlCol="0">
            <a:spAutoFit/>
          </a:bodyPr>
          <a:lstStyle/>
          <a:p>
            <a:r>
              <a:rPr lang="en-US" sz="1400" dirty="0">
                <a:solidFill>
                  <a:srgbClr val="C00000"/>
                </a:solidFill>
              </a:rPr>
              <a:t>Stopping condition</a:t>
            </a:r>
          </a:p>
        </p:txBody>
      </p:sp>
      <p:sp>
        <p:nvSpPr>
          <p:cNvPr id="20" name="TextBox 19"/>
          <p:cNvSpPr txBox="1"/>
          <p:nvPr/>
        </p:nvSpPr>
        <p:spPr>
          <a:xfrm>
            <a:off x="4800600" y="4114800"/>
            <a:ext cx="29718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287</a:t>
            </a:r>
            <a:r>
              <a:rPr lang="en-US" sz="1400" dirty="0">
                <a:solidFill>
                  <a:srgbClr val="C00000"/>
                </a:solidFill>
              </a:rPr>
              <a:t> by </a:t>
            </a:r>
            <a:r>
              <a:rPr lang="en-US" sz="1400" dirty="0">
                <a:solidFill>
                  <a:srgbClr val="C00000"/>
                </a:solidFill>
                <a:latin typeface="Cambria Math" pitchFamily="18" charset="0"/>
                <a:ea typeface="Cambria Math" pitchFamily="18" charset="0"/>
              </a:rPr>
              <a:t>91</a:t>
            </a:r>
          </a:p>
        </p:txBody>
      </p:sp>
      <p:sp>
        <p:nvSpPr>
          <p:cNvPr id="23" name="TextBox 22"/>
          <p:cNvSpPr txBox="1"/>
          <p:nvPr/>
        </p:nvSpPr>
        <p:spPr>
          <a:xfrm>
            <a:off x="4800600" y="4495800"/>
            <a:ext cx="30480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91</a:t>
            </a:r>
            <a:r>
              <a:rPr lang="en-US" sz="1400" dirty="0">
                <a:solidFill>
                  <a:srgbClr val="C00000"/>
                </a:solidFill>
              </a:rPr>
              <a:t> by </a:t>
            </a:r>
            <a:r>
              <a:rPr lang="en-US" sz="1400" dirty="0">
                <a:solidFill>
                  <a:srgbClr val="C00000"/>
                </a:solidFill>
                <a:latin typeface="Cambria Math" pitchFamily="18" charset="0"/>
                <a:ea typeface="Cambria Math" pitchFamily="18" charset="0"/>
              </a:rPr>
              <a:t>14</a:t>
            </a:r>
          </a:p>
        </p:txBody>
      </p:sp>
      <p:sp>
        <p:nvSpPr>
          <p:cNvPr id="24" name="TextBox 23"/>
          <p:cNvSpPr txBox="1"/>
          <p:nvPr/>
        </p:nvSpPr>
        <p:spPr>
          <a:xfrm>
            <a:off x="4800600" y="4800600"/>
            <a:ext cx="30480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14</a:t>
            </a:r>
            <a:r>
              <a:rPr lang="en-US" sz="1400" dirty="0">
                <a:solidFill>
                  <a:srgbClr val="C00000"/>
                </a:solidFill>
              </a:rPr>
              <a:t> by </a:t>
            </a:r>
            <a:r>
              <a:rPr lang="en-US" sz="1400" dirty="0">
                <a:solidFill>
                  <a:srgbClr val="C00000"/>
                </a:solidFill>
                <a:latin typeface="Cambria Math" pitchFamily="18" charset="0"/>
                <a:ea typeface="Cambria Math" pitchFamily="18" charset="0"/>
              </a:rPr>
              <a:t>7</a:t>
            </a:r>
          </a:p>
        </p:txBody>
      </p:sp>
      <p:cxnSp>
        <p:nvCxnSpPr>
          <p:cNvPr id="26" name="Straight Arrow Connector 25"/>
          <p:cNvCxnSpPr/>
          <p:nvPr/>
        </p:nvCxnSpPr>
        <p:spPr>
          <a:xfrm rot="10800000">
            <a:off x="3200400" y="4876800"/>
            <a:ext cx="3810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172200" y="61722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327595100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Euclidean Algorithm</a:t>
            </a:r>
          </a:p>
        </p:txBody>
      </p:sp>
      <p:sp>
        <p:nvSpPr>
          <p:cNvPr id="3" name="Content Placeholder 2"/>
          <p:cNvSpPr>
            <a:spLocks noGrp="1"/>
          </p:cNvSpPr>
          <p:nvPr>
            <p:ph idx="1"/>
          </p:nvPr>
        </p:nvSpPr>
        <p:spPr/>
        <p:txBody>
          <a:bodyPr>
            <a:normAutofit/>
          </a:bodyPr>
          <a:lstStyle/>
          <a:p>
            <a:r>
              <a:rPr lang="en-US" dirty="0"/>
              <a:t>The Euclidean algorithm expressed in </a:t>
            </a:r>
            <a:r>
              <a:rPr lang="en-US" dirty="0" err="1"/>
              <a:t>pseudocode</a:t>
            </a:r>
            <a:r>
              <a:rPr lang="en-US" dirty="0"/>
              <a:t> is:</a:t>
            </a:r>
          </a:p>
          <a:p>
            <a:endParaRPr lang="en-US" dirty="0"/>
          </a:p>
          <a:p>
            <a:endParaRPr lang="en-US" dirty="0"/>
          </a:p>
          <a:p>
            <a:endParaRPr lang="en-US" dirty="0"/>
          </a:p>
          <a:p>
            <a:endParaRPr lang="en-US" dirty="0"/>
          </a:p>
          <a:p>
            <a:endParaRPr lang="en-US" dirty="0"/>
          </a:p>
          <a:p>
            <a:endParaRPr lang="en-US" dirty="0"/>
          </a:p>
          <a:p>
            <a:r>
              <a:rPr lang="en-US" dirty="0"/>
              <a:t>In Section 5.3, we’ll see that the time complexity of the algorithm is </a:t>
            </a:r>
            <a:r>
              <a:rPr lang="en-US" i="1" dirty="0"/>
              <a:t>O</a:t>
            </a:r>
            <a:r>
              <a:rPr lang="en-US" dirty="0"/>
              <a:t>(log </a:t>
            </a:r>
            <a:r>
              <a:rPr lang="en-US" i="1" dirty="0"/>
              <a:t>b</a:t>
            </a:r>
            <a:r>
              <a:rPr lang="en-US" dirty="0"/>
              <a:t>), where </a:t>
            </a:r>
            <a:r>
              <a:rPr lang="en-US" i="1" dirty="0"/>
              <a:t>a</a:t>
            </a:r>
            <a:r>
              <a:rPr lang="en-US" dirty="0"/>
              <a:t> &gt; b. </a:t>
            </a:r>
          </a:p>
        </p:txBody>
      </p:sp>
      <p:sp>
        <p:nvSpPr>
          <p:cNvPr id="5" name="Content Placeholder 2"/>
          <p:cNvSpPr txBox="1">
            <a:spLocks/>
          </p:cNvSpPr>
          <p:nvPr/>
        </p:nvSpPr>
        <p:spPr>
          <a:xfrm>
            <a:off x="914400" y="2514600"/>
            <a:ext cx="7848600" cy="2362200"/>
          </a:xfrm>
          <a:prstGeom prst="rect">
            <a:avLst/>
          </a:prstGeom>
          <a:ln>
            <a:solidFill>
              <a:schemeClr val="accent1"/>
            </a:solidFill>
          </a:ln>
        </p:spPr>
        <p:txBody>
          <a:bodyPr vert="horz">
            <a:normAutofit fontScale="775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b="1" dirty="0"/>
              <a:t>procedure</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lang="en-US" sz="2600" i="1" dirty="0" err="1"/>
              <a:t>gcd</a:t>
            </a:r>
            <a:r>
              <a:rPr kumimoji="0" lang="en-US" sz="2600" b="0" i="0" u="none" strike="noStrike" kern="1200" cap="none" spc="0" normalizeH="0" baseline="0" noProof="0" dirty="0">
                <a:ln>
                  <a:noFill/>
                </a:ln>
                <a:solidFill>
                  <a:schemeClr val="tx1"/>
                </a:solidFill>
                <a:effectLst/>
                <a:uLnTx/>
                <a:uFillTx/>
                <a:latin typeface="+mn-lt"/>
                <a:ea typeface="+mn-ea"/>
                <a:cs typeface="+mn-cs"/>
              </a:rPr>
              <a:t>(</a:t>
            </a:r>
            <a:r>
              <a:rPr lang="en-US" sz="2600" i="1" noProof="0" dirty="0"/>
              <a:t>a</a:t>
            </a:r>
            <a:r>
              <a:rPr lang="en-US" sz="2600" i="1" dirty="0"/>
              <a:t>, b</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lang="en-US" sz="2600" dirty="0"/>
              <a:t>positive integers</a:t>
            </a:r>
            <a:r>
              <a:rPr kumimoji="0" lang="en-US" sz="2600" b="0" i="0" u="none" strike="noStrike" kern="1200" cap="none" spc="0" normalizeH="0" baseline="0" noProof="0" dirty="0">
                <a:ln>
                  <a:noFill/>
                </a:ln>
                <a:solidFill>
                  <a:schemeClr val="tx1"/>
                </a:solidFill>
                <a:effectLst/>
                <a:uLnTx/>
                <a:uFillTx/>
                <a:latin typeface="+mn-lt"/>
                <a:ea typeface="+mn-ea"/>
                <a:cs typeface="+mn-cs"/>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i="1" dirty="0">
                <a:ea typeface="Cambria Math" pitchFamily="18" charset="0"/>
              </a:rPr>
              <a:t>x </a:t>
            </a:r>
            <a:r>
              <a:rPr lang="en-US" sz="2600" dirty="0">
                <a:ea typeface="Cambria Math" pitchFamily="18" charset="0"/>
              </a:rPr>
              <a:t>:= </a:t>
            </a:r>
            <a:r>
              <a:rPr lang="en-US" sz="2600" i="1" dirty="0">
                <a:ea typeface="Cambria Math" pitchFamily="18" charset="0"/>
              </a:rPr>
              <a:t>a</a:t>
            </a:r>
          </a:p>
          <a:p>
            <a:pPr marL="274320" indent="-274320">
              <a:spcBef>
                <a:spcPct val="20000"/>
              </a:spcBef>
              <a:buClr>
                <a:schemeClr val="accent3"/>
              </a:buClr>
              <a:buSzPct val="95000"/>
              <a:defRPr/>
            </a:pPr>
            <a:r>
              <a:rPr lang="en-US" sz="2600" i="1" dirty="0">
                <a:ea typeface="Cambria Math" pitchFamily="18" charset="0"/>
              </a:rPr>
              <a:t>x </a:t>
            </a:r>
            <a:r>
              <a:rPr lang="en-US" sz="2600" dirty="0">
                <a:ea typeface="Cambria Math" pitchFamily="18" charset="0"/>
              </a:rPr>
              <a:t>:= </a:t>
            </a:r>
            <a:r>
              <a:rPr lang="en-US" sz="2600" i="1" dirty="0">
                <a:ea typeface="Cambria Math" pitchFamily="18" charset="0"/>
              </a:rPr>
              <a:t>b</a:t>
            </a:r>
            <a:endParaRPr kumimoji="0" lang="en-US" sz="2600" b="0" i="1" u="none" strike="noStrike" kern="1200" cap="none" spc="0" normalizeH="0" baseline="0" noProof="0" dirty="0">
              <a:ln>
                <a:noFill/>
              </a:ln>
              <a:solidFill>
                <a:schemeClr val="tx1"/>
              </a:solidFill>
              <a:effectLst/>
              <a:uLnTx/>
              <a:uFillTx/>
              <a:latin typeface="Cambria Math" pitchFamily="18" charset="0"/>
              <a:ea typeface="Cambria Math" pitchFamily="18" charset="0"/>
            </a:endParaRPr>
          </a:p>
          <a:p>
            <a:pPr marL="274320" lvl="0" indent="-274320">
              <a:spcBef>
                <a:spcPct val="20000"/>
              </a:spcBef>
              <a:buClr>
                <a:schemeClr val="accent3"/>
              </a:buClr>
              <a:buSzPct val="95000"/>
              <a:defRPr/>
            </a:pPr>
            <a:r>
              <a:rPr lang="en-US" sz="2600" b="1" dirty="0"/>
              <a:t>while   </a:t>
            </a:r>
            <a:r>
              <a:rPr lang="en-US" sz="2600" i="1" dirty="0"/>
              <a:t>y </a:t>
            </a:r>
            <a:r>
              <a:rPr lang="en-US" sz="2600" i="1" dirty="0">
                <a:latin typeface="Cambria Math"/>
                <a:ea typeface="Cambria Math"/>
              </a:rPr>
              <a:t>≠ </a:t>
            </a:r>
            <a:r>
              <a:rPr lang="en-US" sz="2600" dirty="0">
                <a:latin typeface="Cambria Math"/>
                <a:ea typeface="Cambria Math"/>
              </a:rPr>
              <a:t>0</a:t>
            </a:r>
            <a:endParaRPr kumimoji="0" lang="en-US" sz="2600" b="0" u="none" strike="noStrike" kern="1200" cap="none" spc="0" normalizeH="0" baseline="0" noProof="0" dirty="0">
              <a:ln>
                <a:noFill/>
              </a:ln>
              <a:solidFill>
                <a:schemeClr val="tx1"/>
              </a:solidFill>
              <a:effectLst/>
              <a:uLnTx/>
              <a:uFillTx/>
              <a:latin typeface="+mn-lt"/>
              <a:ea typeface="+mn-ea"/>
              <a:cs typeface="+mn-cs"/>
            </a:endParaRPr>
          </a:p>
          <a:p>
            <a:pPr>
              <a:buNone/>
            </a:pPr>
            <a:r>
              <a:rPr lang="en-US" sz="2600" dirty="0"/>
              <a:t>       </a:t>
            </a:r>
            <a:r>
              <a:rPr lang="en-US" sz="2600" i="1" dirty="0"/>
              <a:t>r</a:t>
            </a:r>
            <a:r>
              <a:rPr lang="en-US" sz="2600" dirty="0"/>
              <a:t> := </a:t>
            </a:r>
            <a:r>
              <a:rPr lang="en-US" sz="2600" i="1" dirty="0"/>
              <a:t>x</a:t>
            </a:r>
            <a:r>
              <a:rPr lang="en-US" sz="2600" dirty="0"/>
              <a:t> </a:t>
            </a:r>
            <a:r>
              <a:rPr lang="en-US" sz="2600" b="1" dirty="0"/>
              <a:t>mod</a:t>
            </a:r>
            <a:r>
              <a:rPr lang="en-US" sz="2600" dirty="0"/>
              <a:t> </a:t>
            </a:r>
            <a:r>
              <a:rPr lang="en-US" sz="2600" i="1" dirty="0"/>
              <a:t>y</a:t>
            </a:r>
          </a:p>
          <a:p>
            <a:pPr>
              <a:buNone/>
            </a:pPr>
            <a:r>
              <a:rPr lang="en-US" sz="2600" dirty="0"/>
              <a:t>       </a:t>
            </a:r>
            <a:r>
              <a:rPr lang="en-US" sz="2600" i="1" dirty="0"/>
              <a:t>x </a:t>
            </a:r>
            <a:r>
              <a:rPr lang="en-US" sz="2600" dirty="0"/>
              <a:t>:= </a:t>
            </a:r>
            <a:r>
              <a:rPr lang="en-US" sz="2600" i="1" dirty="0"/>
              <a:t>y</a:t>
            </a:r>
          </a:p>
          <a:p>
            <a:pPr>
              <a:buNone/>
            </a:pPr>
            <a:r>
              <a:rPr lang="en-US" sz="2600" dirty="0"/>
              <a:t>       </a:t>
            </a:r>
            <a:r>
              <a:rPr lang="en-US" sz="2600" i="1" dirty="0"/>
              <a:t>y</a:t>
            </a:r>
            <a:r>
              <a:rPr lang="en-US" sz="2600" dirty="0"/>
              <a:t> := </a:t>
            </a:r>
            <a:r>
              <a:rPr lang="en-US" sz="2600" i="1" dirty="0"/>
              <a:t>r</a:t>
            </a:r>
          </a:p>
          <a:p>
            <a:pPr marL="274320" lvl="0" indent="-274320">
              <a:spcBef>
                <a:spcPct val="20000"/>
              </a:spcBef>
              <a:buClr>
                <a:schemeClr val="accent3"/>
              </a:buClr>
              <a:buSzPct val="95000"/>
              <a:defRPr/>
            </a:pPr>
            <a:r>
              <a:rPr lang="en-US" sz="2600" b="1" noProof="0" dirty="0"/>
              <a:t>r</a:t>
            </a:r>
            <a:r>
              <a:rPr kumimoji="0" lang="en-US" sz="2600" b="1" i="0" u="none" strike="noStrike" kern="1200" cap="none" spc="0" normalizeH="0" baseline="0" noProof="0" dirty="0">
                <a:ln>
                  <a:noFill/>
                </a:ln>
                <a:solidFill>
                  <a:schemeClr val="tx1"/>
                </a:solidFill>
                <a:effectLst/>
                <a:uLnTx/>
                <a:uFillTx/>
                <a:latin typeface="+mn-lt"/>
                <a:ea typeface="+mn-ea"/>
                <a:cs typeface="+mn-cs"/>
              </a:rPr>
              <a:t>eturn</a:t>
            </a:r>
            <a:r>
              <a:rPr lang="en-US" sz="2600" noProof="0" dirty="0"/>
              <a:t> </a:t>
            </a:r>
            <a:r>
              <a:rPr lang="en-US" sz="2600" i="1" noProof="0" dirty="0"/>
              <a:t>x</a:t>
            </a:r>
            <a:r>
              <a:rPr lang="en-US" sz="2600" noProof="0" dirty="0"/>
              <a:t> </a:t>
            </a:r>
            <a:r>
              <a:rPr lang="en-US" sz="2600" dirty="0"/>
              <a:t>{</a:t>
            </a:r>
            <a:r>
              <a:rPr lang="en-US" sz="2600" dirty="0" err="1"/>
              <a:t>gcd</a:t>
            </a:r>
            <a:r>
              <a:rPr lang="en-US" sz="2600" dirty="0"/>
              <a:t>(</a:t>
            </a:r>
            <a:r>
              <a:rPr lang="en-US" sz="2600" i="1" dirty="0" err="1"/>
              <a:t>a</a:t>
            </a:r>
            <a:r>
              <a:rPr lang="en-US" sz="2600" dirty="0" err="1"/>
              <a:t>,</a:t>
            </a:r>
            <a:r>
              <a:rPr lang="en-US" sz="2600" i="1" dirty="0" err="1"/>
              <a:t>b</a:t>
            </a:r>
            <a:r>
              <a:rPr lang="en-US" sz="2600" dirty="0"/>
              <a:t>) is </a:t>
            </a:r>
            <a:r>
              <a:rPr lang="en-US" sz="2600" i="1" dirty="0"/>
              <a:t>x</a:t>
            </a:r>
            <a:r>
              <a:rPr kumimoji="0" lang="en-US" sz="2600" b="0" u="none" strike="noStrike" kern="1200" cap="none" spc="0" normalizeH="0" baseline="0" noProof="0" dirty="0">
                <a:ln>
                  <a:noFill/>
                </a:ln>
                <a:solidFill>
                  <a:schemeClr val="tx1"/>
                </a:solidFill>
                <a:effectLst/>
                <a:uLnTx/>
                <a:uFillTx/>
                <a:latin typeface="+mn-lt"/>
                <a:ea typeface="+mn-ea"/>
                <a:cs typeface="+mn-cs"/>
              </a:rPr>
              <a:t>}</a:t>
            </a:r>
            <a:endParaRPr kumimoji="0" lang="en-US" sz="2600" b="0" i="1"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40597320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gcds</a:t>
            </a:r>
            <a:r>
              <a:rPr lang="en-US" dirty="0"/>
              <a:t> as Linear Combinations</a:t>
            </a:r>
          </a:p>
        </p:txBody>
      </p:sp>
      <p:sp>
        <p:nvSpPr>
          <p:cNvPr id="3" name="Content Placeholder 2"/>
          <p:cNvSpPr>
            <a:spLocks noGrp="1"/>
          </p:cNvSpPr>
          <p:nvPr>
            <p:ph idx="1"/>
          </p:nvPr>
        </p:nvSpPr>
        <p:spPr/>
        <p:txBody>
          <a:bodyPr>
            <a:normAutofit fontScale="92500" lnSpcReduction="20000"/>
          </a:bodyPr>
          <a:lstStyle/>
          <a:p>
            <a:pPr>
              <a:buNone/>
            </a:pPr>
            <a:r>
              <a:rPr lang="en-US" b="1" dirty="0"/>
              <a:t>   </a:t>
            </a:r>
            <a:r>
              <a:rPr lang="en-US" b="1" dirty="0" err="1"/>
              <a:t>B</a:t>
            </a:r>
            <a:r>
              <a:rPr lang="en-US" b="1" dirty="0" err="1">
                <a:latin typeface="Cambria Math"/>
                <a:ea typeface="Cambria Math"/>
              </a:rPr>
              <a:t>é</a:t>
            </a:r>
            <a:r>
              <a:rPr lang="en-US" b="1" dirty="0" err="1"/>
              <a:t>zout’s</a:t>
            </a:r>
            <a:r>
              <a:rPr lang="en-US" b="1" dirty="0"/>
              <a:t> Theorem</a:t>
            </a:r>
            <a:r>
              <a:rPr lang="en-US" dirty="0"/>
              <a:t>: If </a:t>
            </a:r>
            <a:r>
              <a:rPr lang="en-US" i="1" dirty="0"/>
              <a:t>a</a:t>
            </a:r>
            <a:r>
              <a:rPr lang="en-US" dirty="0"/>
              <a:t> and </a:t>
            </a:r>
            <a:r>
              <a:rPr lang="en-US" i="1" dirty="0"/>
              <a:t>b</a:t>
            </a:r>
            <a:r>
              <a:rPr lang="en-US" dirty="0"/>
              <a:t> are positive integers, then there exist integers </a:t>
            </a:r>
            <a:r>
              <a:rPr lang="en-US" i="1" dirty="0"/>
              <a:t>s</a:t>
            </a:r>
            <a:r>
              <a:rPr lang="en-US" dirty="0"/>
              <a:t> and </a:t>
            </a:r>
            <a:r>
              <a:rPr lang="en-US" i="1" dirty="0"/>
              <a:t>t</a:t>
            </a:r>
            <a:r>
              <a:rPr lang="en-US" dirty="0"/>
              <a:t> such that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err="1"/>
              <a:t>tb</a:t>
            </a:r>
            <a:r>
              <a:rPr lang="en-US" dirty="0"/>
              <a:t>. </a:t>
            </a:r>
          </a:p>
          <a:p>
            <a:pPr>
              <a:buNone/>
            </a:pPr>
            <a:r>
              <a:rPr lang="en-US" dirty="0"/>
              <a:t>    (</a:t>
            </a:r>
            <a:r>
              <a:rPr lang="en-US" i="1" dirty="0"/>
              <a:t>proof  in exercises of Section </a:t>
            </a:r>
            <a:r>
              <a:rPr lang="en-US" dirty="0">
                <a:latin typeface="Cambria Math" pitchFamily="18" charset="0"/>
                <a:ea typeface="Cambria Math" pitchFamily="18" charset="0"/>
              </a:rPr>
              <a:t>5.2</a:t>
            </a:r>
            <a:r>
              <a:rPr lang="en-US" dirty="0"/>
              <a:t>)</a:t>
            </a:r>
          </a:p>
          <a:p>
            <a:pPr>
              <a:buNone/>
            </a:pPr>
            <a:r>
              <a:rPr lang="en-US" dirty="0"/>
              <a:t>    </a:t>
            </a:r>
            <a:r>
              <a:rPr lang="en-US" b="1" dirty="0"/>
              <a:t>Definition</a:t>
            </a:r>
            <a:r>
              <a:rPr lang="en-US" dirty="0"/>
              <a:t>: If </a:t>
            </a:r>
            <a:r>
              <a:rPr lang="en-US" i="1" dirty="0"/>
              <a:t>a</a:t>
            </a:r>
            <a:r>
              <a:rPr lang="en-US" dirty="0"/>
              <a:t> and </a:t>
            </a:r>
            <a:r>
              <a:rPr lang="en-US" i="1" dirty="0"/>
              <a:t>b</a:t>
            </a:r>
            <a:r>
              <a:rPr lang="en-US" dirty="0"/>
              <a:t> are positive integers, then integers </a:t>
            </a:r>
            <a:r>
              <a:rPr lang="en-US" i="1" dirty="0"/>
              <a:t>s</a:t>
            </a:r>
            <a:r>
              <a:rPr lang="en-US" dirty="0"/>
              <a:t> and </a:t>
            </a:r>
            <a:r>
              <a:rPr lang="en-US" i="1" dirty="0"/>
              <a:t>t</a:t>
            </a:r>
            <a:r>
              <a:rPr lang="en-US" dirty="0"/>
              <a:t> such that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err="1"/>
              <a:t>tb</a:t>
            </a:r>
            <a:r>
              <a:rPr lang="en-US" dirty="0"/>
              <a:t> are called </a:t>
            </a:r>
            <a:r>
              <a:rPr lang="en-US" i="1" dirty="0"/>
              <a:t>B</a:t>
            </a:r>
            <a:r>
              <a:rPr lang="en-US" i="1" dirty="0">
                <a:latin typeface="Cambria Math"/>
                <a:ea typeface="Cambria Math"/>
              </a:rPr>
              <a:t>é</a:t>
            </a:r>
            <a:r>
              <a:rPr lang="en-US" i="1" dirty="0"/>
              <a:t>zout coefficients </a:t>
            </a:r>
            <a:r>
              <a:rPr lang="en-US" dirty="0"/>
              <a:t>of </a:t>
            </a:r>
            <a:r>
              <a:rPr lang="en-US" i="1" dirty="0"/>
              <a:t>a</a:t>
            </a:r>
            <a:r>
              <a:rPr lang="en-US" dirty="0"/>
              <a:t> and </a:t>
            </a:r>
            <a:r>
              <a:rPr lang="en-US" i="1" dirty="0"/>
              <a:t>b. </a:t>
            </a:r>
            <a:r>
              <a:rPr lang="en-US" dirty="0"/>
              <a:t>The equation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err="1"/>
              <a:t>tb</a:t>
            </a:r>
            <a:r>
              <a:rPr lang="en-US" dirty="0"/>
              <a:t>  is called</a:t>
            </a:r>
            <a:r>
              <a:rPr lang="en-US" i="1" dirty="0"/>
              <a:t> </a:t>
            </a:r>
            <a:r>
              <a:rPr lang="en-US" i="1" dirty="0" err="1"/>
              <a:t>B</a:t>
            </a:r>
            <a:r>
              <a:rPr lang="en-US" i="1" dirty="0" err="1">
                <a:latin typeface="Cambria Math"/>
                <a:ea typeface="Cambria Math"/>
              </a:rPr>
              <a:t>é</a:t>
            </a:r>
            <a:r>
              <a:rPr lang="en-US" i="1" dirty="0" err="1"/>
              <a:t>zout’s</a:t>
            </a:r>
            <a:r>
              <a:rPr lang="en-US" i="1" dirty="0"/>
              <a:t> identity. </a:t>
            </a:r>
          </a:p>
          <a:p>
            <a:r>
              <a:rPr lang="en-US" dirty="0"/>
              <a:t>By </a:t>
            </a:r>
            <a:r>
              <a:rPr lang="en-US" dirty="0" err="1"/>
              <a:t>B</a:t>
            </a:r>
            <a:r>
              <a:rPr lang="en-US" dirty="0" err="1">
                <a:latin typeface="Cambria Math"/>
                <a:ea typeface="Cambria Math"/>
              </a:rPr>
              <a:t>é</a:t>
            </a:r>
            <a:r>
              <a:rPr lang="en-US" dirty="0" err="1"/>
              <a:t>zout’s</a:t>
            </a:r>
            <a:r>
              <a:rPr lang="en-US" dirty="0"/>
              <a:t> Theorem,  the </a:t>
            </a:r>
            <a:r>
              <a:rPr lang="en-US" dirty="0" err="1"/>
              <a:t>gcd</a:t>
            </a:r>
            <a:r>
              <a:rPr lang="en-US" dirty="0"/>
              <a:t> of integers </a:t>
            </a:r>
            <a:r>
              <a:rPr lang="en-US" i="1" dirty="0"/>
              <a:t>a</a:t>
            </a:r>
            <a:r>
              <a:rPr lang="en-US" dirty="0"/>
              <a:t> and </a:t>
            </a:r>
            <a:r>
              <a:rPr lang="en-US" i="1" dirty="0"/>
              <a:t>b</a:t>
            </a:r>
            <a:r>
              <a:rPr lang="en-US" dirty="0"/>
              <a:t> can be expressed in the form  </a:t>
            </a:r>
            <a:r>
              <a:rPr lang="en-US" i="1" dirty="0" err="1"/>
              <a:t>sa</a:t>
            </a:r>
            <a:r>
              <a:rPr lang="en-US" dirty="0"/>
              <a:t> + </a:t>
            </a:r>
            <a:r>
              <a:rPr lang="en-US" i="1" dirty="0" err="1"/>
              <a:t>tb</a:t>
            </a:r>
            <a:r>
              <a:rPr lang="en-US" i="1" dirty="0"/>
              <a:t> </a:t>
            </a:r>
            <a:r>
              <a:rPr lang="en-US" dirty="0"/>
              <a:t>where </a:t>
            </a:r>
            <a:r>
              <a:rPr lang="en-US" i="1" dirty="0"/>
              <a:t>s</a:t>
            </a:r>
            <a:r>
              <a:rPr lang="en-US" dirty="0"/>
              <a:t> and </a:t>
            </a:r>
            <a:r>
              <a:rPr lang="en-US" i="1" dirty="0"/>
              <a:t>t</a:t>
            </a:r>
            <a:r>
              <a:rPr lang="en-US" dirty="0"/>
              <a:t> are integers. This is a </a:t>
            </a:r>
            <a:r>
              <a:rPr lang="en-US" i="1" dirty="0"/>
              <a:t>linear combination </a:t>
            </a:r>
            <a:r>
              <a:rPr lang="en-US" dirty="0"/>
              <a:t>with integer coefficients of </a:t>
            </a:r>
            <a:r>
              <a:rPr lang="en-US" i="1" dirty="0"/>
              <a:t>a</a:t>
            </a:r>
            <a:r>
              <a:rPr lang="en-US" dirty="0"/>
              <a:t> and </a:t>
            </a:r>
            <a:r>
              <a:rPr lang="en-US" i="1" dirty="0"/>
              <a:t>b</a:t>
            </a:r>
            <a:r>
              <a:rPr lang="en-US" dirty="0"/>
              <a:t>.</a:t>
            </a:r>
          </a:p>
          <a:p>
            <a:pPr lvl="1"/>
            <a:r>
              <a:rPr lang="en-US" dirty="0" err="1"/>
              <a:t>gcd</a:t>
            </a:r>
            <a:r>
              <a:rPr lang="en-US" dirty="0"/>
              <a:t>(</a:t>
            </a:r>
            <a:r>
              <a:rPr lang="en-US" dirty="0">
                <a:latin typeface="Cambria Math" pitchFamily="18" charset="0"/>
                <a:ea typeface="Cambria Math" pitchFamily="18" charset="0"/>
              </a:rPr>
              <a:t>6,14</a:t>
            </a:r>
            <a:r>
              <a:rPr lang="en-US" dirty="0"/>
              <a:t>) = (</a:t>
            </a:r>
            <a:r>
              <a:rPr lang="en-US" dirty="0">
                <a:latin typeface="Cambria Math"/>
                <a:ea typeface="Cambria Math"/>
              </a:rPr>
              <a:t>−2)∙6 + 1∙14</a:t>
            </a:r>
          </a:p>
          <a:p>
            <a:pPr>
              <a:buNone/>
            </a:pPr>
            <a:r>
              <a:rPr lang="en-US" dirty="0">
                <a:latin typeface="Cambria Math"/>
                <a:ea typeface="Cambria Math"/>
              </a:rPr>
              <a:t>     </a:t>
            </a:r>
            <a:endParaRPr lang="en-US" dirty="0"/>
          </a:p>
          <a:p>
            <a:pPr>
              <a:buNone/>
            </a:pPr>
            <a:endParaRPr lang="en-US" i="1" dirty="0"/>
          </a:p>
        </p:txBody>
      </p:sp>
      <p:pic>
        <p:nvPicPr>
          <p:cNvPr id="4" name="Picture 3" descr="bezout.jpg"/>
          <p:cNvPicPr>
            <a:picLocks noChangeAspect="1"/>
          </p:cNvPicPr>
          <p:nvPr/>
        </p:nvPicPr>
        <p:blipFill>
          <a:blip r:embed="rId2" cstate="print"/>
          <a:stretch>
            <a:fillRect/>
          </a:stretch>
        </p:blipFill>
        <p:spPr>
          <a:xfrm>
            <a:off x="7848600" y="381000"/>
            <a:ext cx="906780" cy="1242822"/>
          </a:xfrm>
          <a:prstGeom prst="rect">
            <a:avLst/>
          </a:prstGeom>
        </p:spPr>
      </p:pic>
      <p:sp>
        <p:nvSpPr>
          <p:cNvPr id="5" name="TextBox 4"/>
          <p:cNvSpPr txBox="1"/>
          <p:nvPr/>
        </p:nvSpPr>
        <p:spPr>
          <a:xfrm>
            <a:off x="5791200" y="304800"/>
            <a:ext cx="1905000" cy="646331"/>
          </a:xfrm>
          <a:prstGeom prst="rect">
            <a:avLst/>
          </a:prstGeom>
          <a:noFill/>
        </p:spPr>
        <p:txBody>
          <a:bodyPr wrap="square" rtlCol="0">
            <a:spAutoFit/>
          </a:bodyPr>
          <a:lstStyle/>
          <a:p>
            <a:r>
              <a:rPr lang="en-US" dirty="0">
                <a:latin typeface="Cambria Math"/>
                <a:ea typeface="Cambria Math"/>
              </a:rPr>
              <a:t>É</a:t>
            </a:r>
            <a:r>
              <a:rPr lang="en-US" dirty="0"/>
              <a:t>tienne B</a:t>
            </a:r>
            <a:r>
              <a:rPr lang="en-US" dirty="0">
                <a:latin typeface="Cambria Math"/>
                <a:ea typeface="Cambria Math"/>
              </a:rPr>
              <a:t>é</a:t>
            </a:r>
            <a:r>
              <a:rPr lang="en-US" dirty="0"/>
              <a:t>zout</a:t>
            </a:r>
          </a:p>
          <a:p>
            <a:r>
              <a:rPr lang="en-US" dirty="0"/>
              <a:t>(</a:t>
            </a:r>
            <a:r>
              <a:rPr lang="en-US" dirty="0">
                <a:latin typeface="Cambria Math" pitchFamily="18" charset="0"/>
                <a:ea typeface="Cambria Math" pitchFamily="18" charset="0"/>
              </a:rPr>
              <a:t>1730-1783</a:t>
            </a:r>
            <a:r>
              <a:rPr lang="en-US" dirty="0"/>
              <a:t>)</a:t>
            </a:r>
          </a:p>
        </p:txBody>
      </p:sp>
    </p:spTree>
    <p:extLst>
      <p:ext uri="{BB962C8B-B14F-4D97-AF65-F5344CB8AC3E}">
        <p14:creationId xmlns:p14="http://schemas.microsoft.com/office/powerpoint/2010/main" val="10918454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Binary Relations on a Set (</a:t>
            </a:r>
            <a:r>
              <a:rPr lang="en-US" i="1" dirty="0"/>
              <a:t>cont</a:t>
            </a:r>
            <a:r>
              <a:rPr lang="en-US" dirty="0"/>
              <a:t>.)</a:t>
            </a:r>
          </a:p>
        </p:txBody>
      </p:sp>
      <p:sp>
        <p:nvSpPr>
          <p:cNvPr id="3" name="Content Placeholder 2"/>
          <p:cNvSpPr>
            <a:spLocks noGrp="1"/>
          </p:cNvSpPr>
          <p:nvPr>
            <p:ph idx="1"/>
          </p:nvPr>
        </p:nvSpPr>
        <p:spPr/>
        <p:txBody>
          <a:bodyPr>
            <a:normAutofit fontScale="77500" lnSpcReduction="20000"/>
          </a:bodyPr>
          <a:lstStyle/>
          <a:p>
            <a:pPr>
              <a:buNone/>
            </a:pPr>
            <a:r>
              <a:rPr lang="en-US" dirty="0"/>
              <a:t>   </a:t>
            </a:r>
            <a:r>
              <a:rPr lang="en-US" b="1" dirty="0"/>
              <a:t>Example</a:t>
            </a:r>
            <a:r>
              <a:rPr lang="en-US" dirty="0"/>
              <a:t>: Consider these relations on the set of integers:</a:t>
            </a:r>
          </a:p>
          <a:p>
            <a:pPr lvl="1">
              <a:buNone/>
            </a:pPr>
            <a:r>
              <a:rPr lang="en-US" i="1" dirty="0"/>
              <a:t>R</a:t>
            </a:r>
            <a:r>
              <a:rPr lang="en-US" baseline="-25000" dirty="0">
                <a:latin typeface="Cambria Math" pitchFamily="18" charset="0"/>
                <a:ea typeface="Cambria Math" pitchFamily="18" charset="0"/>
              </a:rPr>
              <a:t>1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r>
              <a:rPr lang="en-US" i="1" dirty="0"/>
              <a:t>                            R</a:t>
            </a:r>
            <a:r>
              <a:rPr lang="en-US" baseline="-25000" dirty="0">
                <a:latin typeface="Cambria Math" pitchFamily="18" charset="0"/>
                <a:ea typeface="Cambria Math" pitchFamily="18" charset="0"/>
              </a:rPr>
              <a:t>4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i="1" dirty="0"/>
              <a:t>R</a:t>
            </a:r>
            <a:r>
              <a:rPr lang="en-US" baseline="-25000" dirty="0">
                <a:latin typeface="Cambria Math" pitchFamily="18" charset="0"/>
                <a:ea typeface="Cambria Math" pitchFamily="18" charset="0"/>
              </a:rPr>
              <a:t>2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&gt; </a:t>
            </a:r>
            <a:r>
              <a:rPr lang="en-US" i="1" dirty="0">
                <a:latin typeface="Cambria Math"/>
                <a:ea typeface="Cambria Math"/>
              </a:rPr>
              <a:t>b</a:t>
            </a:r>
            <a:r>
              <a:rPr lang="en-US" dirty="0">
                <a:latin typeface="Cambria Math"/>
                <a:ea typeface="Cambria Math"/>
              </a:rPr>
              <a:t>},</a:t>
            </a:r>
            <a:r>
              <a:rPr lang="en-US" i="1" dirty="0"/>
              <a:t>                            R</a:t>
            </a:r>
            <a:r>
              <a:rPr lang="en-US" baseline="-25000" dirty="0">
                <a:latin typeface="Cambria Math" pitchFamily="18" charset="0"/>
                <a:ea typeface="Cambria Math" pitchFamily="18" charset="0"/>
              </a:rPr>
              <a:t>5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+ 1},</a:t>
            </a:r>
            <a:endParaRPr lang="en-US" dirty="0"/>
          </a:p>
          <a:p>
            <a:pPr lvl="1">
              <a:buNone/>
            </a:pPr>
            <a:r>
              <a:rPr lang="en-US" i="1" dirty="0"/>
              <a:t>R</a:t>
            </a:r>
            <a:r>
              <a:rPr lang="en-US" baseline="-25000" dirty="0">
                <a:latin typeface="Cambria Math" pitchFamily="18" charset="0"/>
                <a:ea typeface="Cambria Math" pitchFamily="18" charset="0"/>
              </a:rPr>
              <a:t>3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or</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r>
              <a:rPr lang="en-US" dirty="0">
                <a:latin typeface="Cambria Math"/>
                <a:ea typeface="Cambria Math"/>
              </a:rPr>
              <a:t>},        </a:t>
            </a:r>
            <a:r>
              <a:rPr lang="en-US" i="1" dirty="0"/>
              <a:t> R</a:t>
            </a:r>
            <a:r>
              <a:rPr lang="en-US" baseline="-25000" dirty="0">
                <a:latin typeface="Cambria Math" pitchFamily="18" charset="0"/>
                <a:ea typeface="Cambria Math" pitchFamily="18" charset="0"/>
              </a:rPr>
              <a:t>6 </a:t>
            </a:r>
            <a:r>
              <a:rPr lang="en-US" dirty="0"/>
              <a:t>= {(</a:t>
            </a:r>
            <a:r>
              <a:rPr lang="en-US" i="1" dirty="0" err="1"/>
              <a:t>a</a:t>
            </a:r>
            <a:r>
              <a:rPr lang="en-US" dirty="0" err="1"/>
              <a:t>,</a:t>
            </a:r>
            <a:r>
              <a:rPr lang="en-US" i="1" dirty="0" err="1"/>
              <a:t>b</a:t>
            </a:r>
            <a:r>
              <a:rPr lang="en-US" dirty="0"/>
              <a:t>) | </a:t>
            </a:r>
            <a:r>
              <a:rPr lang="en-US" i="1" dirty="0"/>
              <a:t>a</a:t>
            </a:r>
            <a:r>
              <a:rPr lang="en-US" dirty="0"/>
              <a:t> + </a:t>
            </a:r>
            <a:r>
              <a:rPr lang="en-US" i="1" dirty="0"/>
              <a:t>b</a:t>
            </a:r>
            <a:r>
              <a:rPr lang="en-US" dirty="0"/>
              <a:t> </a:t>
            </a:r>
            <a:r>
              <a:rPr lang="en-US" dirty="0">
                <a:latin typeface="Cambria Math"/>
                <a:ea typeface="Cambria Math"/>
              </a:rPr>
              <a:t>≤ 3}.</a:t>
            </a:r>
          </a:p>
          <a:p>
            <a:pPr lvl="1">
              <a:buNone/>
            </a:pPr>
            <a:endParaRPr lang="en-US" dirty="0"/>
          </a:p>
          <a:p>
            <a:pPr lvl="1">
              <a:buNone/>
            </a:pPr>
            <a:endParaRPr lang="en-US" dirty="0"/>
          </a:p>
          <a:p>
            <a:pPr lvl="1">
              <a:buNone/>
            </a:pPr>
            <a:endParaRPr lang="en-US" dirty="0">
              <a:latin typeface="Cambria Math"/>
              <a:ea typeface="Cambria Math"/>
            </a:endParaRPr>
          </a:p>
          <a:p>
            <a:pPr lvl="1">
              <a:lnSpc>
                <a:spcPct val="120000"/>
              </a:lnSpc>
              <a:spcBef>
                <a:spcPts val="0"/>
              </a:spcBef>
              <a:buNone/>
            </a:pPr>
            <a:r>
              <a:rPr lang="en-US" dirty="0">
                <a:latin typeface="Cambria Math"/>
                <a:ea typeface="Cambria Math"/>
              </a:rPr>
              <a:t>Which of these relations contain each of the pairs</a:t>
            </a:r>
          </a:p>
          <a:p>
            <a:pPr lvl="1">
              <a:lnSpc>
                <a:spcPct val="120000"/>
              </a:lnSpc>
              <a:spcBef>
                <a:spcPts val="0"/>
              </a:spcBef>
              <a:buNone/>
            </a:pPr>
            <a:r>
              <a:rPr lang="en-US" dirty="0">
                <a:latin typeface="Cambria Math"/>
                <a:ea typeface="Cambria Math"/>
              </a:rPr>
              <a:t>                          </a:t>
            </a:r>
          </a:p>
          <a:p>
            <a:pPr lvl="1">
              <a:lnSpc>
                <a:spcPct val="120000"/>
              </a:lnSpc>
              <a:spcBef>
                <a:spcPts val="0"/>
              </a:spcBef>
              <a:buNone/>
            </a:pPr>
            <a:r>
              <a:rPr lang="en-US" dirty="0">
                <a:latin typeface="Cambria Math"/>
                <a:ea typeface="Cambria Math"/>
              </a:rPr>
              <a:t>           (1,1), (1, 2), (2, 1), (1, −1), and (2, 2)?</a:t>
            </a:r>
          </a:p>
          <a:p>
            <a:pPr lvl="1">
              <a:lnSpc>
                <a:spcPct val="120000"/>
              </a:lnSpc>
              <a:spcBef>
                <a:spcPts val="0"/>
              </a:spcBef>
              <a:buNone/>
            </a:pPr>
            <a:endParaRPr lang="en-US" dirty="0"/>
          </a:p>
          <a:p>
            <a:pPr>
              <a:buNone/>
            </a:pPr>
            <a:r>
              <a:rPr lang="en-US" b="1" dirty="0"/>
              <a:t>    Solution</a:t>
            </a:r>
            <a:r>
              <a:rPr lang="en-US" dirty="0"/>
              <a:t>: Checking the conditions that define each relation, we see that the pair </a:t>
            </a:r>
            <a:r>
              <a:rPr lang="en-US" dirty="0">
                <a:latin typeface="Cambria Math"/>
                <a:ea typeface="Cambria Math"/>
              </a:rPr>
              <a:t>(1,1) is in</a:t>
            </a:r>
            <a:r>
              <a:rPr lang="en-US" i="1" dirty="0"/>
              <a:t> R</a:t>
            </a:r>
            <a:r>
              <a:rPr lang="en-US" baseline="-25000" dirty="0">
                <a:latin typeface="Cambria Math" pitchFamily="18" charset="0"/>
                <a:ea typeface="Cambria Math" pitchFamily="18" charset="0"/>
              </a:rPr>
              <a:t>1</a:t>
            </a:r>
            <a:r>
              <a:rPr lang="en-US" dirty="0">
                <a:latin typeface="Cambria Math"/>
                <a:ea typeface="Cambria Math"/>
              </a:rPr>
              <a:t>,</a:t>
            </a:r>
            <a:r>
              <a:rPr lang="en-US" i="1" dirty="0"/>
              <a:t> R</a:t>
            </a:r>
            <a:r>
              <a:rPr lang="en-US" baseline="-25000" dirty="0">
                <a:latin typeface="Cambria Math" pitchFamily="18" charset="0"/>
                <a:ea typeface="Cambria Math" pitchFamily="18" charset="0"/>
              </a:rPr>
              <a:t>3</a:t>
            </a:r>
            <a:r>
              <a:rPr lang="en-US" dirty="0">
                <a:latin typeface="Cambria Math"/>
                <a:ea typeface="Cambria Math"/>
              </a:rPr>
              <a:t>, </a:t>
            </a:r>
            <a:r>
              <a:rPr lang="en-US" i="1" dirty="0"/>
              <a:t>R</a:t>
            </a:r>
            <a:r>
              <a:rPr lang="en-US" baseline="-25000" dirty="0">
                <a:latin typeface="Cambria Math" pitchFamily="18" charset="0"/>
                <a:ea typeface="Cambria Math" pitchFamily="18" charset="0"/>
              </a:rPr>
              <a:t>4 </a:t>
            </a:r>
            <a:r>
              <a:rPr lang="en-US" dirty="0">
                <a:latin typeface="Cambria Math"/>
                <a:ea typeface="Cambria Math"/>
              </a:rPr>
              <a:t>, and </a:t>
            </a:r>
            <a:r>
              <a:rPr lang="en-US" i="1" dirty="0"/>
              <a:t>R</a:t>
            </a:r>
            <a:r>
              <a:rPr lang="en-US" baseline="-25000" dirty="0">
                <a:latin typeface="Cambria Math" pitchFamily="18" charset="0"/>
                <a:ea typeface="Cambria Math" pitchFamily="18" charset="0"/>
              </a:rPr>
              <a:t>6</a:t>
            </a:r>
            <a:r>
              <a:rPr lang="en-US" dirty="0">
                <a:latin typeface="Cambria Math"/>
                <a:ea typeface="Cambria Math"/>
              </a:rPr>
              <a:t>: (1,2) is in</a:t>
            </a:r>
            <a:r>
              <a:rPr lang="en-US" i="1" dirty="0"/>
              <a:t> R</a:t>
            </a:r>
            <a:r>
              <a:rPr lang="en-US" baseline="-25000" dirty="0">
                <a:latin typeface="Cambria Math" pitchFamily="18" charset="0"/>
                <a:ea typeface="Cambria Math" pitchFamily="18" charset="0"/>
              </a:rPr>
              <a:t>1</a:t>
            </a:r>
            <a:r>
              <a:rPr lang="en-US" i="1" dirty="0"/>
              <a:t> </a:t>
            </a:r>
            <a:r>
              <a:rPr lang="en-US" dirty="0">
                <a:latin typeface="Cambria Math"/>
                <a:ea typeface="Cambria Math"/>
              </a:rPr>
              <a:t>and </a:t>
            </a:r>
            <a:r>
              <a:rPr lang="en-US" i="1" dirty="0"/>
              <a:t>R</a:t>
            </a:r>
            <a:r>
              <a:rPr lang="en-US" baseline="-25000" dirty="0">
                <a:latin typeface="Cambria Math" pitchFamily="18" charset="0"/>
                <a:ea typeface="Cambria Math" pitchFamily="18" charset="0"/>
              </a:rPr>
              <a:t>6</a:t>
            </a:r>
            <a:r>
              <a:rPr lang="en-US" dirty="0">
                <a:latin typeface="Cambria Math"/>
                <a:ea typeface="Cambria Math"/>
              </a:rPr>
              <a:t>: (2,1) is in</a:t>
            </a:r>
            <a:r>
              <a:rPr lang="en-US" i="1" dirty="0"/>
              <a:t> R</a:t>
            </a:r>
            <a:r>
              <a:rPr lang="en-US" baseline="-25000" dirty="0">
                <a:latin typeface="Cambria Math" pitchFamily="18" charset="0"/>
                <a:ea typeface="Cambria Math" pitchFamily="18" charset="0"/>
              </a:rPr>
              <a:t>2</a:t>
            </a:r>
            <a:r>
              <a:rPr lang="en-US" dirty="0">
                <a:latin typeface="Cambria Math"/>
                <a:ea typeface="Cambria Math"/>
              </a:rPr>
              <a:t>, </a:t>
            </a:r>
            <a:r>
              <a:rPr lang="en-US" i="1" dirty="0"/>
              <a:t>R</a:t>
            </a:r>
            <a:r>
              <a:rPr lang="en-US" baseline="-25000" dirty="0">
                <a:latin typeface="Cambria Math" pitchFamily="18" charset="0"/>
                <a:ea typeface="Cambria Math" pitchFamily="18" charset="0"/>
              </a:rPr>
              <a:t>5</a:t>
            </a:r>
            <a:r>
              <a:rPr lang="en-US" dirty="0">
                <a:latin typeface="Cambria Math"/>
                <a:ea typeface="Cambria Math"/>
              </a:rPr>
              <a:t>,</a:t>
            </a:r>
            <a:r>
              <a:rPr lang="en-US" i="1" dirty="0"/>
              <a:t> </a:t>
            </a:r>
            <a:r>
              <a:rPr lang="en-US" dirty="0">
                <a:latin typeface="Cambria Math"/>
                <a:ea typeface="Cambria Math"/>
              </a:rPr>
              <a:t>and </a:t>
            </a:r>
            <a:r>
              <a:rPr lang="en-US" i="1" dirty="0"/>
              <a:t>R</a:t>
            </a:r>
            <a:r>
              <a:rPr lang="en-US" baseline="-25000" dirty="0">
                <a:latin typeface="Cambria Math" pitchFamily="18" charset="0"/>
                <a:ea typeface="Cambria Math" pitchFamily="18" charset="0"/>
              </a:rPr>
              <a:t>6</a:t>
            </a:r>
            <a:r>
              <a:rPr lang="en-US" dirty="0">
                <a:latin typeface="Cambria Math"/>
                <a:ea typeface="Cambria Math"/>
              </a:rPr>
              <a:t>: (1, −1) is in</a:t>
            </a:r>
            <a:r>
              <a:rPr lang="en-US" i="1" dirty="0"/>
              <a:t> R</a:t>
            </a:r>
            <a:r>
              <a:rPr lang="en-US" baseline="-25000" dirty="0">
                <a:latin typeface="Cambria Math" pitchFamily="18" charset="0"/>
                <a:ea typeface="Cambria Math" pitchFamily="18" charset="0"/>
              </a:rPr>
              <a:t>2</a:t>
            </a:r>
            <a:r>
              <a:rPr lang="en-US" dirty="0">
                <a:latin typeface="Cambria Math"/>
                <a:ea typeface="Cambria Math"/>
              </a:rPr>
              <a:t>, </a:t>
            </a:r>
            <a:r>
              <a:rPr lang="en-US" i="1" dirty="0"/>
              <a:t>R</a:t>
            </a:r>
            <a:r>
              <a:rPr lang="en-US" baseline="-25000" dirty="0">
                <a:latin typeface="Cambria Math" pitchFamily="18" charset="0"/>
                <a:ea typeface="Cambria Math" pitchFamily="18" charset="0"/>
              </a:rPr>
              <a:t>3</a:t>
            </a:r>
            <a:r>
              <a:rPr lang="en-US" dirty="0">
                <a:latin typeface="Cambria Math"/>
                <a:ea typeface="Cambria Math"/>
              </a:rPr>
              <a:t>,</a:t>
            </a:r>
            <a:r>
              <a:rPr lang="en-US" i="1" dirty="0"/>
              <a:t> </a:t>
            </a:r>
            <a:r>
              <a:rPr lang="en-US" dirty="0">
                <a:latin typeface="Cambria Math"/>
                <a:ea typeface="Cambria Math"/>
              </a:rPr>
              <a:t>and </a:t>
            </a:r>
            <a:r>
              <a:rPr lang="en-US" i="1" dirty="0"/>
              <a:t>R</a:t>
            </a:r>
            <a:r>
              <a:rPr lang="en-US" baseline="-25000" dirty="0">
                <a:latin typeface="Cambria Math" pitchFamily="18" charset="0"/>
                <a:ea typeface="Cambria Math" pitchFamily="18" charset="0"/>
              </a:rPr>
              <a:t>6</a:t>
            </a:r>
            <a:r>
              <a:rPr lang="en-US" dirty="0">
                <a:latin typeface="Cambria Math"/>
                <a:ea typeface="Cambria Math"/>
              </a:rPr>
              <a:t> : (2,2) is in</a:t>
            </a:r>
            <a:r>
              <a:rPr lang="en-US" i="1" dirty="0"/>
              <a:t> R</a:t>
            </a:r>
            <a:r>
              <a:rPr lang="en-US" baseline="-25000" dirty="0">
                <a:latin typeface="Cambria Math" pitchFamily="18" charset="0"/>
                <a:ea typeface="Cambria Math" pitchFamily="18" charset="0"/>
              </a:rPr>
              <a:t>1</a:t>
            </a:r>
            <a:r>
              <a:rPr lang="en-US" dirty="0">
                <a:latin typeface="Cambria Math"/>
                <a:ea typeface="Cambria Math"/>
              </a:rPr>
              <a:t>, </a:t>
            </a:r>
            <a:r>
              <a:rPr lang="en-US" i="1" dirty="0"/>
              <a:t>R</a:t>
            </a:r>
            <a:r>
              <a:rPr lang="en-US" baseline="-25000" dirty="0">
                <a:latin typeface="Cambria Math" pitchFamily="18" charset="0"/>
                <a:ea typeface="Cambria Math" pitchFamily="18" charset="0"/>
              </a:rPr>
              <a:t>3</a:t>
            </a:r>
            <a:r>
              <a:rPr lang="en-US" dirty="0">
                <a:latin typeface="Cambria Math"/>
                <a:ea typeface="Cambria Math"/>
              </a:rPr>
              <a:t>,</a:t>
            </a:r>
            <a:r>
              <a:rPr lang="en-US" i="1" dirty="0"/>
              <a:t> </a:t>
            </a:r>
            <a:r>
              <a:rPr lang="en-US" dirty="0">
                <a:latin typeface="Cambria Math"/>
                <a:ea typeface="Cambria Math"/>
              </a:rPr>
              <a:t>and </a:t>
            </a:r>
            <a:r>
              <a:rPr lang="en-US" i="1" dirty="0"/>
              <a:t>R</a:t>
            </a:r>
            <a:r>
              <a:rPr lang="en-US" baseline="-25000" dirty="0">
                <a:latin typeface="Cambria Math" pitchFamily="18" charset="0"/>
                <a:ea typeface="Cambria Math" pitchFamily="18" charset="0"/>
              </a:rPr>
              <a:t>4</a:t>
            </a:r>
            <a:r>
              <a:rPr lang="en-US" dirty="0">
                <a:latin typeface="Cambria Math"/>
                <a:ea typeface="Cambria Math"/>
              </a:rPr>
              <a:t>.</a:t>
            </a:r>
            <a:endParaRPr lang="en-US" dirty="0"/>
          </a:p>
        </p:txBody>
      </p:sp>
      <p:sp>
        <p:nvSpPr>
          <p:cNvPr id="4" name="TextBox 3"/>
          <p:cNvSpPr txBox="1"/>
          <p:nvPr/>
        </p:nvSpPr>
        <p:spPr>
          <a:xfrm>
            <a:off x="1066800" y="3276600"/>
            <a:ext cx="6629400" cy="523220"/>
          </a:xfrm>
          <a:prstGeom prst="rect">
            <a:avLst/>
          </a:prstGeom>
          <a:noFill/>
          <a:ln>
            <a:solidFill>
              <a:schemeClr val="accent1"/>
            </a:solidFill>
          </a:ln>
        </p:spPr>
        <p:txBody>
          <a:bodyPr wrap="square" rtlCol="0">
            <a:spAutoFit/>
          </a:bodyPr>
          <a:lstStyle/>
          <a:p>
            <a:r>
              <a:rPr lang="en-US" sz="1400" dirty="0"/>
              <a:t>Note that these relations are on an infinite set and each of these relations is an infinite set.</a:t>
            </a:r>
          </a:p>
        </p:txBody>
      </p:sp>
    </p:spTree>
    <p:extLst>
      <p:ext uri="{BB962C8B-B14F-4D97-AF65-F5344CB8AC3E}">
        <p14:creationId xmlns:p14="http://schemas.microsoft.com/office/powerpoint/2010/main" val="24919063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Finding </a:t>
            </a:r>
            <a:r>
              <a:rPr lang="en-US" sz="4000" dirty="0" err="1"/>
              <a:t>gcds</a:t>
            </a:r>
            <a:r>
              <a:rPr lang="en-US" sz="4000" dirty="0"/>
              <a:t> as Linear Combinations</a:t>
            </a:r>
          </a:p>
        </p:txBody>
      </p:sp>
      <p:sp>
        <p:nvSpPr>
          <p:cNvPr id="3" name="Content Placeholder 2"/>
          <p:cNvSpPr>
            <a:spLocks noGrp="1"/>
          </p:cNvSpPr>
          <p:nvPr>
            <p:ph idx="1"/>
          </p:nvPr>
        </p:nvSpPr>
        <p:spPr/>
        <p:txBody>
          <a:bodyPr>
            <a:normAutofit fontScale="70000" lnSpcReduction="20000"/>
          </a:bodyPr>
          <a:lstStyle/>
          <a:p>
            <a:pPr>
              <a:buNone/>
            </a:pPr>
            <a:r>
              <a:rPr lang="en-US" dirty="0"/>
              <a:t>   </a:t>
            </a:r>
            <a:r>
              <a:rPr lang="en-US" b="1" dirty="0"/>
              <a:t>Example</a:t>
            </a:r>
            <a:r>
              <a:rPr lang="en-US" dirty="0"/>
              <a:t>: Express </a:t>
            </a:r>
            <a:r>
              <a:rPr lang="en-US" dirty="0" err="1"/>
              <a:t>gcd</a:t>
            </a:r>
            <a:r>
              <a:rPr lang="en-US" dirty="0"/>
              <a:t>(</a:t>
            </a:r>
            <a:r>
              <a:rPr lang="en-US" dirty="0">
                <a:latin typeface="Cambria Math" pitchFamily="18" charset="0"/>
                <a:ea typeface="Cambria Math" pitchFamily="18" charset="0"/>
              </a:rPr>
              <a:t>252</a:t>
            </a:r>
            <a:r>
              <a:rPr lang="en-US" dirty="0"/>
              <a:t>,</a:t>
            </a:r>
            <a:r>
              <a:rPr lang="en-US" dirty="0">
                <a:latin typeface="Cambria Math" pitchFamily="18" charset="0"/>
                <a:ea typeface="Cambria Math" pitchFamily="18" charset="0"/>
              </a:rPr>
              <a:t>198</a:t>
            </a:r>
            <a:r>
              <a:rPr lang="en-US" dirty="0"/>
              <a:t>) = </a:t>
            </a:r>
            <a:r>
              <a:rPr lang="en-US" dirty="0">
                <a:latin typeface="Cambria Math" pitchFamily="18" charset="0"/>
                <a:ea typeface="Cambria Math" pitchFamily="18" charset="0"/>
              </a:rPr>
              <a:t>18 as a linear combination of 252 and 198.</a:t>
            </a:r>
          </a:p>
          <a:p>
            <a:pPr>
              <a:buNone/>
            </a:pPr>
            <a:r>
              <a:rPr lang="en-US" dirty="0">
                <a:latin typeface="Cambria Math" pitchFamily="18" charset="0"/>
                <a:ea typeface="Cambria Math" pitchFamily="18" charset="0"/>
              </a:rPr>
              <a:t>    </a:t>
            </a:r>
            <a:r>
              <a:rPr lang="en-US" b="1" dirty="0"/>
              <a:t>Solution</a:t>
            </a:r>
            <a:r>
              <a:rPr lang="en-US" dirty="0"/>
              <a:t>: First use the Euclidean algorithm to show </a:t>
            </a:r>
            <a:r>
              <a:rPr lang="en-US" dirty="0" err="1"/>
              <a:t>gcd</a:t>
            </a:r>
            <a:r>
              <a:rPr lang="en-US" dirty="0"/>
              <a:t>(</a:t>
            </a:r>
            <a:r>
              <a:rPr lang="en-US" dirty="0">
                <a:latin typeface="Cambria Math" pitchFamily="18" charset="0"/>
                <a:ea typeface="Cambria Math" pitchFamily="18" charset="0"/>
              </a:rPr>
              <a:t>252</a:t>
            </a:r>
            <a:r>
              <a:rPr lang="en-US" dirty="0"/>
              <a:t>,</a:t>
            </a:r>
            <a:r>
              <a:rPr lang="en-US" dirty="0">
                <a:latin typeface="Cambria Math" pitchFamily="18" charset="0"/>
                <a:ea typeface="Cambria Math" pitchFamily="18" charset="0"/>
              </a:rPr>
              <a:t>198</a:t>
            </a:r>
            <a:r>
              <a:rPr lang="en-US" dirty="0"/>
              <a:t>) = </a:t>
            </a:r>
            <a:r>
              <a:rPr lang="en-US" dirty="0">
                <a:latin typeface="Cambria Math" pitchFamily="18" charset="0"/>
                <a:ea typeface="Cambria Math" pitchFamily="18" charset="0"/>
              </a:rPr>
              <a:t>18</a:t>
            </a:r>
          </a:p>
          <a:p>
            <a:pPr marL="1181862" lvl="2" indent="-514350">
              <a:buFont typeface="+mj-lt"/>
              <a:buAutoNum type="romanLcPeriod"/>
            </a:pPr>
            <a:r>
              <a:rPr lang="en-US" dirty="0">
                <a:latin typeface="Cambria Math" pitchFamily="18" charset="0"/>
                <a:ea typeface="Cambria Math" pitchFamily="18" charset="0"/>
              </a:rPr>
              <a:t>252 = 1</a:t>
            </a:r>
            <a:r>
              <a:rPr lang="en-US" dirty="0">
                <a:latin typeface="Cambria Math"/>
                <a:ea typeface="Cambria Math"/>
              </a:rPr>
              <a:t>∙198 + 54</a:t>
            </a:r>
          </a:p>
          <a:p>
            <a:pPr marL="1181862" lvl="2" indent="-514350">
              <a:buFont typeface="+mj-lt"/>
              <a:buAutoNum type="romanLcPeriod"/>
            </a:pPr>
            <a:r>
              <a:rPr lang="en-US" dirty="0">
                <a:latin typeface="Cambria Math"/>
                <a:ea typeface="Cambria Math"/>
              </a:rPr>
              <a:t>198 = 3</a:t>
            </a:r>
            <a:r>
              <a:rPr lang="en-US" dirty="0">
                <a:latin typeface="Cambria Math" pitchFamily="18" charset="0"/>
                <a:ea typeface="Cambria Math" pitchFamily="18" charset="0"/>
              </a:rPr>
              <a:t> </a:t>
            </a:r>
            <a:r>
              <a:rPr lang="en-US" dirty="0">
                <a:latin typeface="Cambria Math"/>
                <a:ea typeface="Cambria Math"/>
              </a:rPr>
              <a:t>∙54 + 36</a:t>
            </a:r>
          </a:p>
          <a:p>
            <a:pPr marL="1181862" lvl="2" indent="-514350">
              <a:buFont typeface="+mj-lt"/>
              <a:buAutoNum type="romanLcPeriod"/>
            </a:pPr>
            <a:r>
              <a:rPr lang="en-US" dirty="0">
                <a:latin typeface="Cambria Math"/>
                <a:ea typeface="Cambria Math"/>
              </a:rPr>
              <a:t>54 = 1</a:t>
            </a:r>
            <a:r>
              <a:rPr lang="en-US" dirty="0">
                <a:latin typeface="Cambria Math" pitchFamily="18" charset="0"/>
                <a:ea typeface="Cambria Math" pitchFamily="18" charset="0"/>
              </a:rPr>
              <a:t> </a:t>
            </a:r>
            <a:r>
              <a:rPr lang="en-US" dirty="0">
                <a:latin typeface="Cambria Math"/>
                <a:ea typeface="Cambria Math"/>
              </a:rPr>
              <a:t>∙36 + 18</a:t>
            </a:r>
          </a:p>
          <a:p>
            <a:pPr marL="1181862" lvl="2" indent="-514350">
              <a:buFont typeface="+mj-lt"/>
              <a:buAutoNum type="romanLcPeriod"/>
            </a:pPr>
            <a:r>
              <a:rPr lang="en-US" dirty="0">
                <a:latin typeface="Cambria Math"/>
                <a:ea typeface="Cambria Math"/>
              </a:rPr>
              <a:t>36 = 2</a:t>
            </a:r>
            <a:r>
              <a:rPr lang="en-US" dirty="0">
                <a:latin typeface="Cambria Math" pitchFamily="18" charset="0"/>
                <a:ea typeface="Cambria Math" pitchFamily="18" charset="0"/>
              </a:rPr>
              <a:t> </a:t>
            </a:r>
            <a:r>
              <a:rPr lang="en-US" dirty="0">
                <a:latin typeface="Cambria Math"/>
                <a:ea typeface="Cambria Math"/>
              </a:rPr>
              <a:t>∙18 </a:t>
            </a:r>
          </a:p>
          <a:p>
            <a:pPr lvl="1"/>
            <a:r>
              <a:rPr lang="en-US" dirty="0">
                <a:latin typeface="Cambria Math"/>
                <a:ea typeface="Cambria Math"/>
              </a:rPr>
              <a:t>Now working backwards, from  </a:t>
            </a:r>
            <a:r>
              <a:rPr lang="en-US" dirty="0">
                <a:solidFill>
                  <a:schemeClr val="accent1">
                    <a:lumMod val="60000"/>
                    <a:lumOff val="40000"/>
                  </a:schemeClr>
                </a:solidFill>
                <a:latin typeface="Cambria Math"/>
                <a:ea typeface="Cambria Math"/>
              </a:rPr>
              <a:t>iii</a:t>
            </a:r>
            <a:r>
              <a:rPr lang="en-US" dirty="0">
                <a:latin typeface="Cambria Math"/>
                <a:ea typeface="Cambria Math"/>
              </a:rPr>
              <a:t> and </a:t>
            </a:r>
            <a:r>
              <a:rPr lang="en-US" dirty="0" err="1">
                <a:solidFill>
                  <a:schemeClr val="accent1">
                    <a:lumMod val="60000"/>
                    <a:lumOff val="40000"/>
                  </a:schemeClr>
                </a:solidFill>
                <a:latin typeface="Cambria Math"/>
                <a:ea typeface="Cambria Math"/>
              </a:rPr>
              <a:t>i</a:t>
            </a:r>
            <a:r>
              <a:rPr lang="en-US" dirty="0">
                <a:solidFill>
                  <a:schemeClr val="accent1">
                    <a:lumMod val="60000"/>
                    <a:lumOff val="40000"/>
                  </a:schemeClr>
                </a:solidFill>
                <a:latin typeface="Cambria Math"/>
                <a:ea typeface="Cambria Math"/>
              </a:rPr>
              <a:t> </a:t>
            </a:r>
            <a:r>
              <a:rPr lang="en-US" dirty="0">
                <a:latin typeface="Cambria Math"/>
                <a:ea typeface="Cambria Math"/>
              </a:rPr>
              <a:t>above </a:t>
            </a:r>
          </a:p>
          <a:p>
            <a:pPr lvl="2"/>
            <a:r>
              <a:rPr lang="en-US" dirty="0">
                <a:latin typeface="Cambria Math"/>
                <a:ea typeface="Cambria Math"/>
              </a:rPr>
              <a:t>18 = 54 −  1</a:t>
            </a:r>
            <a:r>
              <a:rPr lang="en-US" dirty="0">
                <a:latin typeface="Cambria Math" pitchFamily="18" charset="0"/>
                <a:ea typeface="Cambria Math" pitchFamily="18" charset="0"/>
              </a:rPr>
              <a:t> </a:t>
            </a:r>
            <a:r>
              <a:rPr lang="en-US" dirty="0">
                <a:latin typeface="Cambria Math"/>
                <a:ea typeface="Cambria Math"/>
              </a:rPr>
              <a:t>∙36 </a:t>
            </a:r>
          </a:p>
          <a:p>
            <a:pPr lvl="2"/>
            <a:r>
              <a:rPr lang="en-US" dirty="0">
                <a:latin typeface="Cambria Math"/>
                <a:ea typeface="Cambria Math"/>
              </a:rPr>
              <a:t>36 = 198 −  3</a:t>
            </a:r>
            <a:r>
              <a:rPr lang="en-US" dirty="0">
                <a:latin typeface="Cambria Math" pitchFamily="18" charset="0"/>
                <a:ea typeface="Cambria Math" pitchFamily="18" charset="0"/>
              </a:rPr>
              <a:t> </a:t>
            </a:r>
            <a:r>
              <a:rPr lang="en-US" dirty="0">
                <a:latin typeface="Cambria Math"/>
                <a:ea typeface="Cambria Math"/>
              </a:rPr>
              <a:t>∙54 </a:t>
            </a:r>
          </a:p>
          <a:p>
            <a:pPr lvl="1"/>
            <a:r>
              <a:rPr lang="en-US" dirty="0">
                <a:latin typeface="Cambria Math"/>
                <a:ea typeface="Cambria Math"/>
              </a:rPr>
              <a:t>Substituting the 2</a:t>
            </a:r>
            <a:r>
              <a:rPr lang="en-US" baseline="30000" dirty="0">
                <a:latin typeface="Cambria Math"/>
                <a:ea typeface="Cambria Math"/>
              </a:rPr>
              <a:t>nd</a:t>
            </a:r>
            <a:r>
              <a:rPr lang="en-US" dirty="0">
                <a:latin typeface="Cambria Math"/>
                <a:ea typeface="Cambria Math"/>
              </a:rPr>
              <a:t> equation into the 1</a:t>
            </a:r>
            <a:r>
              <a:rPr lang="en-US" baseline="30000" dirty="0">
                <a:latin typeface="Cambria Math"/>
                <a:ea typeface="Cambria Math"/>
              </a:rPr>
              <a:t>st</a:t>
            </a:r>
            <a:r>
              <a:rPr lang="en-US" dirty="0">
                <a:latin typeface="Cambria Math"/>
                <a:ea typeface="Cambria Math"/>
              </a:rPr>
              <a:t> yields:</a:t>
            </a:r>
          </a:p>
          <a:p>
            <a:pPr lvl="2"/>
            <a:r>
              <a:rPr lang="en-US" dirty="0">
                <a:latin typeface="Cambria Math"/>
                <a:ea typeface="Cambria Math"/>
              </a:rPr>
              <a:t>18 = 54 −  1</a:t>
            </a:r>
            <a:r>
              <a:rPr lang="en-US" dirty="0">
                <a:latin typeface="Cambria Math" pitchFamily="18" charset="0"/>
                <a:ea typeface="Cambria Math" pitchFamily="18" charset="0"/>
              </a:rPr>
              <a:t> </a:t>
            </a:r>
            <a:r>
              <a:rPr lang="en-US" dirty="0">
                <a:latin typeface="Cambria Math"/>
                <a:ea typeface="Cambria Math"/>
              </a:rPr>
              <a:t>∙(198 −  3</a:t>
            </a:r>
            <a:r>
              <a:rPr lang="en-US" dirty="0">
                <a:latin typeface="Cambria Math" pitchFamily="18" charset="0"/>
                <a:ea typeface="Cambria Math" pitchFamily="18" charset="0"/>
              </a:rPr>
              <a:t> </a:t>
            </a:r>
            <a:r>
              <a:rPr lang="en-US" dirty="0">
                <a:latin typeface="Cambria Math"/>
                <a:ea typeface="Cambria Math"/>
              </a:rPr>
              <a:t>∙54 )= 4</a:t>
            </a:r>
            <a:r>
              <a:rPr lang="en-US" dirty="0">
                <a:latin typeface="Cambria Math" pitchFamily="18" charset="0"/>
                <a:ea typeface="Cambria Math" pitchFamily="18" charset="0"/>
              </a:rPr>
              <a:t> </a:t>
            </a:r>
            <a:r>
              <a:rPr lang="en-US" dirty="0">
                <a:latin typeface="Cambria Math"/>
                <a:ea typeface="Cambria Math"/>
              </a:rPr>
              <a:t>∙54 −  1</a:t>
            </a:r>
            <a:r>
              <a:rPr lang="en-US" dirty="0">
                <a:latin typeface="Cambria Math" pitchFamily="18" charset="0"/>
                <a:ea typeface="Cambria Math" pitchFamily="18" charset="0"/>
              </a:rPr>
              <a:t> </a:t>
            </a:r>
            <a:r>
              <a:rPr lang="en-US" dirty="0">
                <a:latin typeface="Cambria Math"/>
                <a:ea typeface="Cambria Math"/>
              </a:rPr>
              <a:t>∙198 </a:t>
            </a:r>
          </a:p>
          <a:p>
            <a:pPr lvl="1"/>
            <a:r>
              <a:rPr lang="en-US" dirty="0">
                <a:latin typeface="Cambria Math"/>
                <a:ea typeface="Cambria Math"/>
              </a:rPr>
              <a:t>Substituting 54 = 252 −  1</a:t>
            </a:r>
            <a:r>
              <a:rPr lang="en-US" dirty="0">
                <a:latin typeface="Cambria Math" pitchFamily="18" charset="0"/>
                <a:ea typeface="Cambria Math" pitchFamily="18" charset="0"/>
              </a:rPr>
              <a:t> </a:t>
            </a:r>
            <a:r>
              <a:rPr lang="en-US" dirty="0">
                <a:latin typeface="Cambria Math"/>
                <a:ea typeface="Cambria Math"/>
              </a:rPr>
              <a:t>∙198 (from </a:t>
            </a:r>
            <a:r>
              <a:rPr lang="en-US" dirty="0">
                <a:solidFill>
                  <a:schemeClr val="accent1">
                    <a:lumMod val="60000"/>
                    <a:lumOff val="40000"/>
                  </a:schemeClr>
                </a:solidFill>
                <a:latin typeface="Cambria Math"/>
                <a:ea typeface="Cambria Math"/>
              </a:rPr>
              <a:t>i</a:t>
            </a:r>
            <a:r>
              <a:rPr lang="en-US" dirty="0">
                <a:latin typeface="Cambria Math"/>
                <a:ea typeface="Cambria Math"/>
              </a:rPr>
              <a:t>)) yields:</a:t>
            </a:r>
          </a:p>
          <a:p>
            <a:pPr lvl="2"/>
            <a:r>
              <a:rPr lang="en-US" dirty="0">
                <a:latin typeface="Cambria Math"/>
                <a:ea typeface="Cambria Math"/>
              </a:rPr>
              <a:t> 18 = 4</a:t>
            </a:r>
            <a:r>
              <a:rPr lang="en-US" dirty="0">
                <a:latin typeface="Cambria Math" pitchFamily="18" charset="0"/>
                <a:ea typeface="Cambria Math" pitchFamily="18" charset="0"/>
              </a:rPr>
              <a:t> </a:t>
            </a:r>
            <a:r>
              <a:rPr lang="en-US" dirty="0">
                <a:latin typeface="Cambria Math"/>
                <a:ea typeface="Cambria Math"/>
              </a:rPr>
              <a:t>∙(252 −  1</a:t>
            </a:r>
            <a:r>
              <a:rPr lang="en-US" dirty="0">
                <a:latin typeface="Cambria Math" pitchFamily="18" charset="0"/>
                <a:ea typeface="Cambria Math" pitchFamily="18" charset="0"/>
              </a:rPr>
              <a:t> </a:t>
            </a:r>
            <a:r>
              <a:rPr lang="en-US" dirty="0">
                <a:latin typeface="Cambria Math"/>
                <a:ea typeface="Cambria Math"/>
              </a:rPr>
              <a:t>∙198) −  1</a:t>
            </a:r>
            <a:r>
              <a:rPr lang="en-US" dirty="0">
                <a:latin typeface="Cambria Math" pitchFamily="18" charset="0"/>
                <a:ea typeface="Cambria Math" pitchFamily="18" charset="0"/>
              </a:rPr>
              <a:t> </a:t>
            </a:r>
            <a:r>
              <a:rPr lang="en-US" dirty="0">
                <a:latin typeface="Cambria Math"/>
                <a:ea typeface="Cambria Math"/>
              </a:rPr>
              <a:t>∙198 = </a:t>
            </a:r>
            <a:r>
              <a:rPr lang="en-US" dirty="0">
                <a:solidFill>
                  <a:srgbClr val="C00000"/>
                </a:solidFill>
                <a:latin typeface="Cambria Math"/>
                <a:ea typeface="Cambria Math"/>
              </a:rPr>
              <a:t>4</a:t>
            </a:r>
            <a:r>
              <a:rPr lang="en-US" dirty="0">
                <a:latin typeface="Cambria Math" pitchFamily="18" charset="0"/>
                <a:ea typeface="Cambria Math" pitchFamily="18" charset="0"/>
              </a:rPr>
              <a:t> </a:t>
            </a:r>
            <a:r>
              <a:rPr lang="en-US" dirty="0">
                <a:latin typeface="Cambria Math"/>
                <a:ea typeface="Cambria Math"/>
              </a:rPr>
              <a:t>∙252 −  </a:t>
            </a:r>
            <a:r>
              <a:rPr lang="en-US" dirty="0">
                <a:solidFill>
                  <a:srgbClr val="C00000"/>
                </a:solidFill>
                <a:latin typeface="Cambria Math"/>
                <a:ea typeface="Cambria Math"/>
              </a:rPr>
              <a:t>5</a:t>
            </a:r>
            <a:r>
              <a:rPr lang="en-US" dirty="0">
                <a:latin typeface="Cambria Math" pitchFamily="18" charset="0"/>
                <a:ea typeface="Cambria Math" pitchFamily="18" charset="0"/>
              </a:rPr>
              <a:t> </a:t>
            </a:r>
            <a:r>
              <a:rPr lang="en-US" dirty="0">
                <a:latin typeface="Cambria Math"/>
                <a:ea typeface="Cambria Math"/>
              </a:rPr>
              <a:t>∙198 </a:t>
            </a:r>
          </a:p>
          <a:p>
            <a:r>
              <a:rPr lang="en-US" dirty="0">
                <a:ea typeface="Cambria Math"/>
              </a:rPr>
              <a:t>This method illustrated above is a two pass method. It first uses the Euclidian algorithm to find the </a:t>
            </a:r>
            <a:r>
              <a:rPr lang="en-US" dirty="0" err="1">
                <a:ea typeface="Cambria Math"/>
              </a:rPr>
              <a:t>gcd</a:t>
            </a:r>
            <a:r>
              <a:rPr lang="en-US" dirty="0">
                <a:ea typeface="Cambria Math"/>
              </a:rPr>
              <a:t> and then works backwards to express the </a:t>
            </a:r>
            <a:r>
              <a:rPr lang="en-US" dirty="0" err="1">
                <a:ea typeface="Cambria Math"/>
              </a:rPr>
              <a:t>gcd</a:t>
            </a:r>
            <a:r>
              <a:rPr lang="en-US" dirty="0">
                <a:ea typeface="Cambria Math"/>
              </a:rPr>
              <a:t> as a linear combination of the original two integers. A one pass method, called the </a:t>
            </a:r>
            <a:r>
              <a:rPr lang="en-US" i="1" dirty="0">
                <a:ea typeface="Cambria Math"/>
              </a:rPr>
              <a:t>extended Euclidean algorithm</a:t>
            </a:r>
            <a:r>
              <a:rPr lang="en-US" dirty="0">
                <a:ea typeface="Cambria Math"/>
              </a:rPr>
              <a:t>, is developed in the exercises</a:t>
            </a:r>
            <a:r>
              <a:rPr lang="en-US" dirty="0">
                <a:latin typeface="Cambria Math"/>
                <a:ea typeface="Cambria Math"/>
              </a:rPr>
              <a:t>.</a:t>
            </a:r>
          </a:p>
          <a:p>
            <a:pPr lvl="2"/>
            <a:endParaRPr lang="en-US" dirty="0">
              <a:latin typeface="Cambria Math"/>
              <a:ea typeface="Cambria Math"/>
            </a:endParaRPr>
          </a:p>
          <a:p>
            <a:pPr lvl="2"/>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112167607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Dividing Congruencies by an Integer</a:t>
            </a:r>
          </a:p>
        </p:txBody>
      </p:sp>
      <p:sp>
        <p:nvSpPr>
          <p:cNvPr id="3" name="Content Placeholder 2"/>
          <p:cNvSpPr>
            <a:spLocks noGrp="1"/>
          </p:cNvSpPr>
          <p:nvPr>
            <p:ph idx="1"/>
          </p:nvPr>
        </p:nvSpPr>
        <p:spPr/>
        <p:txBody>
          <a:bodyPr>
            <a:normAutofit lnSpcReduction="10000"/>
          </a:bodyPr>
          <a:lstStyle/>
          <a:p>
            <a:r>
              <a:rPr lang="en-US" dirty="0"/>
              <a:t>Dividing both sides of a valid congruence by an integer does not always produce a valid congruence (see Section </a:t>
            </a:r>
            <a:r>
              <a:rPr lang="en-US" dirty="0">
                <a:latin typeface="Cambria Math" pitchFamily="18" charset="0"/>
                <a:ea typeface="Cambria Math" pitchFamily="18" charset="0"/>
              </a:rPr>
              <a:t>4.1</a:t>
            </a:r>
            <a:r>
              <a:rPr lang="en-US" dirty="0"/>
              <a:t>).</a:t>
            </a:r>
          </a:p>
          <a:p>
            <a:r>
              <a:rPr lang="en-US" dirty="0"/>
              <a:t>But </a:t>
            </a:r>
            <a:r>
              <a:rPr lang="en-US" dirty="0">
                <a:latin typeface="Cambria Math" pitchFamily="18" charset="0"/>
                <a:ea typeface="Cambria Math" pitchFamily="18" charset="0"/>
              </a:rPr>
              <a:t>dividing by an integer relatively prime to the modulus does produce a valid congruence: </a:t>
            </a:r>
          </a:p>
          <a:p>
            <a:pPr>
              <a:buNone/>
            </a:pPr>
            <a:r>
              <a:rPr lang="en-US" dirty="0">
                <a:latin typeface="Cambria Math" pitchFamily="18" charset="0"/>
                <a:ea typeface="Cambria Math" pitchFamily="18" charset="0"/>
              </a:rPr>
              <a:t>    </a:t>
            </a:r>
            <a:r>
              <a:rPr lang="en-US" b="1" dirty="0">
                <a:ea typeface="Cambria Math" pitchFamily="18" charset="0"/>
              </a:rPr>
              <a:t>Theorem 7</a:t>
            </a:r>
            <a:r>
              <a:rPr lang="en-US" dirty="0">
                <a:latin typeface="Cambria Math" pitchFamily="18" charset="0"/>
                <a:ea typeface="Cambria Math" pitchFamily="18" charset="0"/>
              </a:rPr>
              <a:t>: Let m be a positive integer and let </a:t>
            </a:r>
            <a:r>
              <a:rPr lang="en-US" i="1" dirty="0">
                <a:ea typeface="Cambria Math" pitchFamily="18" charset="0"/>
              </a:rPr>
              <a:t>a</a:t>
            </a:r>
            <a:r>
              <a:rPr lang="en-US" dirty="0">
                <a:latin typeface="Cambria Math" pitchFamily="18" charset="0"/>
                <a:ea typeface="Cambria Math" pitchFamily="18" charset="0"/>
              </a:rPr>
              <a:t>, </a:t>
            </a:r>
            <a:r>
              <a:rPr lang="en-US" i="1" dirty="0">
                <a:ea typeface="Cambria Math" pitchFamily="18" charset="0"/>
              </a:rPr>
              <a:t>b</a:t>
            </a:r>
            <a:r>
              <a:rPr lang="en-US" dirty="0">
                <a:latin typeface="Cambria Math" pitchFamily="18" charset="0"/>
                <a:ea typeface="Cambria Math" pitchFamily="18" charset="0"/>
              </a:rPr>
              <a:t>, and </a:t>
            </a:r>
            <a:r>
              <a:rPr lang="en-US" i="1" dirty="0">
                <a:ea typeface="Cambria Math" pitchFamily="18" charset="0"/>
              </a:rPr>
              <a:t>c</a:t>
            </a:r>
            <a:r>
              <a:rPr lang="en-US" dirty="0">
                <a:latin typeface="Cambria Math" pitchFamily="18" charset="0"/>
                <a:ea typeface="Cambria Math" pitchFamily="18" charset="0"/>
              </a:rPr>
              <a:t> be integers. If </a:t>
            </a:r>
            <a:r>
              <a:rPr lang="en-US" i="1" dirty="0">
                <a:ea typeface="Cambria Math" pitchFamily="18" charset="0"/>
              </a:rPr>
              <a:t>ac </a:t>
            </a:r>
            <a:r>
              <a:rPr lang="en-US" dirty="0">
                <a:latin typeface="Cambria Math"/>
                <a:ea typeface="Cambria Math"/>
              </a:rPr>
              <a:t>≡</a:t>
            </a:r>
            <a:r>
              <a:rPr lang="en-US" i="1" dirty="0">
                <a:ea typeface="Cambria Math" pitchFamily="18" charset="0"/>
              </a:rPr>
              <a:t> </a:t>
            </a:r>
            <a:r>
              <a:rPr lang="en-US" i="1" dirty="0" err="1">
                <a:ea typeface="Cambria Math" pitchFamily="18" charset="0"/>
              </a:rPr>
              <a:t>bc</a:t>
            </a:r>
            <a:r>
              <a:rPr lang="en-US" i="1" dirty="0">
                <a:ea typeface="Cambria Math" pitchFamily="18" charset="0"/>
              </a:rPr>
              <a:t> </a:t>
            </a:r>
            <a:r>
              <a:rPr lang="en-US" dirty="0">
                <a:ea typeface="Cambria Math" pitchFamily="18" charset="0"/>
              </a:rPr>
              <a:t>(mod</a:t>
            </a:r>
            <a:r>
              <a:rPr lang="en-US" i="1" dirty="0">
                <a:ea typeface="Cambria Math" pitchFamily="18" charset="0"/>
              </a:rPr>
              <a:t> m</a:t>
            </a:r>
            <a:r>
              <a:rPr lang="en-US" dirty="0">
                <a:ea typeface="Cambria Math" pitchFamily="18" charset="0"/>
              </a:rPr>
              <a:t>) and </a:t>
            </a:r>
            <a:r>
              <a:rPr lang="en-US" dirty="0" err="1">
                <a:ea typeface="Cambria Math" pitchFamily="18" charset="0"/>
              </a:rPr>
              <a:t>gcd</a:t>
            </a:r>
            <a:r>
              <a:rPr lang="en-US" dirty="0">
                <a:ea typeface="Cambria Math" pitchFamily="18" charset="0"/>
              </a:rPr>
              <a:t>(</a:t>
            </a:r>
            <a:r>
              <a:rPr lang="en-US" i="1" dirty="0" err="1">
                <a:ea typeface="Cambria Math" pitchFamily="18" charset="0"/>
              </a:rPr>
              <a:t>c,m</a:t>
            </a:r>
            <a:r>
              <a:rPr lang="en-US" dirty="0">
                <a:ea typeface="Cambria Math" pitchFamily="18" charset="0"/>
              </a:rPr>
              <a:t>) = </a:t>
            </a:r>
            <a:r>
              <a:rPr lang="en-US" dirty="0">
                <a:latin typeface="Cambria Math" pitchFamily="18" charset="0"/>
                <a:ea typeface="Cambria Math" pitchFamily="18" charset="0"/>
              </a:rPr>
              <a:t>1, then </a:t>
            </a:r>
            <a:r>
              <a:rPr lang="en-US" i="1" dirty="0">
                <a:latin typeface="Cambria Math" pitchFamily="18" charset="0"/>
                <a:ea typeface="Cambria Math" pitchFamily="18" charset="0"/>
              </a:rPr>
              <a:t>a </a:t>
            </a:r>
            <a:r>
              <a:rPr lang="en-US" dirty="0">
                <a:latin typeface="Cambria Math"/>
                <a:ea typeface="Cambria Math"/>
              </a:rPr>
              <a:t>≡</a:t>
            </a:r>
            <a:r>
              <a:rPr lang="en-US" i="1" dirty="0">
                <a:latin typeface="Cambria Math" pitchFamily="18" charset="0"/>
                <a:ea typeface="Cambria Math" pitchFamily="18" charset="0"/>
              </a:rPr>
              <a:t> b </a:t>
            </a:r>
            <a:r>
              <a:rPr lang="en-US" dirty="0">
                <a:latin typeface="Cambria Math" pitchFamily="18" charset="0"/>
                <a:ea typeface="Cambria Math" pitchFamily="18" charset="0"/>
              </a:rPr>
              <a:t>(mod </a:t>
            </a:r>
            <a:r>
              <a:rPr lang="en-US" i="1" dirty="0">
                <a:latin typeface="Cambria Math" pitchFamily="18" charset="0"/>
                <a:ea typeface="Cambria Math" pitchFamily="18" charset="0"/>
              </a:rPr>
              <a:t>m</a:t>
            </a:r>
            <a:r>
              <a:rPr lang="en-US" dirty="0">
                <a:latin typeface="Cambria Math" pitchFamily="18" charset="0"/>
                <a:ea typeface="Cambria Math" pitchFamily="18" charset="0"/>
              </a:rPr>
              <a:t>).</a:t>
            </a:r>
          </a:p>
          <a:p>
            <a:pPr>
              <a:buNone/>
            </a:pPr>
            <a:r>
              <a:rPr lang="en-US" b="1" dirty="0">
                <a:latin typeface="Cambria Math" pitchFamily="18" charset="0"/>
                <a:ea typeface="Cambria Math" pitchFamily="18" charset="0"/>
              </a:rPr>
              <a:t>     </a:t>
            </a:r>
            <a:r>
              <a:rPr lang="en-US" b="1" dirty="0">
                <a:ea typeface="Cambria Math" pitchFamily="18" charset="0"/>
              </a:rPr>
              <a:t>Proof</a:t>
            </a:r>
            <a:r>
              <a:rPr lang="en-US" dirty="0">
                <a:ea typeface="Cambria Math" pitchFamily="18" charset="0"/>
              </a:rPr>
              <a:t>: Since </a:t>
            </a:r>
            <a:r>
              <a:rPr lang="en-US" i="1" dirty="0">
                <a:ea typeface="Cambria Math" pitchFamily="18" charset="0"/>
              </a:rPr>
              <a:t>ac </a:t>
            </a:r>
            <a:r>
              <a:rPr lang="en-US" dirty="0">
                <a:latin typeface="Cambria Math"/>
                <a:ea typeface="Cambria Math"/>
              </a:rPr>
              <a:t>≡</a:t>
            </a:r>
            <a:r>
              <a:rPr lang="en-US" i="1" dirty="0">
                <a:ea typeface="Cambria Math" pitchFamily="18" charset="0"/>
              </a:rPr>
              <a:t> </a:t>
            </a:r>
            <a:r>
              <a:rPr lang="en-US" i="1" dirty="0" err="1">
                <a:ea typeface="Cambria Math" pitchFamily="18" charset="0"/>
              </a:rPr>
              <a:t>bc</a:t>
            </a:r>
            <a:r>
              <a:rPr lang="en-US" i="1" dirty="0">
                <a:ea typeface="Cambria Math" pitchFamily="18" charset="0"/>
              </a:rPr>
              <a:t> </a:t>
            </a:r>
            <a:r>
              <a:rPr lang="en-US" dirty="0">
                <a:ea typeface="Cambria Math" pitchFamily="18" charset="0"/>
              </a:rPr>
              <a:t>(mod</a:t>
            </a:r>
            <a:r>
              <a:rPr lang="en-US" i="1" dirty="0">
                <a:ea typeface="Cambria Math" pitchFamily="18" charset="0"/>
              </a:rPr>
              <a:t> m</a:t>
            </a:r>
            <a:r>
              <a:rPr lang="en-US" dirty="0">
                <a:ea typeface="Cambria Math" pitchFamily="18" charset="0"/>
              </a:rPr>
              <a:t>), </a:t>
            </a:r>
            <a:r>
              <a:rPr lang="en-US" i="1" dirty="0">
                <a:ea typeface="Cambria Math" pitchFamily="18" charset="0"/>
              </a:rPr>
              <a:t>m</a:t>
            </a:r>
            <a:r>
              <a:rPr lang="en-US" dirty="0">
                <a:ea typeface="Cambria Math" pitchFamily="18" charset="0"/>
              </a:rPr>
              <a:t> | </a:t>
            </a:r>
            <a:r>
              <a:rPr lang="en-US" i="1" dirty="0">
                <a:ea typeface="Cambria Math" pitchFamily="18" charset="0"/>
              </a:rPr>
              <a:t>ac</a:t>
            </a:r>
            <a:r>
              <a:rPr lang="en-US" dirty="0">
                <a:ea typeface="Cambria Math" pitchFamily="18" charset="0"/>
              </a:rPr>
              <a:t> </a:t>
            </a:r>
            <a:r>
              <a:rPr lang="en-US" dirty="0">
                <a:latin typeface="Cambria Math"/>
                <a:ea typeface="Cambria Math"/>
              </a:rPr>
              <a:t>−</a:t>
            </a:r>
            <a:r>
              <a:rPr lang="en-US" dirty="0">
                <a:ea typeface="Cambria Math" pitchFamily="18" charset="0"/>
              </a:rPr>
              <a:t> </a:t>
            </a:r>
            <a:r>
              <a:rPr lang="en-US" i="1" dirty="0" err="1">
                <a:ea typeface="Cambria Math" pitchFamily="18" charset="0"/>
              </a:rPr>
              <a:t>bc</a:t>
            </a:r>
            <a:r>
              <a:rPr lang="en-US" dirty="0">
                <a:ea typeface="Cambria Math" pitchFamily="18" charset="0"/>
              </a:rPr>
              <a:t> = </a:t>
            </a:r>
            <a:r>
              <a:rPr lang="en-US" i="1" dirty="0">
                <a:ea typeface="Cambria Math" pitchFamily="18" charset="0"/>
              </a:rPr>
              <a:t>c</a:t>
            </a:r>
            <a:r>
              <a:rPr lang="en-US" dirty="0">
                <a:ea typeface="Cambria Math" pitchFamily="18" charset="0"/>
              </a:rPr>
              <a:t>(</a:t>
            </a:r>
            <a:r>
              <a:rPr lang="en-US" i="1" dirty="0">
                <a:ea typeface="Cambria Math" pitchFamily="18" charset="0"/>
              </a:rPr>
              <a:t>a</a:t>
            </a:r>
            <a:r>
              <a:rPr lang="en-US" dirty="0">
                <a:latin typeface="Cambria Math"/>
                <a:ea typeface="Cambria Math"/>
              </a:rPr>
              <a:t> −</a:t>
            </a:r>
            <a:r>
              <a:rPr lang="en-US" dirty="0">
                <a:ea typeface="Cambria Math" pitchFamily="18" charset="0"/>
              </a:rPr>
              <a:t> </a:t>
            </a:r>
            <a:r>
              <a:rPr lang="en-US" i="1" dirty="0">
                <a:ea typeface="Cambria Math" pitchFamily="18" charset="0"/>
              </a:rPr>
              <a:t>b</a:t>
            </a:r>
            <a:r>
              <a:rPr lang="en-US" dirty="0">
                <a:ea typeface="Cambria Math" pitchFamily="18" charset="0"/>
              </a:rPr>
              <a:t>)   by Lemma </a:t>
            </a:r>
            <a:r>
              <a:rPr lang="en-US" dirty="0">
                <a:latin typeface="Cambria Math" pitchFamily="18" charset="0"/>
                <a:ea typeface="Cambria Math" pitchFamily="18" charset="0"/>
              </a:rPr>
              <a:t>2</a:t>
            </a:r>
            <a:r>
              <a:rPr lang="en-US" dirty="0">
                <a:ea typeface="Cambria Math" pitchFamily="18" charset="0"/>
              </a:rPr>
              <a:t>  and the fact that </a:t>
            </a:r>
            <a:r>
              <a:rPr lang="en-US" dirty="0" err="1">
                <a:ea typeface="Cambria Math" pitchFamily="18" charset="0"/>
              </a:rPr>
              <a:t>gcd</a:t>
            </a:r>
            <a:r>
              <a:rPr lang="en-US" dirty="0">
                <a:ea typeface="Cambria Math" pitchFamily="18" charset="0"/>
              </a:rPr>
              <a:t>(</a:t>
            </a:r>
            <a:r>
              <a:rPr lang="en-US" i="1" dirty="0" err="1">
                <a:ea typeface="Cambria Math" pitchFamily="18" charset="0"/>
              </a:rPr>
              <a:t>c</a:t>
            </a:r>
            <a:r>
              <a:rPr lang="en-US" dirty="0" err="1">
                <a:ea typeface="Cambria Math" pitchFamily="18" charset="0"/>
              </a:rPr>
              <a:t>,</a:t>
            </a:r>
            <a:r>
              <a:rPr lang="en-US" i="1" dirty="0" err="1">
                <a:ea typeface="Cambria Math" pitchFamily="18" charset="0"/>
              </a:rPr>
              <a:t>m</a:t>
            </a:r>
            <a:r>
              <a:rPr lang="en-US" dirty="0">
                <a:ea typeface="Cambria Math" pitchFamily="18" charset="0"/>
              </a:rPr>
              <a:t>) = </a:t>
            </a:r>
            <a:r>
              <a:rPr lang="en-US" dirty="0">
                <a:latin typeface="Cambria Math" pitchFamily="18" charset="0"/>
                <a:ea typeface="Cambria Math" pitchFamily="18" charset="0"/>
              </a:rPr>
              <a:t>1</a:t>
            </a:r>
            <a:r>
              <a:rPr lang="en-US" dirty="0">
                <a:ea typeface="Cambria Math" pitchFamily="18" charset="0"/>
              </a:rPr>
              <a:t>, it follows that   </a:t>
            </a:r>
            <a:r>
              <a:rPr lang="en-US" i="1" dirty="0">
                <a:ea typeface="Cambria Math" pitchFamily="18" charset="0"/>
              </a:rPr>
              <a:t>m</a:t>
            </a:r>
            <a:r>
              <a:rPr lang="en-US" dirty="0">
                <a:ea typeface="Cambria Math" pitchFamily="18" charset="0"/>
              </a:rPr>
              <a:t> | </a:t>
            </a:r>
            <a:r>
              <a:rPr lang="en-US" i="1" dirty="0">
                <a:ea typeface="Cambria Math" pitchFamily="18" charset="0"/>
              </a:rPr>
              <a:t>a</a:t>
            </a:r>
            <a:r>
              <a:rPr lang="en-US" dirty="0">
                <a:latin typeface="Cambria Math"/>
                <a:ea typeface="Cambria Math"/>
              </a:rPr>
              <a:t> −</a:t>
            </a:r>
            <a:r>
              <a:rPr lang="en-US" dirty="0">
                <a:ea typeface="Cambria Math" pitchFamily="18" charset="0"/>
              </a:rPr>
              <a:t> </a:t>
            </a:r>
            <a:r>
              <a:rPr lang="en-US" i="1" dirty="0">
                <a:ea typeface="Cambria Math" pitchFamily="18" charset="0"/>
              </a:rPr>
              <a:t>b.</a:t>
            </a:r>
            <a:r>
              <a:rPr lang="en-US" dirty="0">
                <a:ea typeface="Cambria Math" pitchFamily="18" charset="0"/>
              </a:rPr>
              <a:t>  Hence,</a:t>
            </a:r>
            <a:r>
              <a:rPr lang="en-US" i="1" dirty="0">
                <a:latin typeface="Cambria Math" pitchFamily="18" charset="0"/>
                <a:ea typeface="Cambria Math" pitchFamily="18" charset="0"/>
              </a:rPr>
              <a:t> </a:t>
            </a:r>
            <a:r>
              <a:rPr lang="en-US" i="1" dirty="0">
                <a:ea typeface="Cambria Math" pitchFamily="18" charset="0"/>
              </a:rPr>
              <a:t>a</a:t>
            </a:r>
            <a:r>
              <a:rPr lang="en-US" i="1" dirty="0">
                <a:latin typeface="Cambria Math" pitchFamily="18" charset="0"/>
                <a:ea typeface="Cambria Math" pitchFamily="18" charset="0"/>
              </a:rPr>
              <a:t> </a:t>
            </a:r>
            <a:r>
              <a:rPr lang="en-US" dirty="0">
                <a:latin typeface="Cambria Math"/>
                <a:ea typeface="Cambria Math"/>
              </a:rPr>
              <a:t>≡</a:t>
            </a:r>
            <a:r>
              <a:rPr lang="en-US" i="1" dirty="0">
                <a:latin typeface="Cambria Math" pitchFamily="18" charset="0"/>
                <a:ea typeface="Cambria Math" pitchFamily="18" charset="0"/>
              </a:rPr>
              <a:t> </a:t>
            </a:r>
            <a:r>
              <a:rPr lang="en-US" i="1" dirty="0">
                <a:ea typeface="Cambria Math" pitchFamily="18" charset="0"/>
              </a:rPr>
              <a:t>b</a:t>
            </a:r>
            <a:r>
              <a:rPr lang="en-US" i="1" dirty="0">
                <a:latin typeface="Cambria Math" pitchFamily="18" charset="0"/>
                <a:ea typeface="Cambria Math" pitchFamily="18" charset="0"/>
              </a:rPr>
              <a:t> </a:t>
            </a:r>
            <a:r>
              <a:rPr lang="en-US" dirty="0">
                <a:latin typeface="Cambria Math" pitchFamily="18" charset="0"/>
                <a:ea typeface="Cambria Math" pitchFamily="18" charset="0"/>
              </a:rPr>
              <a:t>(mod </a:t>
            </a:r>
            <a:r>
              <a:rPr lang="en-US" i="1" dirty="0">
                <a:ea typeface="Cambria Math" pitchFamily="18" charset="0"/>
              </a:rPr>
              <a:t>m</a:t>
            </a:r>
            <a:r>
              <a:rPr lang="en-US" dirty="0">
                <a:latin typeface="Cambria Math" pitchFamily="18" charset="0"/>
                <a:ea typeface="Cambria Math" pitchFamily="18" charset="0"/>
              </a:rPr>
              <a:t>).</a:t>
            </a:r>
            <a:r>
              <a:rPr lang="en-US" dirty="0">
                <a:ea typeface="Cambria Math" pitchFamily="18" charset="0"/>
              </a:rPr>
              <a:t> </a:t>
            </a:r>
          </a:p>
        </p:txBody>
      </p:sp>
      <p:sp>
        <p:nvSpPr>
          <p:cNvPr id="4" name="Isosceles Triangle 3"/>
          <p:cNvSpPr/>
          <p:nvPr/>
        </p:nvSpPr>
        <p:spPr>
          <a:xfrm rot="5400000" flipV="1">
            <a:off x="83820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195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Solving Congruencies</a:t>
            </a:r>
          </a:p>
        </p:txBody>
      </p:sp>
      <p:sp>
        <p:nvSpPr>
          <p:cNvPr id="3" name="Subtitle 2"/>
          <p:cNvSpPr>
            <a:spLocks noGrp="1"/>
          </p:cNvSpPr>
          <p:nvPr>
            <p:ph type="subTitle" idx="1"/>
          </p:nvPr>
        </p:nvSpPr>
        <p:spPr/>
        <p:txBody>
          <a:bodyPr/>
          <a:lstStyle/>
          <a:p>
            <a:r>
              <a:rPr lang="en-US" dirty="0"/>
              <a:t>Section 4.4</a:t>
            </a:r>
          </a:p>
        </p:txBody>
      </p:sp>
    </p:spTree>
    <p:extLst>
      <p:ext uri="{BB962C8B-B14F-4D97-AF65-F5344CB8AC3E}">
        <p14:creationId xmlns:p14="http://schemas.microsoft.com/office/powerpoint/2010/main" val="39129157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Linear Congruencies</a:t>
            </a:r>
          </a:p>
          <a:p>
            <a:r>
              <a:rPr lang="en-US" dirty="0"/>
              <a:t>The Chinese Remainder Theorem</a:t>
            </a:r>
          </a:p>
          <a:p>
            <a:r>
              <a:rPr lang="en-US" dirty="0"/>
              <a:t>Fermat’s Little Theorem</a:t>
            </a:r>
          </a:p>
          <a:p>
            <a:r>
              <a:rPr lang="en-US" dirty="0"/>
              <a:t>Pseudo primes</a:t>
            </a:r>
          </a:p>
          <a:p>
            <a:pPr lvl="1">
              <a:buNone/>
            </a:pPr>
            <a:endParaRPr lang="en-US" dirty="0"/>
          </a:p>
          <a:p>
            <a:endParaRPr lang="en-US" dirty="0"/>
          </a:p>
        </p:txBody>
      </p:sp>
    </p:spTree>
    <p:extLst>
      <p:ext uri="{BB962C8B-B14F-4D97-AF65-F5344CB8AC3E}">
        <p14:creationId xmlns:p14="http://schemas.microsoft.com/office/powerpoint/2010/main" val="8499774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Congruencies</a:t>
            </a:r>
          </a:p>
        </p:txBody>
      </p:sp>
      <p:sp>
        <p:nvSpPr>
          <p:cNvPr id="3" name="Content Placeholder 2"/>
          <p:cNvSpPr>
            <a:spLocks noGrp="1"/>
          </p:cNvSpPr>
          <p:nvPr>
            <p:ph idx="1"/>
          </p:nvPr>
        </p:nvSpPr>
        <p:spPr/>
        <p:txBody>
          <a:bodyPr>
            <a:normAutofit fontScale="77500" lnSpcReduction="20000"/>
          </a:bodyPr>
          <a:lstStyle/>
          <a:p>
            <a:pPr>
              <a:buNone/>
            </a:pPr>
            <a:r>
              <a:rPr lang="en-US" dirty="0"/>
              <a:t>   </a:t>
            </a:r>
            <a:r>
              <a:rPr lang="en-US" b="1" dirty="0"/>
              <a:t>Definition</a:t>
            </a:r>
            <a:r>
              <a:rPr lang="en-US" dirty="0"/>
              <a:t>: A congruence of the form                          </a:t>
            </a:r>
          </a:p>
          <a:p>
            <a:pPr>
              <a:buNone/>
            </a:pPr>
            <a:r>
              <a:rPr lang="en-US" dirty="0"/>
              <a:t>                        </a:t>
            </a:r>
            <a:r>
              <a:rPr lang="en-US" i="1" dirty="0"/>
              <a:t>ax </a:t>
            </a:r>
            <a:r>
              <a:rPr lang="en-US" dirty="0">
                <a:latin typeface="Cambria Math"/>
                <a:ea typeface="Cambria Math"/>
              </a:rPr>
              <a:t>≡</a:t>
            </a:r>
            <a:r>
              <a:rPr lang="en-US" dirty="0"/>
              <a:t> </a:t>
            </a:r>
            <a:r>
              <a:rPr lang="en-US" i="1" dirty="0"/>
              <a:t>b</a:t>
            </a:r>
            <a:r>
              <a:rPr lang="en-US" dirty="0"/>
              <a:t>( mod </a:t>
            </a:r>
            <a:r>
              <a:rPr lang="en-US" i="1" dirty="0"/>
              <a:t>m</a:t>
            </a:r>
            <a:r>
              <a:rPr lang="en-US" dirty="0"/>
              <a:t>),</a:t>
            </a:r>
          </a:p>
          <a:p>
            <a:pPr>
              <a:buNone/>
            </a:pPr>
            <a:r>
              <a:rPr lang="en-US" dirty="0"/>
              <a:t>    where </a:t>
            </a:r>
            <a:r>
              <a:rPr lang="en-US" i="1" dirty="0"/>
              <a:t>m</a:t>
            </a:r>
            <a:r>
              <a:rPr lang="en-US" dirty="0"/>
              <a:t> is a positive integer, </a:t>
            </a:r>
            <a:r>
              <a:rPr lang="en-US" i="1" dirty="0"/>
              <a:t>a</a:t>
            </a:r>
            <a:r>
              <a:rPr lang="en-US" dirty="0"/>
              <a:t> and </a:t>
            </a:r>
            <a:r>
              <a:rPr lang="en-US" i="1" dirty="0"/>
              <a:t>b</a:t>
            </a:r>
            <a:r>
              <a:rPr lang="en-US" dirty="0"/>
              <a:t> are integers, and </a:t>
            </a:r>
            <a:r>
              <a:rPr lang="en-US" i="1" dirty="0"/>
              <a:t>x</a:t>
            </a:r>
            <a:r>
              <a:rPr lang="en-US" dirty="0"/>
              <a:t> is a variable, is called a </a:t>
            </a:r>
            <a:r>
              <a:rPr lang="en-US" i="1" dirty="0"/>
              <a:t>linear congruence</a:t>
            </a:r>
            <a:r>
              <a:rPr lang="en-US" dirty="0"/>
              <a:t>.</a:t>
            </a:r>
          </a:p>
          <a:p>
            <a:pPr>
              <a:buNone/>
            </a:pPr>
            <a:endParaRPr lang="en-US" dirty="0"/>
          </a:p>
          <a:p>
            <a:r>
              <a:rPr lang="en-US" dirty="0"/>
              <a:t>The solutions to a linear congruence </a:t>
            </a:r>
            <a:r>
              <a:rPr lang="en-US" i="1" dirty="0"/>
              <a:t>ax</a:t>
            </a:r>
            <a:r>
              <a:rPr lang="en-US" dirty="0">
                <a:latin typeface="Cambria Math"/>
                <a:ea typeface="Cambria Math"/>
              </a:rPr>
              <a:t>≡</a:t>
            </a:r>
            <a:r>
              <a:rPr lang="en-US" dirty="0"/>
              <a:t> </a:t>
            </a:r>
            <a:r>
              <a:rPr lang="en-US" i="1" dirty="0"/>
              <a:t>b</a:t>
            </a:r>
            <a:r>
              <a:rPr lang="en-US" dirty="0"/>
              <a:t>( mod </a:t>
            </a:r>
            <a:r>
              <a:rPr lang="en-US" i="1" dirty="0"/>
              <a:t>m</a:t>
            </a:r>
            <a:r>
              <a:rPr lang="en-US" dirty="0"/>
              <a:t>) are  all integers </a:t>
            </a:r>
            <a:r>
              <a:rPr lang="en-US" i="1" dirty="0"/>
              <a:t>x</a:t>
            </a:r>
            <a:r>
              <a:rPr lang="en-US" dirty="0"/>
              <a:t> that satisfy the congruence.</a:t>
            </a:r>
          </a:p>
          <a:p>
            <a:endParaRPr lang="en-US" dirty="0"/>
          </a:p>
          <a:p>
            <a:pPr>
              <a:buNone/>
            </a:pPr>
            <a:r>
              <a:rPr lang="en-US" b="1" dirty="0"/>
              <a:t>   Definition</a:t>
            </a:r>
            <a:r>
              <a:rPr lang="en-US" dirty="0"/>
              <a:t>: An integer </a:t>
            </a:r>
            <a:r>
              <a:rPr lang="en-US" i="1" dirty="0">
                <a:latin typeface="Constantia"/>
              </a:rPr>
              <a:t>ā </a:t>
            </a:r>
            <a:r>
              <a:rPr lang="en-US" dirty="0">
                <a:latin typeface="Constantia"/>
              </a:rPr>
              <a:t>such that </a:t>
            </a:r>
            <a:r>
              <a:rPr lang="en-US" i="1" dirty="0" err="1"/>
              <a:t>āa</a:t>
            </a:r>
            <a:r>
              <a:rPr lang="en-US" i="1"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mod </a:t>
            </a:r>
            <a:r>
              <a:rPr lang="en-US" i="1" dirty="0"/>
              <a:t>m</a:t>
            </a:r>
            <a:r>
              <a:rPr lang="en-US" dirty="0"/>
              <a:t>) is said to be an </a:t>
            </a:r>
            <a:r>
              <a:rPr lang="en-US" i="1" dirty="0"/>
              <a:t>inverse</a:t>
            </a:r>
            <a:r>
              <a:rPr lang="en-US" dirty="0"/>
              <a:t> of </a:t>
            </a:r>
            <a:r>
              <a:rPr lang="en-US" i="1" dirty="0"/>
              <a:t>a</a:t>
            </a:r>
            <a:r>
              <a:rPr lang="en-US" dirty="0"/>
              <a:t> modulo </a:t>
            </a:r>
            <a:r>
              <a:rPr lang="en-US" i="1" dirty="0"/>
              <a:t>m</a:t>
            </a:r>
            <a:r>
              <a:rPr lang="en-US" dirty="0"/>
              <a:t>.</a:t>
            </a:r>
          </a:p>
          <a:p>
            <a:pPr>
              <a:buNone/>
            </a:pPr>
            <a:r>
              <a:rPr lang="en-US" dirty="0"/>
              <a:t>   </a:t>
            </a:r>
            <a:r>
              <a:rPr lang="en-US" b="1" dirty="0"/>
              <a:t>Example</a:t>
            </a:r>
            <a:r>
              <a:rPr lang="en-US" dirty="0"/>
              <a:t>:  </a:t>
            </a:r>
            <a:r>
              <a:rPr lang="en-US" dirty="0">
                <a:latin typeface="Cambria Math" pitchFamily="18" charset="0"/>
                <a:ea typeface="Cambria Math" pitchFamily="18" charset="0"/>
              </a:rPr>
              <a:t>5</a:t>
            </a:r>
            <a:r>
              <a:rPr lang="en-US" dirty="0"/>
              <a:t> is an inverse of </a:t>
            </a:r>
            <a:r>
              <a:rPr lang="en-US" dirty="0">
                <a:latin typeface="Cambria Math" pitchFamily="18" charset="0"/>
                <a:ea typeface="Cambria Math" pitchFamily="18" charset="0"/>
              </a:rPr>
              <a:t>3</a:t>
            </a:r>
            <a:r>
              <a:rPr lang="en-US" dirty="0"/>
              <a:t> modulo </a:t>
            </a:r>
            <a:r>
              <a:rPr lang="en-US" dirty="0">
                <a:latin typeface="Cambria Math" pitchFamily="18" charset="0"/>
                <a:ea typeface="Cambria Math" pitchFamily="18" charset="0"/>
              </a:rPr>
              <a:t>7</a:t>
            </a:r>
            <a:r>
              <a:rPr lang="en-US" dirty="0"/>
              <a:t> since </a:t>
            </a:r>
            <a:r>
              <a:rPr lang="en-US" dirty="0">
                <a:latin typeface="Cambria Math" pitchFamily="18" charset="0"/>
                <a:ea typeface="Cambria Math" pitchFamily="18" charset="0"/>
              </a:rPr>
              <a:t>5</a:t>
            </a:r>
            <a:r>
              <a:rPr lang="en-US" dirty="0">
                <a:latin typeface="Cambria Math"/>
                <a:ea typeface="Cambria Math"/>
              </a:rPr>
              <a:t>∙</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15</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(mod </a:t>
            </a:r>
            <a:r>
              <a:rPr lang="en-US" dirty="0">
                <a:latin typeface="Cambria Math" pitchFamily="18" charset="0"/>
                <a:ea typeface="Cambria Math" pitchFamily="18" charset="0"/>
              </a:rPr>
              <a:t>7</a:t>
            </a:r>
            <a:r>
              <a:rPr lang="en-US" dirty="0"/>
              <a:t>) </a:t>
            </a:r>
          </a:p>
          <a:p>
            <a:pPr>
              <a:buNone/>
            </a:pPr>
            <a:endParaRPr lang="en-US" dirty="0"/>
          </a:p>
          <a:p>
            <a:r>
              <a:rPr lang="en-US" dirty="0"/>
              <a:t>One method of solving linear congruencies makes use of  an inverse </a:t>
            </a:r>
            <a:r>
              <a:rPr lang="en-US" i="1" dirty="0"/>
              <a:t>ā</a:t>
            </a:r>
            <a:r>
              <a:rPr lang="en-US" dirty="0"/>
              <a:t>, if it exists. Although we can not divide both sides of the congruence by </a:t>
            </a:r>
            <a:r>
              <a:rPr lang="en-US" i="1" dirty="0"/>
              <a:t>a</a:t>
            </a:r>
            <a:r>
              <a:rPr lang="en-US" dirty="0"/>
              <a:t>, we can multiply by </a:t>
            </a:r>
            <a:r>
              <a:rPr lang="en-US" i="1" dirty="0"/>
              <a:t>ā </a:t>
            </a:r>
            <a:r>
              <a:rPr lang="en-US" dirty="0"/>
              <a:t>to solve for </a:t>
            </a:r>
            <a:r>
              <a:rPr lang="en-US" i="1" dirty="0"/>
              <a:t>x.</a:t>
            </a:r>
            <a:r>
              <a:rPr lang="en-US" dirty="0"/>
              <a:t> </a:t>
            </a:r>
            <a:endParaRPr lang="en-US" i="1" dirty="0"/>
          </a:p>
        </p:txBody>
      </p:sp>
    </p:spTree>
    <p:extLst>
      <p:ext uri="{BB962C8B-B14F-4D97-AF65-F5344CB8AC3E}">
        <p14:creationId xmlns:p14="http://schemas.microsoft.com/office/powerpoint/2010/main" val="30555553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of </a:t>
            </a:r>
            <a:r>
              <a:rPr lang="en-US" i="1" dirty="0"/>
              <a:t>a</a:t>
            </a:r>
            <a:r>
              <a:rPr lang="en-US" dirty="0"/>
              <a:t> modulo </a:t>
            </a:r>
            <a:r>
              <a:rPr lang="en-US" i="1" dirty="0"/>
              <a:t>m</a:t>
            </a:r>
          </a:p>
        </p:txBody>
      </p:sp>
      <p:sp>
        <p:nvSpPr>
          <p:cNvPr id="3" name="Content Placeholder 2"/>
          <p:cNvSpPr>
            <a:spLocks noGrp="1"/>
          </p:cNvSpPr>
          <p:nvPr>
            <p:ph idx="1"/>
          </p:nvPr>
        </p:nvSpPr>
        <p:spPr/>
        <p:txBody>
          <a:bodyPr>
            <a:normAutofit fontScale="77500" lnSpcReduction="20000"/>
          </a:bodyPr>
          <a:lstStyle/>
          <a:p>
            <a:r>
              <a:rPr lang="en-US" dirty="0"/>
              <a:t>The following theorem guarantees that an inverse of </a:t>
            </a:r>
            <a:r>
              <a:rPr lang="en-US" i="1" dirty="0"/>
              <a:t>a</a:t>
            </a:r>
            <a:r>
              <a:rPr lang="en-US" dirty="0"/>
              <a:t> modulo </a:t>
            </a:r>
            <a:r>
              <a:rPr lang="en-US" i="1" dirty="0"/>
              <a:t>m</a:t>
            </a:r>
            <a:r>
              <a:rPr lang="en-US" dirty="0"/>
              <a:t> exists whenever </a:t>
            </a:r>
            <a:r>
              <a:rPr lang="en-US" i="1" dirty="0"/>
              <a:t>a</a:t>
            </a:r>
            <a:r>
              <a:rPr lang="en-US" dirty="0"/>
              <a:t> and </a:t>
            </a:r>
            <a:r>
              <a:rPr lang="en-US" i="1" dirty="0"/>
              <a:t>m</a:t>
            </a:r>
            <a:r>
              <a:rPr lang="en-US" dirty="0"/>
              <a:t> are relatively prime.  Two integers </a:t>
            </a:r>
            <a:r>
              <a:rPr lang="en-US" i="1" dirty="0"/>
              <a:t>a</a:t>
            </a:r>
            <a:r>
              <a:rPr lang="en-US" dirty="0"/>
              <a:t> and </a:t>
            </a:r>
            <a:r>
              <a:rPr lang="en-US" i="1" dirty="0"/>
              <a:t>b</a:t>
            </a:r>
            <a:r>
              <a:rPr lang="en-US" dirty="0"/>
              <a:t> are relatively prime when </a:t>
            </a:r>
            <a:r>
              <a:rPr lang="en-US" dirty="0" err="1"/>
              <a:t>gcd</a:t>
            </a:r>
            <a:r>
              <a:rPr lang="en-US" dirty="0"/>
              <a:t>(</a:t>
            </a:r>
            <a:r>
              <a:rPr lang="en-US" i="1" dirty="0" err="1"/>
              <a:t>a</a:t>
            </a:r>
            <a:r>
              <a:rPr lang="en-US" dirty="0" err="1"/>
              <a:t>,</a:t>
            </a:r>
            <a:r>
              <a:rPr lang="en-US" i="1" dirty="0" err="1"/>
              <a:t>b</a:t>
            </a:r>
            <a:r>
              <a:rPr lang="en-US" dirty="0"/>
              <a:t>) = </a:t>
            </a:r>
            <a:r>
              <a:rPr lang="en-US" dirty="0">
                <a:latin typeface="Cambria Math" pitchFamily="18" charset="0"/>
                <a:ea typeface="Cambria Math" pitchFamily="18" charset="0"/>
              </a:rPr>
              <a:t>1</a:t>
            </a:r>
            <a:r>
              <a:rPr lang="en-US" dirty="0"/>
              <a:t>.</a:t>
            </a:r>
          </a:p>
          <a:p>
            <a:pPr>
              <a:buNone/>
            </a:pPr>
            <a:r>
              <a:rPr lang="en-US" b="1" dirty="0"/>
              <a:t>   Theorem </a:t>
            </a:r>
            <a:r>
              <a:rPr lang="en-US" b="1" dirty="0">
                <a:latin typeface="Cambria Math" pitchFamily="18" charset="0"/>
                <a:ea typeface="Cambria Math" pitchFamily="18" charset="0"/>
              </a:rPr>
              <a:t>1</a:t>
            </a:r>
            <a:r>
              <a:rPr lang="en-US" dirty="0"/>
              <a:t>: If </a:t>
            </a:r>
            <a:r>
              <a:rPr lang="en-US" i="1" dirty="0"/>
              <a:t>a</a:t>
            </a:r>
            <a:r>
              <a:rPr lang="en-US" dirty="0"/>
              <a:t> and </a:t>
            </a:r>
            <a:r>
              <a:rPr lang="en-US" i="1" dirty="0"/>
              <a:t>m</a:t>
            </a:r>
            <a:r>
              <a:rPr lang="en-US" dirty="0"/>
              <a:t> are relatively prime integers and </a:t>
            </a:r>
            <a:r>
              <a:rPr lang="en-US" i="1" dirty="0"/>
              <a:t>m</a:t>
            </a:r>
            <a:r>
              <a:rPr lang="en-US" dirty="0"/>
              <a:t> &gt; </a:t>
            </a:r>
            <a:r>
              <a:rPr lang="en-US" dirty="0">
                <a:latin typeface="Cambria Math" pitchFamily="18" charset="0"/>
                <a:ea typeface="Cambria Math" pitchFamily="18" charset="0"/>
              </a:rPr>
              <a:t>1</a:t>
            </a:r>
            <a:r>
              <a:rPr lang="en-US" dirty="0">
                <a:ea typeface="Cambria Math" pitchFamily="18" charset="0"/>
              </a:rPr>
              <a:t>, then an inverse of </a:t>
            </a:r>
            <a:r>
              <a:rPr lang="en-US" i="1" dirty="0">
                <a:ea typeface="Cambria Math" pitchFamily="18" charset="0"/>
              </a:rPr>
              <a:t>a</a:t>
            </a:r>
            <a:r>
              <a:rPr lang="en-US" dirty="0">
                <a:ea typeface="Cambria Math" pitchFamily="18" charset="0"/>
              </a:rPr>
              <a:t> modulo </a:t>
            </a:r>
            <a:r>
              <a:rPr lang="en-US" i="1" dirty="0">
                <a:ea typeface="Cambria Math" pitchFamily="18" charset="0"/>
              </a:rPr>
              <a:t>m</a:t>
            </a:r>
            <a:r>
              <a:rPr lang="en-US" dirty="0">
                <a:ea typeface="Cambria Math" pitchFamily="18" charset="0"/>
              </a:rPr>
              <a:t> exists.</a:t>
            </a:r>
            <a:r>
              <a:rPr lang="en-US" dirty="0"/>
              <a:t> Furthermore, this inverse is unique modulo </a:t>
            </a:r>
            <a:r>
              <a:rPr lang="en-US" i="1" dirty="0"/>
              <a:t>m</a:t>
            </a:r>
            <a:r>
              <a:rPr lang="en-US" dirty="0"/>
              <a:t>. (This means that there is a unique positive integer </a:t>
            </a:r>
            <a:r>
              <a:rPr lang="en-US" i="1" dirty="0"/>
              <a:t>ā </a:t>
            </a:r>
            <a:r>
              <a:rPr lang="en-US" dirty="0"/>
              <a:t>less than </a:t>
            </a:r>
            <a:r>
              <a:rPr lang="en-US" i="1" dirty="0"/>
              <a:t>m</a:t>
            </a:r>
            <a:r>
              <a:rPr lang="en-US" dirty="0"/>
              <a:t> that is an inverse of </a:t>
            </a:r>
            <a:r>
              <a:rPr lang="en-US" i="1" dirty="0"/>
              <a:t>a </a:t>
            </a:r>
            <a:r>
              <a:rPr lang="en-US" dirty="0"/>
              <a:t>modulo </a:t>
            </a:r>
            <a:r>
              <a:rPr lang="en-US" i="1" dirty="0"/>
              <a:t>m</a:t>
            </a:r>
            <a:r>
              <a:rPr lang="en-US" dirty="0"/>
              <a:t> and every other inverse of </a:t>
            </a:r>
            <a:r>
              <a:rPr lang="en-US" i="1" dirty="0"/>
              <a:t>a</a:t>
            </a:r>
            <a:r>
              <a:rPr lang="en-US" dirty="0"/>
              <a:t> modulo </a:t>
            </a:r>
            <a:r>
              <a:rPr lang="en-US" i="1" dirty="0"/>
              <a:t>m</a:t>
            </a:r>
            <a:r>
              <a:rPr lang="en-US" dirty="0"/>
              <a:t> is congruent to </a:t>
            </a:r>
            <a:r>
              <a:rPr lang="en-US" i="1" dirty="0"/>
              <a:t>ā</a:t>
            </a:r>
            <a:r>
              <a:rPr lang="en-US" dirty="0"/>
              <a:t> modulo </a:t>
            </a:r>
            <a:r>
              <a:rPr lang="en-US" i="1" dirty="0"/>
              <a:t>m</a:t>
            </a:r>
            <a:r>
              <a:rPr lang="en-US" dirty="0"/>
              <a:t>.)   </a:t>
            </a:r>
          </a:p>
          <a:p>
            <a:pPr>
              <a:buNone/>
            </a:pPr>
            <a:r>
              <a:rPr lang="en-US" dirty="0"/>
              <a:t>    </a:t>
            </a:r>
            <a:r>
              <a:rPr lang="en-US" b="1" dirty="0"/>
              <a:t>Proof</a:t>
            </a:r>
            <a:r>
              <a:rPr lang="en-US" dirty="0"/>
              <a:t>:  Since </a:t>
            </a:r>
            <a:r>
              <a:rPr lang="en-US" dirty="0" err="1"/>
              <a:t>gcd</a:t>
            </a:r>
            <a:r>
              <a:rPr lang="en-US" dirty="0"/>
              <a:t>(</a:t>
            </a:r>
            <a:r>
              <a:rPr lang="en-US" i="1" dirty="0" err="1"/>
              <a:t>a</a:t>
            </a:r>
            <a:r>
              <a:rPr lang="en-US" dirty="0" err="1"/>
              <a:t>,</a:t>
            </a:r>
            <a:r>
              <a:rPr lang="en-US" i="1" dirty="0" err="1"/>
              <a:t>m</a:t>
            </a:r>
            <a:r>
              <a:rPr lang="en-US" dirty="0"/>
              <a:t>) = </a:t>
            </a:r>
            <a:r>
              <a:rPr lang="en-US" dirty="0">
                <a:latin typeface="Cambria Math" pitchFamily="18" charset="0"/>
                <a:ea typeface="Cambria Math" pitchFamily="18" charset="0"/>
              </a:rPr>
              <a:t>1</a:t>
            </a:r>
            <a:r>
              <a:rPr lang="en-US" dirty="0"/>
              <a:t>, by Theorem 6 of Section </a:t>
            </a:r>
            <a:r>
              <a:rPr lang="en-US" dirty="0">
                <a:latin typeface="Cambria Math" pitchFamily="18" charset="0"/>
                <a:ea typeface="Cambria Math" pitchFamily="18" charset="0"/>
              </a:rPr>
              <a:t>4.3</a:t>
            </a:r>
            <a:r>
              <a:rPr lang="en-US" dirty="0"/>
              <a:t>, there are integers  </a:t>
            </a:r>
            <a:r>
              <a:rPr lang="en-US" i="1" dirty="0"/>
              <a:t>s</a:t>
            </a:r>
            <a:r>
              <a:rPr lang="en-US" dirty="0"/>
              <a:t> and </a:t>
            </a:r>
            <a:r>
              <a:rPr lang="en-US" i="1" dirty="0"/>
              <a:t>t</a:t>
            </a:r>
            <a:r>
              <a:rPr lang="en-US" dirty="0"/>
              <a:t> such that   </a:t>
            </a:r>
            <a:r>
              <a:rPr lang="en-US" i="1" dirty="0" err="1"/>
              <a:t>sa</a:t>
            </a:r>
            <a:r>
              <a:rPr lang="en-US" dirty="0"/>
              <a:t> + </a:t>
            </a:r>
            <a:r>
              <a:rPr lang="en-US" i="1" dirty="0"/>
              <a:t>tm</a:t>
            </a:r>
            <a:r>
              <a:rPr lang="en-US" dirty="0"/>
              <a:t> = </a:t>
            </a:r>
            <a:r>
              <a:rPr lang="en-US" dirty="0">
                <a:latin typeface="Cambria Math" pitchFamily="18" charset="0"/>
                <a:ea typeface="Cambria Math" pitchFamily="18" charset="0"/>
              </a:rPr>
              <a:t>1</a:t>
            </a:r>
            <a:r>
              <a:rPr lang="en-US" dirty="0"/>
              <a:t>. </a:t>
            </a:r>
          </a:p>
          <a:p>
            <a:pPr lvl="1"/>
            <a:r>
              <a:rPr lang="en-US" dirty="0"/>
              <a:t>Hence, </a:t>
            </a:r>
            <a:r>
              <a:rPr lang="en-US" i="1" dirty="0" err="1"/>
              <a:t>sa</a:t>
            </a:r>
            <a:r>
              <a:rPr lang="en-US" i="1" dirty="0"/>
              <a:t> + tm </a:t>
            </a:r>
            <a:r>
              <a:rPr lang="en-US" dirty="0">
                <a:latin typeface="Cambria Math"/>
                <a:ea typeface="Cambria Math"/>
              </a:rPr>
              <a:t>≡</a:t>
            </a:r>
            <a:r>
              <a:rPr lang="en-US" dirty="0">
                <a:latin typeface="Cambria Math" pitchFamily="18" charset="0"/>
                <a:ea typeface="Cambria Math" pitchFamily="18" charset="0"/>
              </a:rPr>
              <a:t> 1</a:t>
            </a:r>
            <a:r>
              <a:rPr lang="en-US" dirty="0"/>
              <a:t> ( mod </a:t>
            </a:r>
            <a:r>
              <a:rPr lang="en-US" i="1" dirty="0"/>
              <a:t>m</a:t>
            </a:r>
            <a:r>
              <a:rPr lang="en-US" dirty="0"/>
              <a:t>).</a:t>
            </a:r>
          </a:p>
          <a:p>
            <a:pPr lvl="1"/>
            <a:r>
              <a:rPr lang="en-US" dirty="0"/>
              <a:t>Since </a:t>
            </a:r>
            <a:r>
              <a:rPr lang="en-US" i="1" dirty="0"/>
              <a:t>tm </a:t>
            </a:r>
            <a:r>
              <a:rPr lang="en-US" dirty="0">
                <a:latin typeface="Cambria Math"/>
                <a:ea typeface="Cambria Math"/>
              </a:rPr>
              <a:t>≡</a:t>
            </a:r>
            <a:r>
              <a:rPr lang="en-US" dirty="0">
                <a:latin typeface="Cambria Math" pitchFamily="18" charset="0"/>
                <a:ea typeface="Cambria Math" pitchFamily="18" charset="0"/>
              </a:rPr>
              <a:t> 0</a:t>
            </a:r>
            <a:r>
              <a:rPr lang="en-US" dirty="0"/>
              <a:t> ( mod </a:t>
            </a:r>
            <a:r>
              <a:rPr lang="en-US" i="1" dirty="0"/>
              <a:t>m</a:t>
            </a:r>
            <a:r>
              <a:rPr lang="en-US" dirty="0"/>
              <a:t>), it follows that </a:t>
            </a:r>
            <a:r>
              <a:rPr lang="en-US" i="1" dirty="0" err="1"/>
              <a:t>sa</a:t>
            </a:r>
            <a:r>
              <a:rPr lang="en-US" i="1" dirty="0"/>
              <a:t> </a:t>
            </a:r>
            <a:r>
              <a:rPr lang="en-US" dirty="0">
                <a:latin typeface="Cambria Math"/>
                <a:ea typeface="Cambria Math"/>
              </a:rPr>
              <a:t>≡</a:t>
            </a:r>
            <a:r>
              <a:rPr lang="en-US" dirty="0">
                <a:latin typeface="Cambria Math" pitchFamily="18" charset="0"/>
                <a:ea typeface="Cambria Math" pitchFamily="18" charset="0"/>
              </a:rPr>
              <a:t> 1</a:t>
            </a:r>
            <a:r>
              <a:rPr lang="en-US" dirty="0"/>
              <a:t> ( mod </a:t>
            </a:r>
            <a:r>
              <a:rPr lang="en-US" i="1" dirty="0"/>
              <a:t>m</a:t>
            </a:r>
            <a:r>
              <a:rPr lang="en-US" dirty="0"/>
              <a:t>)</a:t>
            </a:r>
          </a:p>
          <a:p>
            <a:pPr lvl="1"/>
            <a:r>
              <a:rPr lang="en-US" dirty="0"/>
              <a:t>Consequently, </a:t>
            </a:r>
            <a:r>
              <a:rPr lang="en-US" i="1" dirty="0"/>
              <a:t>s</a:t>
            </a:r>
            <a:r>
              <a:rPr lang="en-US" dirty="0"/>
              <a:t> is an inverse of </a:t>
            </a:r>
            <a:r>
              <a:rPr lang="en-US" i="1" dirty="0"/>
              <a:t>a</a:t>
            </a:r>
            <a:r>
              <a:rPr lang="en-US" dirty="0"/>
              <a:t> modulo </a:t>
            </a:r>
            <a:r>
              <a:rPr lang="en-US" i="1" dirty="0"/>
              <a:t>m</a:t>
            </a:r>
            <a:r>
              <a:rPr lang="en-US" dirty="0"/>
              <a:t>.</a:t>
            </a:r>
          </a:p>
          <a:p>
            <a:pPr lvl="1"/>
            <a:r>
              <a:rPr lang="en-US" dirty="0"/>
              <a:t>The uniqueness of the inverse is Exercise </a:t>
            </a:r>
            <a:r>
              <a:rPr lang="en-US" dirty="0">
                <a:latin typeface="Cambria Math" pitchFamily="18" charset="0"/>
                <a:ea typeface="Cambria Math" pitchFamily="18" charset="0"/>
              </a:rPr>
              <a:t>7</a:t>
            </a:r>
            <a:r>
              <a:rPr lang="en-US" dirty="0"/>
              <a:t>.</a:t>
            </a:r>
          </a:p>
          <a:p>
            <a:pPr>
              <a:buNone/>
            </a:pPr>
            <a:r>
              <a:rPr lang="en-US" dirty="0"/>
              <a:t>                        </a:t>
            </a:r>
          </a:p>
        </p:txBody>
      </p:sp>
      <p:sp>
        <p:nvSpPr>
          <p:cNvPr id="4" name="Isosceles Triangle 3"/>
          <p:cNvSpPr/>
          <p:nvPr/>
        </p:nvSpPr>
        <p:spPr>
          <a:xfrm rot="5400000" flipV="1">
            <a:off x="83820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57971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Inverses</a:t>
            </a:r>
          </a:p>
        </p:txBody>
      </p:sp>
      <p:sp>
        <p:nvSpPr>
          <p:cNvPr id="3" name="Content Placeholder 2"/>
          <p:cNvSpPr>
            <a:spLocks noGrp="1"/>
          </p:cNvSpPr>
          <p:nvPr>
            <p:ph idx="1"/>
          </p:nvPr>
        </p:nvSpPr>
        <p:spPr/>
        <p:txBody>
          <a:bodyPr>
            <a:noAutofit/>
          </a:bodyPr>
          <a:lstStyle/>
          <a:p>
            <a:r>
              <a:rPr lang="en-US" sz="2400" dirty="0"/>
              <a:t>The Euclidean algorithm and B</a:t>
            </a:r>
            <a:r>
              <a:rPr lang="en-US" sz="2400" dirty="0">
                <a:ea typeface="Cambria Math"/>
              </a:rPr>
              <a:t>é</a:t>
            </a:r>
            <a:r>
              <a:rPr lang="en-US" sz="2400" dirty="0"/>
              <a:t>zout coefficients gives us a systematic approaches to finding inverses. </a:t>
            </a:r>
          </a:p>
          <a:p>
            <a:pPr>
              <a:buNone/>
            </a:pPr>
            <a:r>
              <a:rPr lang="en-US" sz="2400" b="1" dirty="0"/>
              <a:t>    Example</a:t>
            </a:r>
            <a:r>
              <a:rPr lang="en-US" sz="2400" dirty="0"/>
              <a:t>: Find an inverse of </a:t>
            </a:r>
            <a:r>
              <a:rPr lang="en-US" sz="2400" dirty="0">
                <a:latin typeface="Cambria Math" pitchFamily="18" charset="0"/>
                <a:ea typeface="Cambria Math" pitchFamily="18" charset="0"/>
              </a:rPr>
              <a:t>3</a:t>
            </a:r>
            <a:r>
              <a:rPr lang="en-US" sz="2400" dirty="0"/>
              <a:t> modulo </a:t>
            </a:r>
            <a:r>
              <a:rPr lang="en-US" sz="2400" dirty="0">
                <a:latin typeface="Cambria Math" pitchFamily="18" charset="0"/>
                <a:ea typeface="Cambria Math" pitchFamily="18" charset="0"/>
              </a:rPr>
              <a:t>7.</a:t>
            </a:r>
            <a:r>
              <a:rPr lang="en-US" sz="2400" dirty="0"/>
              <a:t> </a:t>
            </a:r>
          </a:p>
          <a:p>
            <a:pPr>
              <a:buNone/>
            </a:pPr>
            <a:r>
              <a:rPr lang="en-US" sz="2400" b="1" dirty="0"/>
              <a:t>    Solution</a:t>
            </a:r>
            <a:r>
              <a:rPr lang="en-US" sz="2400" dirty="0"/>
              <a:t>: Because </a:t>
            </a:r>
            <a:r>
              <a:rPr lang="en-US" sz="2400" dirty="0" err="1"/>
              <a:t>gcd</a:t>
            </a:r>
            <a:r>
              <a:rPr lang="en-US" sz="2400" dirty="0"/>
              <a:t>(</a:t>
            </a:r>
            <a:r>
              <a:rPr lang="en-US" sz="2400" dirty="0">
                <a:latin typeface="Cambria Math" pitchFamily="18" charset="0"/>
                <a:ea typeface="Cambria Math" pitchFamily="18" charset="0"/>
              </a:rPr>
              <a:t>3,7</a:t>
            </a:r>
            <a:r>
              <a:rPr lang="en-US" sz="2400" dirty="0"/>
              <a:t>) = </a:t>
            </a:r>
            <a:r>
              <a:rPr lang="en-US" sz="2400" dirty="0">
                <a:latin typeface="Cambria Math" pitchFamily="18" charset="0"/>
                <a:ea typeface="Cambria Math" pitchFamily="18" charset="0"/>
              </a:rPr>
              <a:t>1</a:t>
            </a:r>
            <a:r>
              <a:rPr lang="en-US" sz="2400" dirty="0"/>
              <a:t>, by Theorem </a:t>
            </a:r>
            <a:r>
              <a:rPr lang="en-US" sz="2400" dirty="0">
                <a:latin typeface="Cambria Math" pitchFamily="18" charset="0"/>
                <a:ea typeface="Cambria Math" pitchFamily="18" charset="0"/>
              </a:rPr>
              <a:t>1, </a:t>
            </a:r>
            <a:r>
              <a:rPr lang="en-US" sz="2400" dirty="0">
                <a:ea typeface="Cambria Math" pitchFamily="18" charset="0"/>
              </a:rPr>
              <a:t>an inverse of </a:t>
            </a:r>
            <a:r>
              <a:rPr lang="en-US" sz="2400" dirty="0">
                <a:latin typeface="Cambria Math" pitchFamily="18" charset="0"/>
                <a:ea typeface="Cambria Math" pitchFamily="18" charset="0"/>
              </a:rPr>
              <a:t>3</a:t>
            </a:r>
            <a:r>
              <a:rPr lang="en-US" sz="2400" dirty="0">
                <a:ea typeface="Cambria Math" pitchFamily="18" charset="0"/>
              </a:rPr>
              <a:t> modulo </a:t>
            </a:r>
            <a:r>
              <a:rPr lang="en-US" sz="2400" dirty="0">
                <a:latin typeface="Cambria Math" pitchFamily="18" charset="0"/>
                <a:ea typeface="Cambria Math" pitchFamily="18" charset="0"/>
              </a:rPr>
              <a:t>7</a:t>
            </a:r>
            <a:r>
              <a:rPr lang="en-US" sz="2400" dirty="0">
                <a:ea typeface="Cambria Math" pitchFamily="18" charset="0"/>
              </a:rPr>
              <a:t> exists. </a:t>
            </a:r>
          </a:p>
          <a:p>
            <a:pPr lvl="1"/>
            <a:r>
              <a:rPr lang="en-US" sz="2200" dirty="0">
                <a:ea typeface="Cambria Math" pitchFamily="18" charset="0"/>
              </a:rPr>
              <a:t>Using the Euclidian algorithm:  </a:t>
            </a:r>
            <a:r>
              <a:rPr lang="en-US" sz="2200" dirty="0">
                <a:latin typeface="Cambria Math" pitchFamily="18" charset="0"/>
                <a:ea typeface="Cambria Math" pitchFamily="18" charset="0"/>
              </a:rPr>
              <a:t>7</a:t>
            </a:r>
            <a:r>
              <a:rPr lang="en-US" sz="2200" dirty="0">
                <a:ea typeface="Cambria Math" pitchFamily="18" charset="0"/>
              </a:rPr>
              <a:t> =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p>
          <a:p>
            <a:pPr lvl="1"/>
            <a:r>
              <a:rPr lang="en-US" sz="2200" dirty="0">
                <a:latin typeface="Cambria Math" pitchFamily="18" charset="0"/>
                <a:ea typeface="Cambria Math" pitchFamily="18" charset="0"/>
              </a:rPr>
              <a:t> </a:t>
            </a:r>
            <a:r>
              <a:rPr lang="en-US" sz="2200" dirty="0">
                <a:ea typeface="Cambria Math" pitchFamily="18" charset="0"/>
              </a:rPr>
              <a:t>From this equation, we get  </a:t>
            </a:r>
            <a:r>
              <a:rPr lang="en-US" sz="2200" dirty="0">
                <a:latin typeface="Cambria Math"/>
                <a:ea typeface="Cambria Math"/>
              </a:rPr>
              <a:t>−</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 </a:t>
            </a:r>
            <a:r>
              <a:rPr lang="en-US" sz="2200" dirty="0">
                <a:ea typeface="Cambria Math" pitchFamily="18" charset="0"/>
              </a:rPr>
              <a:t>= </a:t>
            </a:r>
            <a:r>
              <a:rPr lang="en-US" sz="2200" dirty="0">
                <a:latin typeface="Cambria Math" pitchFamily="18" charset="0"/>
                <a:ea typeface="Cambria Math" pitchFamily="18" charset="0"/>
              </a:rPr>
              <a:t>1, and see that </a:t>
            </a:r>
            <a:r>
              <a:rPr lang="en-US" sz="2200" dirty="0">
                <a:latin typeface="Cambria Math"/>
                <a:ea typeface="Cambria Math"/>
              </a:rPr>
              <a:t>−</a:t>
            </a:r>
            <a:r>
              <a:rPr lang="en-US" sz="2200" dirty="0">
                <a:latin typeface="Cambria Math" pitchFamily="18" charset="0"/>
                <a:ea typeface="Cambria Math" pitchFamily="18" charset="0"/>
              </a:rPr>
              <a:t>2  and 1 are </a:t>
            </a:r>
            <a:r>
              <a:rPr lang="en-US" sz="2200" dirty="0"/>
              <a:t>B</a:t>
            </a:r>
            <a:r>
              <a:rPr lang="en-US" sz="2200" dirty="0">
                <a:latin typeface="Cambria Math"/>
                <a:ea typeface="Cambria Math"/>
              </a:rPr>
              <a:t>é</a:t>
            </a:r>
            <a:r>
              <a:rPr lang="en-US" sz="2200" dirty="0"/>
              <a:t>zout coefficients of </a:t>
            </a:r>
            <a:r>
              <a:rPr lang="en-US" sz="2200" dirty="0">
                <a:latin typeface="Cambria Math" pitchFamily="18" charset="0"/>
                <a:ea typeface="Cambria Math" pitchFamily="18" charset="0"/>
              </a:rPr>
              <a:t>3</a:t>
            </a:r>
            <a:r>
              <a:rPr lang="en-US" sz="2200" dirty="0">
                <a:ea typeface="Cambria Math" pitchFamily="18" charset="0"/>
              </a:rPr>
              <a:t> and </a:t>
            </a:r>
            <a:r>
              <a:rPr lang="en-US" sz="2200" dirty="0">
                <a:latin typeface="Cambria Math" pitchFamily="18" charset="0"/>
                <a:ea typeface="Cambria Math" pitchFamily="18" charset="0"/>
              </a:rPr>
              <a:t>7.</a:t>
            </a:r>
          </a:p>
          <a:p>
            <a:pPr lvl="1"/>
            <a:r>
              <a:rPr lang="en-US" sz="2200" dirty="0">
                <a:latin typeface="Cambria Math" pitchFamily="18" charset="0"/>
                <a:ea typeface="Cambria Math" pitchFamily="18" charset="0"/>
              </a:rPr>
              <a:t> Hence,  </a:t>
            </a:r>
            <a:r>
              <a:rPr lang="en-US" sz="2200" dirty="0">
                <a:latin typeface="Cambria Math"/>
                <a:ea typeface="Cambria Math"/>
              </a:rPr>
              <a:t>−</a:t>
            </a:r>
            <a:r>
              <a:rPr lang="en-US" sz="2200" dirty="0">
                <a:latin typeface="Cambria Math" pitchFamily="18" charset="0"/>
                <a:ea typeface="Cambria Math" pitchFamily="18" charset="0"/>
              </a:rPr>
              <a:t>2 is an inverse of 3 modulo 7. </a:t>
            </a:r>
          </a:p>
          <a:p>
            <a:pPr lvl="1"/>
            <a:r>
              <a:rPr lang="en-US" sz="2200" dirty="0">
                <a:latin typeface="Cambria Math" pitchFamily="18" charset="0"/>
                <a:ea typeface="Cambria Math" pitchFamily="18" charset="0"/>
              </a:rPr>
              <a:t>Also every integer congruent to </a:t>
            </a:r>
            <a:r>
              <a:rPr lang="en-US" sz="2200" dirty="0">
                <a:latin typeface="Cambria Math"/>
                <a:ea typeface="Cambria Math"/>
              </a:rPr>
              <a:t>−</a:t>
            </a:r>
            <a:r>
              <a:rPr lang="en-US" sz="2200" dirty="0">
                <a:latin typeface="Cambria Math" pitchFamily="18" charset="0"/>
                <a:ea typeface="Cambria Math" pitchFamily="18" charset="0"/>
              </a:rPr>
              <a:t>2 modulo 7 is an inverse of 3 modulo 7, i.e., 5, </a:t>
            </a:r>
            <a:r>
              <a:rPr lang="en-US" sz="2200" dirty="0">
                <a:latin typeface="Cambria Math"/>
                <a:ea typeface="Cambria Math"/>
              </a:rPr>
              <a:t>−</a:t>
            </a:r>
            <a:r>
              <a:rPr lang="en-US" sz="2200" dirty="0">
                <a:latin typeface="Cambria Math" pitchFamily="18" charset="0"/>
                <a:ea typeface="Cambria Math" pitchFamily="18" charset="0"/>
              </a:rPr>
              <a:t>9, 12, etc.</a:t>
            </a:r>
          </a:p>
        </p:txBody>
      </p:sp>
    </p:spTree>
    <p:extLst>
      <p:ext uri="{BB962C8B-B14F-4D97-AF65-F5344CB8AC3E}">
        <p14:creationId xmlns:p14="http://schemas.microsoft.com/office/powerpoint/2010/main" val="21299740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Inverses</a:t>
            </a:r>
          </a:p>
        </p:txBody>
      </p:sp>
      <p:sp>
        <p:nvSpPr>
          <p:cNvPr id="3" name="Content Placeholder 2"/>
          <p:cNvSpPr>
            <a:spLocks noGrp="1"/>
          </p:cNvSpPr>
          <p:nvPr>
            <p:ph idx="1"/>
          </p:nvPr>
        </p:nvSpPr>
        <p:spPr/>
        <p:txBody>
          <a:bodyPr>
            <a:noAutofit/>
          </a:bodyPr>
          <a:lstStyle/>
          <a:p>
            <a:pPr>
              <a:buNone/>
            </a:pPr>
            <a:r>
              <a:rPr lang="en-US" sz="2400" dirty="0"/>
              <a:t>   </a:t>
            </a:r>
            <a:r>
              <a:rPr lang="en-US" sz="2400" b="1" dirty="0"/>
              <a:t>Example</a:t>
            </a:r>
            <a:r>
              <a:rPr lang="en-US" sz="2400" dirty="0"/>
              <a:t>: Find an inverse of </a:t>
            </a:r>
            <a:r>
              <a:rPr lang="en-US" sz="2400" dirty="0">
                <a:latin typeface="Cambria Math" pitchFamily="18" charset="0"/>
                <a:ea typeface="Cambria Math" pitchFamily="18" charset="0"/>
              </a:rPr>
              <a:t>101</a:t>
            </a:r>
            <a:r>
              <a:rPr lang="en-US" sz="2400" dirty="0"/>
              <a:t> modulo </a:t>
            </a:r>
            <a:r>
              <a:rPr lang="en-US" sz="2400" dirty="0">
                <a:latin typeface="Cambria Math" pitchFamily="18" charset="0"/>
                <a:ea typeface="Cambria Math" pitchFamily="18" charset="0"/>
              </a:rPr>
              <a:t>4620</a:t>
            </a:r>
            <a:r>
              <a:rPr lang="en-US" sz="2400" dirty="0"/>
              <a:t>.</a:t>
            </a:r>
          </a:p>
          <a:p>
            <a:pPr>
              <a:buNone/>
            </a:pPr>
            <a:r>
              <a:rPr lang="en-US" sz="2400" b="1" dirty="0"/>
              <a:t>    Solution</a:t>
            </a:r>
            <a:r>
              <a:rPr lang="en-US" sz="2400" dirty="0"/>
              <a:t>: First use the Euclidian algorithm to show that  </a:t>
            </a:r>
            <a:r>
              <a:rPr lang="en-US" sz="2400" dirty="0" err="1"/>
              <a:t>gcd</a:t>
            </a:r>
            <a:r>
              <a:rPr lang="en-US" sz="2400" dirty="0"/>
              <a:t>(</a:t>
            </a:r>
            <a:r>
              <a:rPr lang="en-US" sz="2400" dirty="0">
                <a:latin typeface="Cambria Math" pitchFamily="18" charset="0"/>
                <a:ea typeface="Cambria Math" pitchFamily="18" charset="0"/>
              </a:rPr>
              <a:t>101,4620</a:t>
            </a:r>
            <a:r>
              <a:rPr lang="en-US" sz="2400" dirty="0"/>
              <a:t>) = </a:t>
            </a:r>
            <a:r>
              <a:rPr lang="en-US" sz="2400" dirty="0">
                <a:latin typeface="Cambria Math" pitchFamily="18" charset="0"/>
                <a:ea typeface="Cambria Math" pitchFamily="18" charset="0"/>
              </a:rPr>
              <a:t>1</a:t>
            </a:r>
            <a:r>
              <a:rPr lang="en-US" sz="2400" dirty="0"/>
              <a:t>. </a:t>
            </a:r>
            <a:endParaRPr lang="en-US" sz="2400" dirty="0">
              <a:ea typeface="Cambria Math" pitchFamily="18" charset="0"/>
            </a:endParaRPr>
          </a:p>
          <a:p>
            <a:pPr lvl="1"/>
            <a:endParaRPr lang="en-US" sz="2200" dirty="0">
              <a:latin typeface="Cambria Math" pitchFamily="18" charset="0"/>
              <a:ea typeface="Cambria Math" pitchFamily="18" charset="0"/>
            </a:endParaRPr>
          </a:p>
          <a:p>
            <a:pPr lvl="1">
              <a:buNone/>
            </a:pPr>
            <a:endParaRPr lang="en-US" sz="2200" dirty="0">
              <a:latin typeface="Cambria Math" pitchFamily="18" charset="0"/>
              <a:ea typeface="Cambria Math" pitchFamily="18" charset="0"/>
            </a:endParaRPr>
          </a:p>
        </p:txBody>
      </p:sp>
      <p:sp>
        <p:nvSpPr>
          <p:cNvPr id="4" name="TextBox 3"/>
          <p:cNvSpPr txBox="1"/>
          <p:nvPr/>
        </p:nvSpPr>
        <p:spPr>
          <a:xfrm>
            <a:off x="152400" y="3276600"/>
            <a:ext cx="3276600" cy="2462213"/>
          </a:xfrm>
          <a:prstGeom prst="rect">
            <a:avLst/>
          </a:prstGeom>
          <a:noFill/>
        </p:spPr>
        <p:txBody>
          <a:bodyPr wrap="square" rtlCol="0">
            <a:spAutoFit/>
          </a:bodyPr>
          <a:lstStyle/>
          <a:p>
            <a:pPr lvl="1"/>
            <a:r>
              <a:rPr lang="en-US" sz="2200" dirty="0">
                <a:latin typeface="Cambria Math" pitchFamily="18" charset="0"/>
                <a:ea typeface="Cambria Math" pitchFamily="18" charset="0"/>
              </a:rPr>
              <a:t>42620</a:t>
            </a:r>
            <a:r>
              <a:rPr lang="en-US" sz="2200" dirty="0">
                <a:ea typeface="Cambria Math" pitchFamily="18" charset="0"/>
              </a:rPr>
              <a:t> = </a:t>
            </a:r>
            <a:r>
              <a:rPr lang="en-US" sz="2200" dirty="0">
                <a:latin typeface="Cambria Math" pitchFamily="18" charset="0"/>
                <a:ea typeface="Cambria Math" pitchFamily="18" charset="0"/>
              </a:rPr>
              <a:t>45</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ea typeface="Cambria Math" pitchFamily="18" charset="0"/>
              </a:rPr>
              <a:t> + </a:t>
            </a:r>
            <a:r>
              <a:rPr lang="en-US" sz="2200" dirty="0">
                <a:latin typeface="Cambria Math" pitchFamily="18" charset="0"/>
                <a:ea typeface="Cambria Math" pitchFamily="18" charset="0"/>
              </a:rPr>
              <a:t>75</a:t>
            </a:r>
          </a:p>
          <a:p>
            <a:pPr lvl="1"/>
            <a:r>
              <a:rPr lang="en-US" sz="2200" dirty="0">
                <a:latin typeface="Cambria Math" pitchFamily="18" charset="0"/>
                <a:ea typeface="Cambria Math" pitchFamily="18" charset="0"/>
              </a:rPr>
              <a:t>101</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75</a:t>
            </a:r>
            <a:r>
              <a:rPr lang="en-US" sz="2200" dirty="0">
                <a:ea typeface="Cambria Math" pitchFamily="18" charset="0"/>
              </a:rPr>
              <a:t> + </a:t>
            </a:r>
            <a:r>
              <a:rPr lang="en-US" sz="2200" dirty="0">
                <a:latin typeface="Cambria Math" pitchFamily="18" charset="0"/>
                <a:ea typeface="Cambria Math" pitchFamily="18" charset="0"/>
              </a:rPr>
              <a:t>26</a:t>
            </a:r>
          </a:p>
          <a:p>
            <a:pPr lvl="1"/>
            <a:r>
              <a:rPr lang="en-US" sz="2200" dirty="0">
                <a:latin typeface="Cambria Math" pitchFamily="18" charset="0"/>
                <a:ea typeface="Cambria Math" pitchFamily="18" charset="0"/>
              </a:rPr>
              <a:t>75</a:t>
            </a:r>
            <a:r>
              <a:rPr lang="en-US" sz="2200" dirty="0">
                <a:ea typeface="Cambria Math" pitchFamily="18" charset="0"/>
              </a:rPr>
              <a:t> =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 </a:t>
            </a:r>
            <a:r>
              <a:rPr lang="en-US" sz="2200" dirty="0">
                <a:latin typeface="Cambria Math" pitchFamily="18" charset="0"/>
                <a:ea typeface="Cambria Math" pitchFamily="18" charset="0"/>
              </a:rPr>
              <a:t>23</a:t>
            </a:r>
          </a:p>
          <a:p>
            <a:pPr lvl="1"/>
            <a:r>
              <a:rPr lang="en-US" sz="2200" dirty="0">
                <a:latin typeface="Cambria Math" pitchFamily="18" charset="0"/>
                <a:ea typeface="Cambria Math" pitchFamily="18" charset="0"/>
              </a:rPr>
              <a:t>26</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a:t>
            </a:r>
            <a:r>
              <a:rPr lang="en-US" sz="2200" dirty="0">
                <a:ea typeface="Cambria Math" pitchFamily="18" charset="0"/>
              </a:rPr>
              <a:t> + </a:t>
            </a:r>
            <a:r>
              <a:rPr lang="en-US" sz="2200" dirty="0">
                <a:latin typeface="Cambria Math" pitchFamily="18" charset="0"/>
                <a:ea typeface="Cambria Math" pitchFamily="18" charset="0"/>
              </a:rPr>
              <a:t>3</a:t>
            </a:r>
          </a:p>
          <a:p>
            <a:pPr lvl="1"/>
            <a:r>
              <a:rPr lang="en-US" sz="2200" dirty="0">
                <a:latin typeface="Cambria Math" pitchFamily="18" charset="0"/>
                <a:ea typeface="Cambria Math" pitchFamily="18" charset="0"/>
              </a:rPr>
              <a:t>23</a:t>
            </a:r>
            <a:r>
              <a:rPr lang="en-US" sz="2200" dirty="0">
                <a:ea typeface="Cambria Math" pitchFamily="18" charset="0"/>
              </a:rPr>
              <a:t> = </a:t>
            </a:r>
            <a:r>
              <a:rPr lang="en-US" sz="2200" dirty="0">
                <a:latin typeface="Cambria Math" pitchFamily="18" charset="0"/>
                <a:ea typeface="Cambria Math" pitchFamily="18" charset="0"/>
              </a:rPr>
              <a:t>7</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2</a:t>
            </a:r>
          </a:p>
          <a:p>
            <a:pPr lvl="1"/>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a:t>
            </a:r>
            <a:r>
              <a:rPr lang="en-US" sz="2200" dirty="0">
                <a:ea typeface="Cambria Math" pitchFamily="18" charset="0"/>
              </a:rPr>
              <a:t> + </a:t>
            </a:r>
            <a:r>
              <a:rPr lang="en-US" sz="2200" dirty="0">
                <a:latin typeface="Cambria Math" pitchFamily="18" charset="0"/>
                <a:ea typeface="Cambria Math" pitchFamily="18" charset="0"/>
              </a:rPr>
              <a:t>1</a:t>
            </a:r>
          </a:p>
          <a:p>
            <a:pPr lvl="1"/>
            <a:r>
              <a:rPr lang="en-US" sz="2200" dirty="0">
                <a:latin typeface="Cambria Math" pitchFamily="18" charset="0"/>
                <a:ea typeface="Cambria Math" pitchFamily="18" charset="0"/>
              </a:rPr>
              <a:t>2 = 2</a:t>
            </a:r>
            <a:r>
              <a:rPr lang="en-US" sz="2200" dirty="0">
                <a:latin typeface="Cambria Math"/>
                <a:ea typeface="Cambria Math"/>
              </a:rPr>
              <a:t>∙</a:t>
            </a:r>
            <a:r>
              <a:rPr lang="en-US" sz="2200" dirty="0">
                <a:latin typeface="Cambria Math" pitchFamily="18" charset="0"/>
                <a:ea typeface="Cambria Math" pitchFamily="18" charset="0"/>
              </a:rPr>
              <a:t>1</a:t>
            </a:r>
          </a:p>
        </p:txBody>
      </p:sp>
      <p:sp>
        <p:nvSpPr>
          <p:cNvPr id="5" name="TextBox 4"/>
          <p:cNvSpPr txBox="1"/>
          <p:nvPr/>
        </p:nvSpPr>
        <p:spPr>
          <a:xfrm>
            <a:off x="381000" y="5715000"/>
            <a:ext cx="2971800" cy="923330"/>
          </a:xfrm>
          <a:prstGeom prst="rect">
            <a:avLst/>
          </a:prstGeom>
          <a:noFill/>
        </p:spPr>
        <p:txBody>
          <a:bodyPr wrap="square" rtlCol="0">
            <a:spAutoFit/>
          </a:bodyPr>
          <a:lstStyle/>
          <a:p>
            <a:r>
              <a:rPr lang="en-US" dirty="0"/>
              <a:t>Since the last nonzero </a:t>
            </a:r>
          </a:p>
          <a:p>
            <a:r>
              <a:rPr lang="en-US" dirty="0"/>
              <a:t>remainder is </a:t>
            </a:r>
            <a:r>
              <a:rPr lang="en-US" dirty="0">
                <a:latin typeface="Cambria Math" pitchFamily="18" charset="0"/>
                <a:ea typeface="Cambria Math" pitchFamily="18" charset="0"/>
              </a:rPr>
              <a:t>1</a:t>
            </a:r>
            <a:r>
              <a:rPr lang="en-US" dirty="0"/>
              <a:t>, </a:t>
            </a:r>
          </a:p>
          <a:p>
            <a:r>
              <a:rPr lang="en-US" dirty="0" err="1"/>
              <a:t>gcd</a:t>
            </a:r>
            <a:r>
              <a:rPr lang="en-US" dirty="0"/>
              <a:t>(</a:t>
            </a:r>
            <a:r>
              <a:rPr lang="en-US" dirty="0">
                <a:latin typeface="Cambria Math" pitchFamily="18" charset="0"/>
                <a:ea typeface="Cambria Math" pitchFamily="18" charset="0"/>
              </a:rPr>
              <a:t>101,4260</a:t>
            </a:r>
            <a:r>
              <a:rPr lang="en-US" dirty="0"/>
              <a:t>) = </a:t>
            </a:r>
            <a:r>
              <a:rPr lang="en-US" dirty="0">
                <a:latin typeface="Cambria Math" pitchFamily="18" charset="0"/>
                <a:ea typeface="Cambria Math" pitchFamily="18" charset="0"/>
              </a:rPr>
              <a:t>1</a:t>
            </a:r>
          </a:p>
        </p:txBody>
      </p:sp>
      <p:sp>
        <p:nvSpPr>
          <p:cNvPr id="6" name="TextBox 5"/>
          <p:cNvSpPr txBox="1"/>
          <p:nvPr/>
        </p:nvSpPr>
        <p:spPr>
          <a:xfrm>
            <a:off x="3581400" y="3200400"/>
            <a:ext cx="5410200" cy="2800767"/>
          </a:xfrm>
          <a:prstGeom prst="rect">
            <a:avLst/>
          </a:prstGeom>
          <a:noFill/>
        </p:spPr>
        <p:txBody>
          <a:bodyPr wrap="square" rtlCol="0">
            <a:spAutoFit/>
          </a:bodyPr>
          <a:lstStyle/>
          <a:p>
            <a:pPr marL="0" lvl="1"/>
            <a:r>
              <a:rPr lang="en-US" sz="2200" dirty="0">
                <a:latin typeface="Cambria Math" pitchFamily="18" charset="0"/>
                <a:ea typeface="Cambria Math" pitchFamily="18" charset="0"/>
              </a:rPr>
              <a:t>1</a:t>
            </a:r>
            <a:r>
              <a:rPr lang="en-US" sz="2200" dirty="0">
                <a:ea typeface="Cambria Math" pitchFamily="18" charset="0"/>
              </a:rPr>
              <a:t> = </a:t>
            </a:r>
            <a:r>
              <a:rPr lang="en-US" sz="2200" dirty="0">
                <a:latin typeface="Cambria Math" pitchFamily="18" charset="0"/>
                <a:ea typeface="Cambria Math" pitchFamily="18" charset="0"/>
              </a:rPr>
              <a:t>3 </a:t>
            </a:r>
            <a:r>
              <a:rPr lang="en-US" sz="2200" dirty="0">
                <a:latin typeface="Cambria Math"/>
                <a:ea typeface="Cambria Math"/>
              </a:rPr>
              <a:t>−</a:t>
            </a:r>
            <a:r>
              <a:rPr lang="en-US" sz="2200" dirty="0">
                <a:latin typeface="Cambria Math" pitchFamily="18" charset="0"/>
                <a:ea typeface="Cambria Math" pitchFamily="18" charset="0"/>
              </a:rPr>
              <a:t> 1</a:t>
            </a:r>
            <a:r>
              <a:rPr lang="en-US" sz="2200" dirty="0">
                <a:latin typeface="Cambria Math"/>
                <a:ea typeface="Cambria Math"/>
              </a:rPr>
              <a:t>∙</a:t>
            </a:r>
            <a:r>
              <a:rPr lang="en-US" sz="2200" dirty="0">
                <a:latin typeface="Cambria Math" pitchFamily="18" charset="0"/>
                <a:ea typeface="Cambria Math" pitchFamily="18" charset="0"/>
              </a:rPr>
              <a:t>2</a:t>
            </a:r>
          </a:p>
          <a:p>
            <a:pPr marL="0" lvl="1"/>
            <a:r>
              <a:rPr lang="en-US" sz="2200" dirty="0">
                <a:latin typeface="Cambria Math" pitchFamily="18" charset="0"/>
                <a:ea typeface="Cambria Math" pitchFamily="18" charset="0"/>
              </a:rPr>
              <a:t>1</a:t>
            </a:r>
            <a:r>
              <a:rPr lang="en-US" sz="2200" dirty="0">
                <a:ea typeface="Cambria Math" pitchFamily="18" charset="0"/>
              </a:rPr>
              <a:t> = </a:t>
            </a:r>
            <a:r>
              <a:rPr lang="en-US" sz="2200" dirty="0">
                <a:latin typeface="Cambria Math" pitchFamily="18" charset="0"/>
                <a:ea typeface="Cambria Math" pitchFamily="18" charset="0"/>
              </a:rPr>
              <a:t>3 </a:t>
            </a:r>
            <a:r>
              <a:rPr lang="en-US" sz="2200" dirty="0">
                <a:latin typeface="Cambria Math"/>
                <a:ea typeface="Cambria Math"/>
              </a:rPr>
              <a:t>−</a:t>
            </a:r>
            <a:r>
              <a:rPr lang="en-US" sz="2200" dirty="0">
                <a:latin typeface="Cambria Math" pitchFamily="18" charset="0"/>
                <a:ea typeface="Cambria Math" pitchFamily="18" charset="0"/>
              </a:rPr>
              <a:t> 1</a:t>
            </a:r>
            <a:r>
              <a:rPr lang="en-US" sz="2200" dirty="0">
                <a:latin typeface="Cambria Math"/>
                <a:ea typeface="Cambria Math"/>
              </a:rPr>
              <a:t>∙</a:t>
            </a:r>
            <a:r>
              <a:rPr lang="en-US" sz="2200" dirty="0">
                <a:latin typeface="Cambria Math" pitchFamily="18" charset="0"/>
                <a:ea typeface="Cambria Math" pitchFamily="18" charset="0"/>
              </a:rPr>
              <a:t>(23</a:t>
            </a:r>
            <a:r>
              <a:rPr lang="en-US" sz="2200" dirty="0">
                <a:latin typeface="Cambria Math"/>
                <a:ea typeface="Cambria Math"/>
              </a:rPr>
              <a:t> −</a:t>
            </a:r>
            <a:r>
              <a:rPr lang="en-US" sz="2200" dirty="0">
                <a:ea typeface="Cambria Math" pitchFamily="18" charset="0"/>
              </a:rPr>
              <a:t>  </a:t>
            </a:r>
            <a:r>
              <a:rPr lang="en-US" sz="2200" dirty="0">
                <a:latin typeface="Cambria Math" pitchFamily="18" charset="0"/>
                <a:ea typeface="Cambria Math" pitchFamily="18" charset="0"/>
              </a:rPr>
              <a:t>7</a:t>
            </a:r>
            <a:r>
              <a:rPr lang="en-US" sz="2200" dirty="0">
                <a:latin typeface="Cambria Math"/>
                <a:ea typeface="Cambria Math"/>
              </a:rPr>
              <a:t>∙</a:t>
            </a:r>
            <a:r>
              <a:rPr lang="en-US" sz="2200" dirty="0">
                <a:latin typeface="Cambria Math" pitchFamily="18" charset="0"/>
                <a:ea typeface="Cambria Math" pitchFamily="18" charset="0"/>
              </a:rPr>
              <a:t>3) =</a:t>
            </a:r>
            <a:r>
              <a:rPr lang="en-US" sz="2200" dirty="0">
                <a:latin typeface="Cambria Math"/>
                <a:ea typeface="Cambria Math"/>
              </a:rPr>
              <a:t> −</a:t>
            </a:r>
            <a:r>
              <a:rPr lang="en-US" sz="2200" dirty="0">
                <a:latin typeface="Cambria Math" pitchFamily="18" charset="0"/>
                <a:ea typeface="Cambria Math" pitchFamily="18" charset="0"/>
              </a:rPr>
              <a:t> 1</a:t>
            </a:r>
            <a:r>
              <a:rPr lang="en-US" sz="2200" dirty="0">
                <a:latin typeface="Cambria Math"/>
                <a:ea typeface="Cambria Math"/>
              </a:rPr>
              <a:t> ∙</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3</a:t>
            </a:r>
          </a:p>
          <a:p>
            <a:pPr marL="0" lvl="1"/>
            <a:r>
              <a:rPr lang="en-US" sz="2200" dirty="0">
                <a:latin typeface="Cambria Math" pitchFamily="18" charset="0"/>
                <a:ea typeface="Cambria Math" pitchFamily="18" charset="0"/>
              </a:rPr>
              <a:t>1 =</a:t>
            </a:r>
            <a:r>
              <a:rPr lang="en-US" sz="2200" dirty="0">
                <a:latin typeface="Cambria Math"/>
                <a:ea typeface="Cambria Math"/>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26 </a:t>
            </a:r>
            <a:r>
              <a:rPr lang="en-US" sz="2200" dirty="0">
                <a:latin typeface="Cambria Math"/>
                <a:ea typeface="Cambria Math"/>
              </a:rPr>
              <a:t>−</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23</a:t>
            </a:r>
          </a:p>
          <a:p>
            <a:pPr marL="0" lvl="1"/>
            <a:r>
              <a:rPr lang="en-US" sz="2200" dirty="0">
                <a:latin typeface="Cambria Math" pitchFamily="18" charset="0"/>
                <a:ea typeface="Cambria Math" pitchFamily="18" charset="0"/>
              </a:rPr>
              <a:t>1 = 8</a:t>
            </a:r>
            <a:r>
              <a:rPr lang="en-US" sz="2200" dirty="0">
                <a:latin typeface="Cambria Math"/>
                <a:ea typeface="Cambria Math"/>
              </a:rPr>
              <a:t>∙</a:t>
            </a:r>
            <a:r>
              <a:rPr lang="en-US" sz="2200" dirty="0">
                <a:latin typeface="Cambria Math" pitchFamily="18" charset="0"/>
                <a:ea typeface="Cambria Math" pitchFamily="18" charset="0"/>
              </a:rPr>
              <a:t>26 </a:t>
            </a:r>
            <a:r>
              <a:rPr lang="en-US" sz="2200" dirty="0">
                <a:latin typeface="Cambria Math"/>
                <a:ea typeface="Cambria Math"/>
              </a:rPr>
              <a:t>−</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a:t>
            </a:r>
            <a:r>
              <a:rPr lang="en-US" sz="2200" dirty="0">
                <a:latin typeface="Cambria Math" pitchFamily="18" charset="0"/>
                <a:ea typeface="Cambria Math" pitchFamily="18" charset="0"/>
              </a:rPr>
              <a:t>)= 26</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latin typeface="Cambria Math"/>
                <a:ea typeface="Cambria Math"/>
              </a:rPr>
              <a:t> −</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a:t>
            </a:r>
          </a:p>
          <a:p>
            <a:pPr marL="0" lvl="1"/>
            <a:r>
              <a:rPr lang="en-US" sz="2200" dirty="0">
                <a:latin typeface="Cambria Math" pitchFamily="18" charset="0"/>
                <a:ea typeface="Cambria Math" pitchFamily="18" charset="0"/>
              </a:rPr>
              <a:t>1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75)</a:t>
            </a:r>
            <a:r>
              <a:rPr lang="en-US" sz="2200" dirty="0">
                <a:latin typeface="Cambria Math"/>
                <a:ea typeface="Cambria Math"/>
              </a:rPr>
              <a:t> −</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 </a:t>
            </a:r>
          </a:p>
          <a:p>
            <a:pPr marL="0" lvl="1"/>
            <a:r>
              <a:rPr lang="en-US" sz="2200" dirty="0">
                <a:latin typeface="Cambria Math" pitchFamily="18" charset="0"/>
                <a:ea typeface="Cambria Math" pitchFamily="18" charset="0"/>
              </a:rPr>
              <a:t>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latin typeface="Cambria Math"/>
                <a:ea typeface="Cambria Math"/>
              </a:rPr>
              <a:t> −</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75</a:t>
            </a:r>
          </a:p>
          <a:p>
            <a:pPr marL="0" lvl="1"/>
            <a:r>
              <a:rPr lang="en-US" sz="2200" dirty="0">
                <a:latin typeface="Cambria Math" pitchFamily="18" charset="0"/>
                <a:ea typeface="Cambria Math" pitchFamily="18" charset="0"/>
              </a:rPr>
              <a:t>1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latin typeface="Cambria Math"/>
                <a:ea typeface="Cambria Math"/>
              </a:rPr>
              <a:t> −</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(42620</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45</a:t>
            </a:r>
            <a:r>
              <a:rPr lang="en-US" sz="2200" dirty="0">
                <a:latin typeface="Cambria Math"/>
                <a:ea typeface="Cambria Math"/>
              </a:rPr>
              <a:t>∙</a:t>
            </a:r>
            <a:r>
              <a:rPr lang="en-US" sz="2200" dirty="0">
                <a:latin typeface="Cambria Math" pitchFamily="18" charset="0"/>
                <a:ea typeface="Cambria Math" pitchFamily="18" charset="0"/>
              </a:rPr>
              <a:t>101) </a:t>
            </a:r>
          </a:p>
          <a:p>
            <a:pPr marL="0" lvl="1"/>
            <a:r>
              <a:rPr lang="en-US" sz="2200" dirty="0">
                <a:latin typeface="Cambria Math" pitchFamily="18" charset="0"/>
                <a:ea typeface="Cambria Math" pitchFamily="18" charset="0"/>
              </a:rPr>
              <a:t>       = </a:t>
            </a:r>
            <a:r>
              <a:rPr lang="en-US" sz="2200" dirty="0">
                <a:latin typeface="Cambria Math"/>
                <a:ea typeface="Cambria Math"/>
              </a:rPr>
              <a:t>−</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42620</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1601</a:t>
            </a:r>
            <a:r>
              <a:rPr lang="en-US" sz="2200" dirty="0">
                <a:latin typeface="Cambria Math"/>
                <a:ea typeface="Cambria Math"/>
              </a:rPr>
              <a:t>∙</a:t>
            </a:r>
            <a:r>
              <a:rPr lang="en-US" sz="2200" dirty="0">
                <a:latin typeface="Cambria Math" pitchFamily="18" charset="0"/>
                <a:ea typeface="Cambria Math" pitchFamily="18" charset="0"/>
              </a:rPr>
              <a:t>101</a:t>
            </a:r>
          </a:p>
        </p:txBody>
      </p:sp>
      <p:sp>
        <p:nvSpPr>
          <p:cNvPr id="7" name="TextBox 6"/>
          <p:cNvSpPr txBox="1"/>
          <p:nvPr/>
        </p:nvSpPr>
        <p:spPr>
          <a:xfrm>
            <a:off x="4343400" y="2895600"/>
            <a:ext cx="3886200" cy="369332"/>
          </a:xfrm>
          <a:prstGeom prst="rect">
            <a:avLst/>
          </a:prstGeom>
          <a:noFill/>
        </p:spPr>
        <p:txBody>
          <a:bodyPr wrap="square" rtlCol="0">
            <a:spAutoFit/>
          </a:bodyPr>
          <a:lstStyle/>
          <a:p>
            <a:r>
              <a:rPr lang="en-US" dirty="0"/>
              <a:t>Working Backwards:</a:t>
            </a:r>
          </a:p>
        </p:txBody>
      </p:sp>
      <p:sp>
        <p:nvSpPr>
          <p:cNvPr id="8" name="TextBox 7"/>
          <p:cNvSpPr txBox="1"/>
          <p:nvPr/>
        </p:nvSpPr>
        <p:spPr>
          <a:xfrm>
            <a:off x="2743200" y="6019800"/>
            <a:ext cx="3886200" cy="369332"/>
          </a:xfrm>
          <a:prstGeom prst="rect">
            <a:avLst/>
          </a:prstGeom>
          <a:noFill/>
          <a:ln>
            <a:solidFill>
              <a:schemeClr val="accent1"/>
            </a:solidFill>
          </a:ln>
        </p:spPr>
        <p:txBody>
          <a:bodyPr wrap="square" rtlCol="0">
            <a:spAutoFit/>
          </a:bodyPr>
          <a:lstStyle/>
          <a:p>
            <a:r>
              <a:rPr lang="en-US" dirty="0"/>
              <a:t>B</a:t>
            </a:r>
            <a:r>
              <a:rPr lang="en-US" dirty="0">
                <a:latin typeface="Cambria Math"/>
                <a:ea typeface="Cambria Math"/>
              </a:rPr>
              <a:t>é</a:t>
            </a:r>
            <a:r>
              <a:rPr lang="en-US" dirty="0"/>
              <a:t>zout coefficients :</a:t>
            </a:r>
            <a:r>
              <a:rPr lang="en-US" dirty="0">
                <a:latin typeface="Cambria Math"/>
                <a:ea typeface="Cambria Math"/>
              </a:rPr>
              <a:t> −</a:t>
            </a:r>
            <a:r>
              <a:rPr lang="en-US" dirty="0">
                <a:latin typeface="Cambria Math" pitchFamily="18" charset="0"/>
                <a:ea typeface="Cambria Math" pitchFamily="18" charset="0"/>
              </a:rPr>
              <a:t> 35</a:t>
            </a:r>
            <a:r>
              <a:rPr lang="en-US" dirty="0">
                <a:latin typeface="Cambria Math"/>
                <a:ea typeface="Cambria Math"/>
              </a:rPr>
              <a:t> </a:t>
            </a:r>
            <a:r>
              <a:rPr lang="en-US" dirty="0"/>
              <a:t>and</a:t>
            </a:r>
            <a:r>
              <a:rPr lang="en-US" dirty="0">
                <a:latin typeface="Cambria Math"/>
                <a:ea typeface="Cambria Math"/>
              </a:rPr>
              <a:t> </a:t>
            </a:r>
            <a:r>
              <a:rPr lang="en-US" dirty="0">
                <a:ea typeface="Cambria Math" pitchFamily="18" charset="0"/>
              </a:rPr>
              <a:t> </a:t>
            </a:r>
            <a:r>
              <a:rPr lang="en-US" dirty="0">
                <a:latin typeface="Cambria Math" pitchFamily="18" charset="0"/>
                <a:ea typeface="Cambria Math" pitchFamily="18" charset="0"/>
              </a:rPr>
              <a:t>1601</a:t>
            </a:r>
            <a:r>
              <a:rPr lang="en-US" dirty="0"/>
              <a:t>  </a:t>
            </a:r>
          </a:p>
        </p:txBody>
      </p:sp>
      <p:sp>
        <p:nvSpPr>
          <p:cNvPr id="9" name="TextBox 8"/>
          <p:cNvSpPr txBox="1"/>
          <p:nvPr/>
        </p:nvSpPr>
        <p:spPr>
          <a:xfrm>
            <a:off x="6705600" y="5943600"/>
            <a:ext cx="2286000" cy="646331"/>
          </a:xfrm>
          <a:prstGeom prst="rect">
            <a:avLst/>
          </a:prstGeom>
          <a:noFill/>
          <a:ln>
            <a:solidFill>
              <a:schemeClr val="accent1"/>
            </a:solidFill>
          </a:ln>
        </p:spPr>
        <p:txBody>
          <a:bodyPr wrap="square" rtlCol="0">
            <a:spAutoFit/>
          </a:bodyPr>
          <a:lstStyle/>
          <a:p>
            <a:r>
              <a:rPr lang="en-US" dirty="0">
                <a:latin typeface="Cambria Math" pitchFamily="18" charset="0"/>
                <a:ea typeface="Cambria Math" pitchFamily="18" charset="0"/>
              </a:rPr>
              <a:t>1601 is an inverse of 101 modulo 42620</a:t>
            </a:r>
            <a:endParaRPr lang="en-US" dirty="0"/>
          </a:p>
        </p:txBody>
      </p:sp>
      <p:cxnSp>
        <p:nvCxnSpPr>
          <p:cNvPr id="11" name="Straight Arrow Connector 10"/>
          <p:cNvCxnSpPr/>
          <p:nvPr/>
        </p:nvCxnSpPr>
        <p:spPr>
          <a:xfrm rot="5400000" flipH="1" flipV="1">
            <a:off x="2019300" y="3619500"/>
            <a:ext cx="1676400"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2512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4000" dirty="0"/>
              <a:t>Using Inverses to Solve </a:t>
            </a:r>
            <a:r>
              <a:rPr lang="en-US" sz="4000" dirty="0" err="1"/>
              <a:t>Congruences</a:t>
            </a:r>
            <a:endParaRPr lang="en-US" sz="4000" dirty="0"/>
          </a:p>
        </p:txBody>
      </p:sp>
      <p:sp>
        <p:nvSpPr>
          <p:cNvPr id="3" name="Content Placeholder 2"/>
          <p:cNvSpPr>
            <a:spLocks noGrp="1"/>
          </p:cNvSpPr>
          <p:nvPr>
            <p:ph idx="1"/>
          </p:nvPr>
        </p:nvSpPr>
        <p:spPr>
          <a:xfrm>
            <a:off x="457200" y="1752600"/>
            <a:ext cx="8229600" cy="4389120"/>
          </a:xfrm>
        </p:spPr>
        <p:txBody>
          <a:bodyPr>
            <a:noAutofit/>
          </a:bodyPr>
          <a:lstStyle/>
          <a:p>
            <a:r>
              <a:rPr lang="en-US" sz="2000" dirty="0"/>
              <a:t>We can solve the congruence   </a:t>
            </a:r>
            <a:r>
              <a:rPr lang="en-US" sz="2000" i="1" dirty="0"/>
              <a:t>ax</a:t>
            </a:r>
            <a:r>
              <a:rPr lang="en-US" sz="2000" dirty="0">
                <a:latin typeface="Cambria Math"/>
                <a:ea typeface="Cambria Math"/>
              </a:rPr>
              <a:t>≡</a:t>
            </a:r>
            <a:r>
              <a:rPr lang="en-US" sz="2000" dirty="0"/>
              <a:t> </a:t>
            </a:r>
            <a:r>
              <a:rPr lang="en-US" sz="2000" i="1" dirty="0"/>
              <a:t>b</a:t>
            </a:r>
            <a:r>
              <a:rPr lang="en-US" sz="2000" dirty="0"/>
              <a:t>( mod </a:t>
            </a:r>
            <a:r>
              <a:rPr lang="en-US" sz="2000" i="1" dirty="0"/>
              <a:t>m</a:t>
            </a:r>
            <a:r>
              <a:rPr lang="en-US" sz="2000" dirty="0"/>
              <a:t>) by multiplying both sides by </a:t>
            </a:r>
            <a:r>
              <a:rPr lang="en-US" sz="2000" i="1" dirty="0"/>
              <a:t>ā.</a:t>
            </a:r>
          </a:p>
          <a:p>
            <a:pPr>
              <a:buNone/>
            </a:pPr>
            <a:r>
              <a:rPr lang="en-US" sz="2000" b="1" dirty="0"/>
              <a:t>     Example</a:t>
            </a:r>
            <a:r>
              <a:rPr lang="en-US" sz="2000" dirty="0"/>
              <a:t>:  What are the solutions of the  congruence </a:t>
            </a:r>
            <a:r>
              <a:rPr lang="en-US" sz="2000" dirty="0">
                <a:latin typeface="Cambria Math" pitchFamily="18" charset="0"/>
                <a:ea typeface="Cambria Math" pitchFamily="18" charset="0"/>
              </a:rPr>
              <a:t>3</a:t>
            </a:r>
            <a:r>
              <a:rPr lang="en-US" sz="2000" i="1" dirty="0"/>
              <a:t>x</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4</a:t>
            </a:r>
            <a:r>
              <a:rPr lang="en-US" sz="2000" dirty="0"/>
              <a:t>( mod </a:t>
            </a:r>
            <a:r>
              <a:rPr lang="en-US" sz="2000" dirty="0">
                <a:latin typeface="Cambria Math" pitchFamily="18" charset="0"/>
                <a:ea typeface="Cambria Math" pitchFamily="18" charset="0"/>
              </a:rPr>
              <a:t>7</a:t>
            </a:r>
            <a:r>
              <a:rPr lang="en-US" sz="2000" dirty="0"/>
              <a:t>). </a:t>
            </a:r>
          </a:p>
          <a:p>
            <a:pPr>
              <a:buNone/>
            </a:pPr>
            <a:r>
              <a:rPr lang="en-US" sz="2000" dirty="0"/>
              <a:t>     </a:t>
            </a:r>
            <a:r>
              <a:rPr lang="en-US" sz="2000" b="1" dirty="0"/>
              <a:t>Solution</a:t>
            </a:r>
            <a:r>
              <a:rPr lang="en-US" sz="2000" dirty="0"/>
              <a:t>:  We found that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ea typeface="Cambria Math" pitchFamily="18" charset="0"/>
              </a:rPr>
              <a:t>is an inverse of </a:t>
            </a:r>
            <a:r>
              <a:rPr lang="en-US" sz="2000" dirty="0">
                <a:latin typeface="Cambria Math" pitchFamily="18" charset="0"/>
                <a:ea typeface="Cambria Math" pitchFamily="18" charset="0"/>
              </a:rPr>
              <a:t>3 </a:t>
            </a:r>
            <a:r>
              <a:rPr lang="en-US" sz="2000" dirty="0">
                <a:ea typeface="Cambria Math" pitchFamily="18" charset="0"/>
              </a:rPr>
              <a:t>modulo </a:t>
            </a:r>
            <a:r>
              <a:rPr lang="en-US" sz="2000" dirty="0">
                <a:latin typeface="Cambria Math" pitchFamily="18" charset="0"/>
                <a:ea typeface="Cambria Math" pitchFamily="18" charset="0"/>
              </a:rPr>
              <a:t>7 </a:t>
            </a:r>
            <a:r>
              <a:rPr lang="en-US" sz="2000" dirty="0">
                <a:ea typeface="Cambria Math" pitchFamily="18" charset="0"/>
              </a:rPr>
              <a:t>(two slides back). We multiply both sides of the congruence by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ea typeface="Cambria Math" pitchFamily="18" charset="0"/>
              </a:rPr>
              <a:t>giving</a:t>
            </a:r>
            <a:r>
              <a:rPr lang="en-US" sz="2000" dirty="0">
                <a:latin typeface="Cambria Math" pitchFamily="18" charset="0"/>
                <a:ea typeface="Cambria Math" pitchFamily="18" charset="0"/>
              </a:rPr>
              <a:t> </a:t>
            </a:r>
          </a:p>
          <a:p>
            <a:pPr>
              <a:buNone/>
            </a:pPr>
            <a:r>
              <a:rPr lang="en-US" sz="2000" dirty="0">
                <a:latin typeface="Cambria Math" pitchFamily="18" charset="0"/>
                <a:ea typeface="Cambria Math" pitchFamily="18" charset="0"/>
              </a:rPr>
              <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latin typeface="Cambria Math"/>
                <a:ea typeface="Cambria Math"/>
              </a:rPr>
              <a:t>∙</a:t>
            </a:r>
            <a:r>
              <a:rPr lang="en-US" sz="2000" dirty="0">
                <a:latin typeface="Cambria Math" pitchFamily="18" charset="0"/>
                <a:ea typeface="Cambria Math" pitchFamily="18" charset="0"/>
              </a:rPr>
              <a:t> 3</a:t>
            </a:r>
            <a:r>
              <a:rPr lang="en-US" sz="2000" i="1" dirty="0"/>
              <a:t>x </a:t>
            </a:r>
            <a:r>
              <a:rPr lang="en-US" sz="2000" dirty="0">
                <a:latin typeface="Cambria Math"/>
                <a:ea typeface="Cambria Math"/>
              </a:rPr>
              <a:t>≡</a:t>
            </a:r>
            <a:r>
              <a:rPr lang="en-US" sz="2000" dirty="0"/>
              <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latin typeface="Cambria Math"/>
                <a:ea typeface="Cambria Math"/>
              </a:rPr>
              <a:t>∙ </a:t>
            </a:r>
            <a:r>
              <a:rPr lang="en-US" sz="2000" dirty="0">
                <a:latin typeface="Cambria Math" pitchFamily="18" charset="0"/>
                <a:ea typeface="Cambria Math" pitchFamily="18" charset="0"/>
              </a:rPr>
              <a:t>4</a:t>
            </a:r>
            <a:r>
              <a:rPr lang="en-US" sz="2000" dirty="0"/>
              <a:t>(mod </a:t>
            </a:r>
            <a:r>
              <a:rPr lang="en-US" sz="2000" dirty="0">
                <a:latin typeface="Cambria Math" pitchFamily="18" charset="0"/>
                <a:ea typeface="Cambria Math" pitchFamily="18" charset="0"/>
              </a:rPr>
              <a:t>7</a:t>
            </a:r>
            <a:r>
              <a:rPr lang="en-US" sz="2000" dirty="0"/>
              <a:t>).</a:t>
            </a:r>
          </a:p>
          <a:p>
            <a:pPr>
              <a:buNone/>
            </a:pPr>
            <a:r>
              <a:rPr lang="en-US" sz="2000" dirty="0"/>
              <a:t>     Because  </a:t>
            </a:r>
            <a:r>
              <a:rPr lang="en-US" sz="2000" dirty="0">
                <a:latin typeface="Cambria Math"/>
                <a:ea typeface="Cambria Math"/>
              </a:rPr>
              <a:t>−</a:t>
            </a:r>
            <a:r>
              <a:rPr lang="en-US" sz="2000" dirty="0">
                <a:latin typeface="Cambria Math" pitchFamily="18" charset="0"/>
                <a:ea typeface="Cambria Math" pitchFamily="18" charset="0"/>
              </a:rPr>
              <a:t>6 </a:t>
            </a:r>
            <a:r>
              <a:rPr lang="en-US" sz="2000" dirty="0">
                <a:latin typeface="Cambria Math"/>
                <a:ea typeface="Cambria Math"/>
              </a:rPr>
              <a:t>≡</a:t>
            </a:r>
            <a:r>
              <a:rPr lang="en-US" sz="2000" dirty="0"/>
              <a:t> </a:t>
            </a:r>
            <a:r>
              <a:rPr lang="en-US" sz="2000" dirty="0">
                <a:latin typeface="Cambria Math"/>
                <a:ea typeface="Cambria Math"/>
              </a:rPr>
              <a:t>1 </a:t>
            </a:r>
            <a:r>
              <a:rPr lang="en-US" sz="2000" dirty="0"/>
              <a:t>(mod </a:t>
            </a:r>
            <a:r>
              <a:rPr lang="en-US" sz="2000" dirty="0">
                <a:latin typeface="Cambria Math" pitchFamily="18" charset="0"/>
                <a:ea typeface="Cambria Math" pitchFamily="18" charset="0"/>
              </a:rPr>
              <a:t>7</a:t>
            </a:r>
            <a:r>
              <a:rPr lang="en-US" sz="2000" dirty="0"/>
              <a:t>)  and </a:t>
            </a:r>
            <a:r>
              <a:rPr lang="en-US" sz="2000" dirty="0">
                <a:latin typeface="Cambria Math"/>
                <a:ea typeface="Cambria Math"/>
              </a:rPr>
              <a:t>−</a:t>
            </a:r>
            <a:r>
              <a:rPr lang="en-US" sz="2000" dirty="0">
                <a:latin typeface="Cambria Math" pitchFamily="18" charset="0"/>
                <a:ea typeface="Cambria Math" pitchFamily="18" charset="0"/>
              </a:rPr>
              <a:t>8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it follows that if </a:t>
            </a:r>
            <a:r>
              <a:rPr lang="en-US" sz="2000" i="1" dirty="0"/>
              <a:t>x</a:t>
            </a:r>
            <a:r>
              <a:rPr lang="en-US" sz="2000" dirty="0"/>
              <a:t> is a solution, then </a:t>
            </a:r>
            <a:r>
              <a:rPr lang="en-US" sz="2000" i="1" dirty="0"/>
              <a:t>x</a:t>
            </a:r>
            <a:r>
              <a:rPr lang="en-US" sz="2000" dirty="0">
                <a:latin typeface="Cambria Math"/>
                <a:ea typeface="Cambria Math"/>
              </a:rPr>
              <a:t> ≡</a:t>
            </a:r>
            <a:r>
              <a:rPr lang="en-US" sz="2000" dirty="0"/>
              <a:t> </a:t>
            </a:r>
            <a:r>
              <a:rPr lang="en-US" sz="2000" dirty="0">
                <a:latin typeface="Cambria Math"/>
                <a:ea typeface="Cambria Math"/>
              </a:rPr>
              <a:t> −</a:t>
            </a:r>
            <a:r>
              <a:rPr lang="en-US" sz="2000" dirty="0">
                <a:latin typeface="Cambria Math" pitchFamily="18" charset="0"/>
                <a:ea typeface="Cambria Math" pitchFamily="18" charset="0"/>
              </a:rPr>
              <a:t>8</a:t>
            </a:r>
            <a:r>
              <a:rPr lang="en-US" sz="2000" dirty="0">
                <a:latin typeface="Cambria Math"/>
                <a:ea typeface="Cambria Math"/>
              </a:rPr>
              <a:t> </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a:t>
            </a:r>
          </a:p>
          <a:p>
            <a:pPr>
              <a:buNone/>
            </a:pPr>
            <a:r>
              <a:rPr lang="en-US" sz="2000" dirty="0"/>
              <a:t>     We need to determine if every </a:t>
            </a:r>
            <a:r>
              <a:rPr lang="en-US" sz="2000" i="1" dirty="0"/>
              <a:t>x</a:t>
            </a:r>
            <a:r>
              <a:rPr lang="en-US" sz="2000" dirty="0"/>
              <a:t> with</a:t>
            </a:r>
            <a:r>
              <a:rPr lang="en-US" sz="2000" i="1" dirty="0"/>
              <a:t> 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is a solution. Assume that    </a:t>
            </a:r>
            <a:r>
              <a:rPr lang="en-US" sz="2000" i="1" dirty="0"/>
              <a:t>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By Theorem </a:t>
            </a:r>
            <a:r>
              <a:rPr lang="en-US" sz="2000" dirty="0">
                <a:latin typeface="Cambria Math" pitchFamily="18" charset="0"/>
                <a:ea typeface="Cambria Math" pitchFamily="18" charset="0"/>
              </a:rPr>
              <a:t>5</a:t>
            </a:r>
            <a:r>
              <a:rPr lang="en-US" sz="2000" dirty="0"/>
              <a:t> of Section </a:t>
            </a:r>
            <a:r>
              <a:rPr lang="en-US" sz="2000" dirty="0">
                <a:latin typeface="Cambria Math" pitchFamily="18" charset="0"/>
                <a:ea typeface="Cambria Math" pitchFamily="18" charset="0"/>
              </a:rPr>
              <a:t>4.1</a:t>
            </a:r>
            <a:r>
              <a:rPr lang="en-US" sz="2000" dirty="0"/>
              <a:t>, it follows that</a:t>
            </a:r>
            <a:r>
              <a:rPr lang="en-US" sz="2000" dirty="0">
                <a:latin typeface="Cambria Math" pitchFamily="18" charset="0"/>
                <a:ea typeface="Cambria Math" pitchFamily="18" charset="0"/>
              </a:rPr>
              <a:t> 3</a:t>
            </a:r>
            <a:r>
              <a:rPr lang="en-US" sz="2000" i="1" dirty="0"/>
              <a:t>x </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3 </a:t>
            </a:r>
            <a:r>
              <a:rPr lang="en-US" sz="2000" dirty="0">
                <a:latin typeface="Cambria Math"/>
                <a:ea typeface="Cambria Math"/>
              </a:rPr>
              <a:t>∙</a:t>
            </a:r>
            <a:r>
              <a:rPr lang="en-US" sz="2000" dirty="0">
                <a:latin typeface="Cambria Math" pitchFamily="18" charset="0"/>
                <a:ea typeface="Cambria Math" pitchFamily="18" charset="0"/>
              </a:rPr>
              <a:t> 6</a:t>
            </a:r>
            <a:r>
              <a:rPr lang="en-US" sz="2000" i="1" dirty="0"/>
              <a:t> = </a:t>
            </a:r>
            <a:r>
              <a:rPr lang="en-US" sz="2000" dirty="0">
                <a:latin typeface="Cambria Math" pitchFamily="18" charset="0"/>
                <a:ea typeface="Cambria Math" pitchFamily="18" charset="0"/>
              </a:rPr>
              <a:t>18</a:t>
            </a:r>
            <a:r>
              <a:rPr lang="en-US" sz="2000" i="1" dirty="0"/>
              <a:t> </a:t>
            </a:r>
            <a:r>
              <a:rPr lang="en-US" sz="2000" dirty="0">
                <a:latin typeface="Cambria Math"/>
                <a:ea typeface="Cambria Math"/>
              </a:rPr>
              <a:t>≡ </a:t>
            </a:r>
            <a:r>
              <a:rPr lang="en-US" sz="2000" dirty="0">
                <a:latin typeface="Cambria Math" pitchFamily="18" charset="0"/>
                <a:ea typeface="Cambria Math" pitchFamily="18" charset="0"/>
              </a:rPr>
              <a:t>4</a:t>
            </a:r>
            <a:r>
              <a:rPr lang="en-US" sz="2000" dirty="0"/>
              <a:t>( mod </a:t>
            </a:r>
            <a:r>
              <a:rPr lang="en-US" sz="2000" dirty="0">
                <a:latin typeface="Cambria Math" pitchFamily="18" charset="0"/>
                <a:ea typeface="Cambria Math" pitchFamily="18" charset="0"/>
              </a:rPr>
              <a:t>7</a:t>
            </a:r>
            <a:r>
              <a:rPr lang="en-US" sz="2000" dirty="0"/>
              <a:t>) which shows that all such </a:t>
            </a:r>
            <a:r>
              <a:rPr lang="en-US" sz="2000" i="1" dirty="0"/>
              <a:t>x</a:t>
            </a:r>
            <a:r>
              <a:rPr lang="en-US" sz="2000" dirty="0"/>
              <a:t> satisfy the congruence. </a:t>
            </a:r>
          </a:p>
          <a:p>
            <a:pPr>
              <a:buNone/>
            </a:pPr>
            <a:r>
              <a:rPr lang="en-US" sz="2000" dirty="0"/>
              <a:t>     The solutions are the integers </a:t>
            </a:r>
            <a:r>
              <a:rPr lang="en-US" sz="2000" i="1" dirty="0"/>
              <a:t>x</a:t>
            </a:r>
            <a:r>
              <a:rPr lang="en-US" sz="2000" dirty="0"/>
              <a:t> such that </a:t>
            </a:r>
            <a:r>
              <a:rPr lang="en-US" sz="2000" i="1" dirty="0"/>
              <a:t>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namely,  </a:t>
            </a:r>
            <a:r>
              <a:rPr lang="en-US" sz="2000" dirty="0">
                <a:latin typeface="Cambria Math" pitchFamily="18" charset="0"/>
                <a:ea typeface="Cambria Math" pitchFamily="18" charset="0"/>
              </a:rPr>
              <a:t>6,13,20 …</a:t>
            </a:r>
            <a:r>
              <a:rPr lang="en-US" sz="2000" dirty="0"/>
              <a:t> and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latin typeface="Cambria Math" pitchFamily="18" charset="0"/>
                <a:ea typeface="Cambria Math" pitchFamily="18" charset="0"/>
              </a:rPr>
              <a:t>1,</a:t>
            </a:r>
            <a:r>
              <a:rPr lang="en-US" sz="2000" dirty="0">
                <a:latin typeface="Cambria Math"/>
                <a:ea typeface="Cambria Math"/>
              </a:rPr>
              <a:t> − </a:t>
            </a:r>
            <a:r>
              <a:rPr lang="en-US" sz="2000" dirty="0">
                <a:latin typeface="Cambria Math" pitchFamily="18" charset="0"/>
                <a:ea typeface="Cambria Math" pitchFamily="18" charset="0"/>
              </a:rPr>
              <a:t>8,</a:t>
            </a:r>
            <a:r>
              <a:rPr lang="en-US" sz="2000" dirty="0">
                <a:latin typeface="Cambria Math"/>
                <a:ea typeface="Cambria Math"/>
              </a:rPr>
              <a:t> − </a:t>
            </a:r>
            <a:r>
              <a:rPr lang="en-US" sz="2000" dirty="0">
                <a:latin typeface="Cambria Math" pitchFamily="18" charset="0"/>
                <a:ea typeface="Cambria Math" pitchFamily="18" charset="0"/>
              </a:rPr>
              <a:t>15,…</a:t>
            </a:r>
            <a:endParaRPr lang="en-US" sz="2000" i="1" dirty="0"/>
          </a:p>
        </p:txBody>
      </p:sp>
    </p:spTree>
    <p:extLst>
      <p:ext uri="{BB962C8B-B14F-4D97-AF65-F5344CB8AC3E}">
        <p14:creationId xmlns:p14="http://schemas.microsoft.com/office/powerpoint/2010/main" val="31237371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Chinese Remainder Theorem</a:t>
            </a:r>
          </a:p>
        </p:txBody>
      </p:sp>
      <p:sp>
        <p:nvSpPr>
          <p:cNvPr id="3" name="Content Placeholder 2"/>
          <p:cNvSpPr>
            <a:spLocks noGrp="1"/>
          </p:cNvSpPr>
          <p:nvPr>
            <p:ph idx="1"/>
          </p:nvPr>
        </p:nvSpPr>
        <p:spPr/>
        <p:txBody>
          <a:bodyPr>
            <a:normAutofit fontScale="70000" lnSpcReduction="20000"/>
          </a:bodyPr>
          <a:lstStyle/>
          <a:p>
            <a:pPr>
              <a:buNone/>
            </a:pPr>
            <a:r>
              <a:rPr lang="en-US" b="1" dirty="0"/>
              <a:t>    Theorem </a:t>
            </a:r>
            <a:r>
              <a:rPr lang="en-US" b="1" dirty="0">
                <a:latin typeface="Cambria Math" pitchFamily="18" charset="0"/>
                <a:ea typeface="Cambria Math" pitchFamily="18" charset="0"/>
              </a:rPr>
              <a:t>2</a:t>
            </a:r>
            <a:r>
              <a:rPr lang="en-US" dirty="0"/>
              <a:t>: (</a:t>
            </a:r>
            <a:r>
              <a:rPr lang="en-US" i="1" dirty="0"/>
              <a:t>The Chinese Remainder Theorem</a:t>
            </a:r>
            <a:r>
              <a:rPr lang="en-US" dirty="0"/>
              <a:t>) Let </a:t>
            </a:r>
            <a:r>
              <a:rPr lang="en-US" i="1" dirty="0"/>
              <a:t>m</a:t>
            </a:r>
            <a:r>
              <a:rPr lang="en-US" baseline="-25000" dirty="0">
                <a:latin typeface="Cambria Math" pitchFamily="18" charset="0"/>
                <a:ea typeface="Cambria Math" pitchFamily="18" charset="0"/>
              </a:rPr>
              <a:t>1</a:t>
            </a:r>
            <a:r>
              <a:rPr lang="en-US" dirty="0"/>
              <a:t>,</a:t>
            </a:r>
            <a:r>
              <a:rPr lang="en-US" i="1" dirty="0"/>
              <a:t>m</a:t>
            </a:r>
            <a:r>
              <a:rPr lang="en-US" baseline="-25000" dirty="0">
                <a:latin typeface="Cambria Math" pitchFamily="18" charset="0"/>
                <a:ea typeface="Cambria Math" pitchFamily="18" charset="0"/>
              </a:rPr>
              <a:t>2</a:t>
            </a:r>
            <a:r>
              <a:rPr lang="en-US" dirty="0"/>
              <a:t>,…,</a:t>
            </a:r>
            <a:r>
              <a:rPr lang="en-US" i="1" dirty="0" err="1"/>
              <a:t>m</a:t>
            </a:r>
            <a:r>
              <a:rPr lang="en-US" i="1" baseline="-25000" dirty="0" err="1">
                <a:ea typeface="Cambria Math" pitchFamily="18" charset="0"/>
              </a:rPr>
              <a:t>n</a:t>
            </a:r>
            <a:r>
              <a:rPr lang="en-US" dirty="0"/>
              <a:t> be </a:t>
            </a:r>
            <a:r>
              <a:rPr lang="en-US" dirty="0" err="1"/>
              <a:t>pairwise</a:t>
            </a:r>
            <a:r>
              <a:rPr lang="en-US" dirty="0"/>
              <a:t> relatively prime positive integers greater than one and </a:t>
            </a:r>
            <a:r>
              <a:rPr lang="en-US" i="1" dirty="0"/>
              <a:t>a</a:t>
            </a:r>
            <a:r>
              <a:rPr lang="en-US" baseline="-25000" dirty="0">
                <a:latin typeface="Cambria Math" pitchFamily="18" charset="0"/>
                <a:ea typeface="Cambria Math" pitchFamily="18" charset="0"/>
              </a:rPr>
              <a:t>1</a:t>
            </a:r>
            <a:r>
              <a:rPr lang="en-US" dirty="0"/>
              <a:t>,</a:t>
            </a:r>
            <a:r>
              <a:rPr lang="en-US" i="1" dirty="0"/>
              <a:t>a</a:t>
            </a:r>
            <a:r>
              <a:rPr lang="en-US" baseline="-25000" dirty="0">
                <a:latin typeface="Cambria Math" pitchFamily="18" charset="0"/>
                <a:ea typeface="Cambria Math" pitchFamily="18" charset="0"/>
              </a:rPr>
              <a:t>2</a:t>
            </a:r>
            <a:r>
              <a:rPr lang="en-US" dirty="0"/>
              <a:t>,…,</a:t>
            </a:r>
            <a:r>
              <a:rPr lang="en-US" i="1" dirty="0"/>
              <a:t>a</a:t>
            </a:r>
            <a:r>
              <a:rPr lang="en-US" i="1" baseline="-25000" dirty="0">
                <a:ea typeface="Cambria Math" pitchFamily="18" charset="0"/>
              </a:rPr>
              <a:t>n</a:t>
            </a:r>
            <a:r>
              <a:rPr lang="en-US" dirty="0"/>
              <a:t> arbitrary integers. Then the system</a:t>
            </a:r>
          </a:p>
          <a:p>
            <a:pPr lvl="1">
              <a:buNone/>
            </a:pPr>
            <a:r>
              <a:rPr lang="en-US" i="1" dirty="0"/>
              <a:t>x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a:t>( mod </a:t>
            </a:r>
            <a:r>
              <a:rPr lang="en-US" i="1" dirty="0"/>
              <a:t>m</a:t>
            </a:r>
            <a:r>
              <a:rPr lang="en-US" baseline="-25000" dirty="0">
                <a:latin typeface="Cambria Math" pitchFamily="18" charset="0"/>
                <a:ea typeface="Cambria Math" pitchFamily="18" charset="0"/>
              </a:rPr>
              <a:t>1</a:t>
            </a:r>
            <a:r>
              <a:rPr lang="en-US" dirty="0"/>
              <a:t>)</a:t>
            </a:r>
          </a:p>
          <a:p>
            <a:pPr lvl="1">
              <a:buNone/>
            </a:pPr>
            <a:r>
              <a:rPr lang="en-US" i="1" dirty="0"/>
              <a:t>x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t>( mod </a:t>
            </a:r>
            <a:r>
              <a:rPr lang="en-US" i="1" dirty="0"/>
              <a:t>m</a:t>
            </a:r>
            <a:r>
              <a:rPr lang="en-US" baseline="-25000" dirty="0">
                <a:latin typeface="Cambria Math" pitchFamily="18" charset="0"/>
                <a:ea typeface="Cambria Math" pitchFamily="18" charset="0"/>
              </a:rPr>
              <a:t>2</a:t>
            </a:r>
            <a:r>
              <a:rPr lang="en-US" dirty="0"/>
              <a:t>)</a:t>
            </a:r>
          </a:p>
          <a:p>
            <a:pPr lvl="1">
              <a:buNone/>
            </a:pPr>
            <a:r>
              <a:rPr lang="en-US" dirty="0"/>
              <a:t>    </a:t>
            </a:r>
            <a:r>
              <a:rPr lang="en-US" dirty="0">
                <a:latin typeface="Cambria Math"/>
                <a:ea typeface="Cambria Math"/>
              </a:rPr>
              <a:t>∙</a:t>
            </a:r>
          </a:p>
          <a:p>
            <a:pPr lvl="1">
              <a:buNone/>
            </a:pPr>
            <a:r>
              <a:rPr lang="en-US" dirty="0">
                <a:latin typeface="Cambria Math"/>
                <a:ea typeface="Cambria Math"/>
              </a:rPr>
              <a:t>     ∙</a:t>
            </a:r>
          </a:p>
          <a:p>
            <a:pPr lvl="1">
              <a:buNone/>
            </a:pPr>
            <a:r>
              <a:rPr lang="en-US" dirty="0">
                <a:latin typeface="Cambria Math"/>
                <a:ea typeface="Cambria Math"/>
              </a:rPr>
              <a:t>     ∙</a:t>
            </a:r>
            <a:endParaRPr lang="en-US" dirty="0"/>
          </a:p>
          <a:p>
            <a:pPr lvl="1">
              <a:buNone/>
            </a:pPr>
            <a:r>
              <a:rPr lang="en-US" i="1" dirty="0"/>
              <a:t>x </a:t>
            </a:r>
            <a:r>
              <a:rPr lang="en-US" dirty="0">
                <a:latin typeface="Cambria Math"/>
                <a:ea typeface="Cambria Math"/>
              </a:rPr>
              <a:t>≡</a:t>
            </a:r>
            <a:r>
              <a:rPr lang="en-US" dirty="0"/>
              <a:t> </a:t>
            </a:r>
            <a:r>
              <a:rPr lang="en-US" i="1" dirty="0"/>
              <a:t>a</a:t>
            </a:r>
            <a:r>
              <a:rPr lang="en-US" i="1" baseline="-25000" dirty="0">
                <a:ea typeface="Cambria Math" pitchFamily="18" charset="0"/>
              </a:rPr>
              <a:t>n</a:t>
            </a:r>
            <a:r>
              <a:rPr lang="en-US" dirty="0">
                <a:latin typeface="Cambria Math" pitchFamily="18" charset="0"/>
                <a:ea typeface="Cambria Math" pitchFamily="18" charset="0"/>
              </a:rPr>
              <a:t> </a:t>
            </a:r>
            <a:r>
              <a:rPr lang="en-US" dirty="0"/>
              <a:t>( mod </a:t>
            </a:r>
            <a:r>
              <a:rPr lang="en-US" i="1" dirty="0" err="1"/>
              <a:t>m</a:t>
            </a:r>
            <a:r>
              <a:rPr lang="en-US" i="1" baseline="-25000" dirty="0" err="1">
                <a:ea typeface="Cambria Math" pitchFamily="18" charset="0"/>
              </a:rPr>
              <a:t>n</a:t>
            </a:r>
            <a:r>
              <a:rPr lang="en-US" dirty="0"/>
              <a:t>)</a:t>
            </a:r>
          </a:p>
          <a:p>
            <a:pPr>
              <a:buNone/>
            </a:pPr>
            <a:r>
              <a:rPr lang="en-US" dirty="0"/>
              <a:t>    has a unique solution  modulo </a:t>
            </a:r>
            <a:r>
              <a:rPr lang="en-US" i="1" dirty="0"/>
              <a:t>m</a:t>
            </a:r>
            <a:r>
              <a:rPr lang="en-US" dirty="0"/>
              <a:t> = </a:t>
            </a:r>
            <a:r>
              <a:rPr lang="en-US" i="1" dirty="0"/>
              <a:t>m</a:t>
            </a:r>
            <a:r>
              <a:rPr lang="en-US" baseline="-25000" dirty="0">
                <a:latin typeface="Cambria Math" pitchFamily="18" charset="0"/>
                <a:ea typeface="Cambria Math" pitchFamily="18" charset="0"/>
              </a:rPr>
              <a:t>1</a:t>
            </a:r>
            <a:r>
              <a:rPr lang="en-US" i="1" dirty="0"/>
              <a:t>m</a:t>
            </a:r>
            <a:r>
              <a:rPr lang="en-US" baseline="-25000" dirty="0">
                <a:latin typeface="Cambria Math" pitchFamily="18" charset="0"/>
                <a:ea typeface="Cambria Math" pitchFamily="18" charset="0"/>
              </a:rPr>
              <a:t>2</a:t>
            </a:r>
            <a:r>
              <a:rPr lang="en-US" dirty="0">
                <a:latin typeface="Cambria Math"/>
                <a:ea typeface="Cambria Math"/>
              </a:rPr>
              <a:t> ∙ ∙ ∙ </a:t>
            </a:r>
            <a:r>
              <a:rPr lang="en-US" i="1" dirty="0" err="1"/>
              <a:t>m</a:t>
            </a:r>
            <a:r>
              <a:rPr lang="en-US" i="1" baseline="-25000" dirty="0" err="1">
                <a:ea typeface="Cambria Math" pitchFamily="18" charset="0"/>
              </a:rPr>
              <a:t>n</a:t>
            </a:r>
            <a:r>
              <a:rPr lang="en-US" dirty="0"/>
              <a:t>. </a:t>
            </a:r>
          </a:p>
          <a:p>
            <a:pPr>
              <a:buNone/>
            </a:pPr>
            <a:r>
              <a:rPr lang="en-US" dirty="0"/>
              <a:t>   (That is, there is a solution x with  </a:t>
            </a:r>
            <a:r>
              <a:rPr lang="en-US" dirty="0">
                <a:latin typeface="Cambria Math" pitchFamily="18" charset="0"/>
                <a:ea typeface="Cambria Math" pitchFamily="18" charset="0"/>
              </a:rPr>
              <a:t>0</a:t>
            </a:r>
            <a:r>
              <a:rPr lang="en-US" dirty="0"/>
              <a:t> </a:t>
            </a:r>
            <a:r>
              <a:rPr lang="en-US" dirty="0">
                <a:latin typeface="Cambria Math"/>
                <a:ea typeface="Cambria Math"/>
              </a:rPr>
              <a:t>≤ </a:t>
            </a:r>
            <a:r>
              <a:rPr lang="en-US" i="1" dirty="0">
                <a:latin typeface="Cambria Math"/>
                <a:ea typeface="Cambria Math"/>
              </a:rPr>
              <a:t>x </a:t>
            </a:r>
            <a:r>
              <a:rPr lang="en-US" dirty="0">
                <a:latin typeface="Cambria Math"/>
                <a:ea typeface="Cambria Math"/>
              </a:rPr>
              <a:t>&lt;</a:t>
            </a:r>
            <a:r>
              <a:rPr lang="en-US" i="1" dirty="0">
                <a:latin typeface="Cambria Math"/>
                <a:ea typeface="Cambria Math"/>
              </a:rPr>
              <a:t>m</a:t>
            </a:r>
            <a:r>
              <a:rPr lang="en-US" dirty="0">
                <a:latin typeface="Cambria Math"/>
                <a:ea typeface="Cambria Math"/>
              </a:rPr>
              <a:t> and all other solutions are congruent modulo </a:t>
            </a:r>
            <a:r>
              <a:rPr lang="en-US" i="1" dirty="0">
                <a:latin typeface="Cambria Math"/>
                <a:ea typeface="Cambria Math"/>
              </a:rPr>
              <a:t>m</a:t>
            </a:r>
            <a:r>
              <a:rPr lang="en-US" dirty="0">
                <a:latin typeface="Cambria Math"/>
                <a:ea typeface="Cambria Math"/>
              </a:rPr>
              <a:t> to this solution.)</a:t>
            </a:r>
            <a:endParaRPr lang="en-US" dirty="0"/>
          </a:p>
          <a:p>
            <a:pPr lvl="1">
              <a:buNone/>
            </a:pPr>
            <a:r>
              <a:rPr lang="en-US" dirty="0"/>
              <a:t>   </a:t>
            </a:r>
          </a:p>
          <a:p>
            <a:r>
              <a:rPr lang="en-US" b="1" dirty="0"/>
              <a:t>Proof</a:t>
            </a:r>
            <a:r>
              <a:rPr lang="en-US" dirty="0"/>
              <a:t>: We’ll  show that a solution exists by describing a way to construct the solution. Showing that the solution is unique modulo </a:t>
            </a:r>
            <a:r>
              <a:rPr lang="en-US" i="1" dirty="0"/>
              <a:t>m</a:t>
            </a:r>
            <a:r>
              <a:rPr lang="en-US" dirty="0"/>
              <a:t> is Exercise </a:t>
            </a:r>
            <a:r>
              <a:rPr lang="en-US" dirty="0">
                <a:latin typeface="Cambria Math" pitchFamily="18" charset="0"/>
                <a:ea typeface="Cambria Math" pitchFamily="18" charset="0"/>
              </a:rPr>
              <a:t>30</a:t>
            </a:r>
            <a:r>
              <a:rPr lang="en-US" dirty="0"/>
              <a:t>.</a:t>
            </a:r>
          </a:p>
          <a:p>
            <a:endParaRPr lang="en-US" dirty="0"/>
          </a:p>
        </p:txBody>
      </p:sp>
      <p:sp>
        <p:nvSpPr>
          <p:cNvPr id="4" name="TextBox 3"/>
          <p:cNvSpPr txBox="1"/>
          <p:nvPr/>
        </p:nvSpPr>
        <p:spPr>
          <a:xfrm>
            <a:off x="6400800" y="60960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3987013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Reflexive Relations</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 </a:t>
            </a:r>
            <a:r>
              <a:rPr lang="en-US" i="1" dirty="0"/>
              <a:t>R</a:t>
            </a:r>
            <a:r>
              <a:rPr lang="en-US" b="1" dirty="0"/>
              <a:t> </a:t>
            </a:r>
            <a:r>
              <a:rPr lang="en-US" dirty="0"/>
              <a:t>is </a:t>
            </a:r>
            <a:r>
              <a:rPr lang="en-US" i="1" dirty="0"/>
              <a:t>reflexive</a:t>
            </a:r>
            <a:r>
              <a:rPr lang="en-US" dirty="0"/>
              <a:t> </a:t>
            </a:r>
            <a:r>
              <a:rPr lang="en-US" dirty="0" err="1"/>
              <a:t>iff</a:t>
            </a:r>
            <a:r>
              <a:rPr lang="en-US" dirty="0"/>
              <a:t> (</a:t>
            </a:r>
            <a:r>
              <a:rPr lang="en-US" i="1" dirty="0" err="1"/>
              <a:t>a,a</a:t>
            </a:r>
            <a:r>
              <a:rPr lang="en-US" dirty="0"/>
              <a:t>)</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i="1" dirty="0">
                <a:latin typeface="+mj-lt"/>
                <a:ea typeface="Cambria Math"/>
              </a:rPr>
              <a:t> </a:t>
            </a:r>
            <a:r>
              <a:rPr lang="en-US" dirty="0">
                <a:ea typeface="Cambria Math"/>
              </a:rPr>
              <a:t>for every element       </a:t>
            </a:r>
            <a:r>
              <a:rPr lang="en-US" i="1" dirty="0">
                <a:latin typeface="+mj-lt"/>
                <a:ea typeface="Cambria Math"/>
              </a:rPr>
              <a:t>a </a:t>
            </a:r>
            <a:r>
              <a:rPr lang="en-US" dirty="0">
                <a:latin typeface="Cambria Math"/>
                <a:ea typeface="Cambria Math"/>
              </a:rPr>
              <a:t>∊ </a:t>
            </a:r>
            <a:r>
              <a:rPr lang="en-US" dirty="0">
                <a:ea typeface="Cambria Math"/>
              </a:rPr>
              <a:t>A</a:t>
            </a:r>
            <a:r>
              <a:rPr lang="en-US" dirty="0">
                <a:latin typeface="Cambria Math"/>
                <a:ea typeface="Cambria Math"/>
              </a:rPr>
              <a:t>. </a:t>
            </a:r>
            <a:r>
              <a:rPr lang="en-US" dirty="0">
                <a:ea typeface="Cambria Math"/>
              </a:rPr>
              <a:t>Written symbolically, R is reflexive if and only if </a:t>
            </a:r>
          </a:p>
          <a:p>
            <a:pPr>
              <a:buNone/>
            </a:pPr>
            <a:r>
              <a:rPr lang="en-US" dirty="0">
                <a:ea typeface="Cambria Math"/>
              </a:rPr>
              <a:t>           </a:t>
            </a:r>
            <a:r>
              <a:rPr lang="en-US" dirty="0">
                <a:latin typeface="Cambria Math"/>
                <a:ea typeface="Cambria Math"/>
              </a:rPr>
              <a:t>∀</a:t>
            </a:r>
            <a:r>
              <a:rPr lang="en-US" i="1" dirty="0">
                <a:ea typeface="Cambria Math"/>
              </a:rPr>
              <a:t>x</a:t>
            </a:r>
            <a:r>
              <a:rPr lang="en-US" dirty="0">
                <a:latin typeface="Cambria Math"/>
                <a:ea typeface="Cambria Math"/>
              </a:rPr>
              <a:t>[</a:t>
            </a:r>
            <a:r>
              <a:rPr lang="en-US" dirty="0" err="1">
                <a:ea typeface="Cambria Math"/>
              </a:rPr>
              <a:t>x</a:t>
            </a:r>
            <a:r>
              <a:rPr lang="en-US" dirty="0" err="1">
                <a:latin typeface="Cambria Math"/>
                <a:ea typeface="Cambria Math"/>
              </a:rPr>
              <a:t>∊</a:t>
            </a:r>
            <a:r>
              <a:rPr lang="en-US" i="1" dirty="0" err="1">
                <a:ea typeface="Cambria Math"/>
              </a:rPr>
              <a:t>U</a:t>
            </a:r>
            <a:r>
              <a:rPr lang="en-US" dirty="0">
                <a:latin typeface="Cambria Math"/>
                <a:ea typeface="Cambria Math"/>
              </a:rPr>
              <a:t> ⟶ (</a:t>
            </a:r>
            <a:r>
              <a:rPr lang="en-US" i="1" dirty="0" err="1">
                <a:ea typeface="Cambria Math"/>
              </a:rPr>
              <a:t>x</a:t>
            </a:r>
            <a:r>
              <a:rPr lang="en-US" dirty="0" err="1">
                <a:latin typeface="Cambria Math"/>
                <a:ea typeface="Cambria Math"/>
              </a:rPr>
              <a:t>,</a:t>
            </a:r>
            <a:r>
              <a:rPr lang="en-US" i="1" dirty="0" err="1">
                <a:ea typeface="Cambria Math"/>
              </a:rPr>
              <a:t>x</a:t>
            </a:r>
            <a:r>
              <a:rPr lang="en-US" dirty="0">
                <a:latin typeface="Cambria Math"/>
                <a:ea typeface="Cambria Math"/>
              </a:rPr>
              <a:t>) ∊ </a:t>
            </a:r>
            <a:r>
              <a:rPr lang="en-US" i="1" dirty="0">
                <a:ea typeface="Cambria Math"/>
              </a:rPr>
              <a:t>R</a:t>
            </a:r>
            <a:r>
              <a:rPr lang="en-US" dirty="0">
                <a:latin typeface="Cambria Math"/>
                <a:ea typeface="Cambria Math"/>
              </a:rPr>
              <a:t>]</a:t>
            </a:r>
          </a:p>
          <a:p>
            <a:pPr>
              <a:buNone/>
            </a:pPr>
            <a:r>
              <a:rPr lang="en-US" b="1" dirty="0">
                <a:ea typeface="Cambria Math"/>
              </a:rPr>
              <a:t>   Example</a:t>
            </a:r>
            <a:r>
              <a:rPr lang="en-US" dirty="0">
                <a:ea typeface="Cambria Math"/>
              </a:rPr>
              <a:t>: The following relations  on the integers are reflexive:</a:t>
            </a:r>
          </a:p>
          <a:p>
            <a:pPr lvl="1">
              <a:buNone/>
            </a:pPr>
            <a:r>
              <a:rPr lang="en-US" i="1" dirty="0"/>
              <a:t>R</a:t>
            </a:r>
            <a:r>
              <a:rPr lang="en-US" baseline="-25000" dirty="0">
                <a:latin typeface="Cambria Math" pitchFamily="18" charset="0"/>
                <a:ea typeface="Cambria Math" pitchFamily="18" charset="0"/>
              </a:rPr>
              <a:t>1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i="1" dirty="0"/>
              <a:t>R</a:t>
            </a:r>
            <a:r>
              <a:rPr lang="en-US" baseline="-25000" dirty="0">
                <a:latin typeface="Cambria Math" pitchFamily="18" charset="0"/>
                <a:ea typeface="Cambria Math" pitchFamily="18" charset="0"/>
              </a:rPr>
              <a:t>3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or</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4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dirty="0">
                <a:latin typeface="Cambria Math"/>
                <a:ea typeface="Cambria Math"/>
              </a:rPr>
              <a:t>The following relations are not reflexive:</a:t>
            </a:r>
          </a:p>
          <a:p>
            <a:pPr lvl="1">
              <a:buNone/>
            </a:pPr>
            <a:r>
              <a:rPr lang="en-US" i="1" dirty="0"/>
              <a:t>R</a:t>
            </a:r>
            <a:r>
              <a:rPr lang="en-US" baseline="-25000" dirty="0">
                <a:latin typeface="Cambria Math" pitchFamily="18" charset="0"/>
                <a:ea typeface="Cambria Math" pitchFamily="18" charset="0"/>
              </a:rPr>
              <a:t>2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&gt; </a:t>
            </a:r>
            <a:r>
              <a:rPr lang="en-US" i="1" dirty="0">
                <a:latin typeface="Cambria Math"/>
                <a:ea typeface="Cambria Math"/>
              </a:rPr>
              <a:t>b</a:t>
            </a:r>
            <a:r>
              <a:rPr lang="en-US" dirty="0">
                <a:latin typeface="Cambria Math"/>
                <a:ea typeface="Cambria Math"/>
              </a:rPr>
              <a:t>}  (note that  3 ≯ 3),</a:t>
            </a:r>
          </a:p>
          <a:p>
            <a:pPr lvl="1">
              <a:buNone/>
            </a:pPr>
            <a:r>
              <a:rPr lang="en-US" i="1" dirty="0"/>
              <a:t>R</a:t>
            </a:r>
            <a:r>
              <a:rPr lang="en-US" baseline="-25000" dirty="0">
                <a:latin typeface="Cambria Math" pitchFamily="18" charset="0"/>
                <a:ea typeface="Cambria Math" pitchFamily="18" charset="0"/>
              </a:rPr>
              <a:t>5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+ 1} (note that  3 ≠3 + 1),</a:t>
            </a:r>
          </a:p>
          <a:p>
            <a:pPr lvl="1">
              <a:buNone/>
            </a:pPr>
            <a:r>
              <a:rPr lang="en-US" i="1" dirty="0"/>
              <a:t>R</a:t>
            </a:r>
            <a:r>
              <a:rPr lang="en-US" baseline="-25000" dirty="0">
                <a:latin typeface="Cambria Math" pitchFamily="18" charset="0"/>
                <a:ea typeface="Cambria Math" pitchFamily="18" charset="0"/>
              </a:rPr>
              <a:t>6 </a:t>
            </a:r>
            <a:r>
              <a:rPr lang="en-US" dirty="0"/>
              <a:t>= {(</a:t>
            </a:r>
            <a:r>
              <a:rPr lang="en-US" i="1" dirty="0" err="1"/>
              <a:t>a</a:t>
            </a:r>
            <a:r>
              <a:rPr lang="en-US" dirty="0" err="1"/>
              <a:t>,</a:t>
            </a:r>
            <a:r>
              <a:rPr lang="en-US" i="1" dirty="0" err="1"/>
              <a:t>b</a:t>
            </a:r>
            <a:r>
              <a:rPr lang="en-US" dirty="0"/>
              <a:t>) | </a:t>
            </a:r>
            <a:r>
              <a:rPr lang="en-US" i="1" dirty="0"/>
              <a:t>a</a:t>
            </a:r>
            <a:r>
              <a:rPr lang="en-US" dirty="0"/>
              <a:t> + </a:t>
            </a:r>
            <a:r>
              <a:rPr lang="en-US" i="1" dirty="0"/>
              <a:t>b</a:t>
            </a:r>
            <a:r>
              <a:rPr lang="en-US" dirty="0"/>
              <a:t> </a:t>
            </a:r>
            <a:r>
              <a:rPr lang="en-US" dirty="0">
                <a:latin typeface="Cambria Math"/>
                <a:ea typeface="Cambria Math"/>
              </a:rPr>
              <a:t>≤ 3}  (note that 4  + 4 ≰ 3).</a:t>
            </a:r>
          </a:p>
          <a:p>
            <a:pPr lvl="1">
              <a:buNone/>
            </a:pPr>
            <a:endParaRPr lang="en-US" dirty="0">
              <a:latin typeface="Cambria Math"/>
              <a:ea typeface="Cambria Math"/>
            </a:endParaRPr>
          </a:p>
          <a:p>
            <a:pPr lvl="1">
              <a:buNone/>
            </a:pPr>
            <a:endParaRPr lang="en-US" dirty="0"/>
          </a:p>
          <a:p>
            <a:pPr>
              <a:buNone/>
            </a:pPr>
            <a:endParaRPr lang="en-US" dirty="0">
              <a:ea typeface="Cambria Math"/>
            </a:endParaRPr>
          </a:p>
        </p:txBody>
      </p:sp>
      <p:sp>
        <p:nvSpPr>
          <p:cNvPr id="5" name="TextBox 4"/>
          <p:cNvSpPr txBox="1"/>
          <p:nvPr/>
        </p:nvSpPr>
        <p:spPr>
          <a:xfrm>
            <a:off x="5029200" y="3429000"/>
            <a:ext cx="3352800" cy="738664"/>
          </a:xfrm>
          <a:prstGeom prst="rect">
            <a:avLst/>
          </a:prstGeom>
          <a:noFill/>
          <a:ln>
            <a:solidFill>
              <a:schemeClr val="accent1"/>
            </a:solidFill>
          </a:ln>
        </p:spPr>
        <p:txBody>
          <a:bodyPr wrap="square" rtlCol="0">
            <a:spAutoFit/>
          </a:bodyPr>
          <a:lstStyle/>
          <a:p>
            <a:r>
              <a:rPr lang="en-US" sz="1400" dirty="0">
                <a:latin typeface="Cambria Math"/>
                <a:ea typeface="Cambria Math"/>
              </a:rPr>
              <a:t>If </a:t>
            </a:r>
            <a:r>
              <a:rPr lang="en-US" sz="1400" i="1" dirty="0">
                <a:ea typeface="Cambria Math"/>
              </a:rPr>
              <a:t>A</a:t>
            </a:r>
            <a:r>
              <a:rPr lang="en-US" sz="1400" dirty="0">
                <a:latin typeface="Cambria Math"/>
                <a:ea typeface="Cambria Math"/>
              </a:rPr>
              <a:t> = ∅ </a:t>
            </a:r>
            <a:r>
              <a:rPr lang="en-US" sz="1400" dirty="0">
                <a:ea typeface="Cambria Math"/>
              </a:rPr>
              <a:t> then the empty relation is reflexive vacuously. That is the empty relation on an empty set is reflexive! </a:t>
            </a:r>
          </a:p>
        </p:txBody>
      </p:sp>
    </p:spTree>
    <p:extLst>
      <p:ext uri="{BB962C8B-B14F-4D97-AF65-F5344CB8AC3E}">
        <p14:creationId xmlns:p14="http://schemas.microsoft.com/office/powerpoint/2010/main" val="37150393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Chinese Remainder Theorem</a:t>
            </a:r>
          </a:p>
        </p:txBody>
      </p:sp>
      <p:sp>
        <p:nvSpPr>
          <p:cNvPr id="3" name="Content Placeholder 2"/>
          <p:cNvSpPr>
            <a:spLocks noGrp="1"/>
          </p:cNvSpPr>
          <p:nvPr>
            <p:ph idx="1"/>
          </p:nvPr>
        </p:nvSpPr>
        <p:spPr/>
        <p:txBody>
          <a:bodyPr>
            <a:normAutofit fontScale="62500" lnSpcReduction="20000"/>
          </a:bodyPr>
          <a:lstStyle/>
          <a:p>
            <a:pPr>
              <a:buNone/>
            </a:pPr>
            <a:r>
              <a:rPr lang="en-US" b="1" dirty="0"/>
              <a:t>   </a:t>
            </a:r>
            <a:r>
              <a:rPr lang="en-US" dirty="0"/>
              <a:t> To construct a solution first let </a:t>
            </a:r>
            <a:r>
              <a:rPr lang="en-US" i="1" dirty="0"/>
              <a:t>M</a:t>
            </a:r>
            <a:r>
              <a:rPr lang="en-US" i="1" baseline="-25000" dirty="0">
                <a:ea typeface="Cambria Math" pitchFamily="18" charset="0"/>
              </a:rPr>
              <a:t>k</a:t>
            </a:r>
            <a:r>
              <a:rPr lang="en-US" i="1" dirty="0"/>
              <a:t>=m/</a:t>
            </a:r>
            <a:r>
              <a:rPr lang="en-US" i="1" dirty="0" err="1"/>
              <a:t>m</a:t>
            </a:r>
            <a:r>
              <a:rPr lang="en-US" i="1" baseline="-25000" dirty="0" err="1">
                <a:ea typeface="Cambria Math" pitchFamily="18" charset="0"/>
              </a:rPr>
              <a:t>k</a:t>
            </a:r>
            <a:r>
              <a:rPr lang="en-US" i="1" baseline="-25000" dirty="0">
                <a:ea typeface="Cambria Math" pitchFamily="18" charset="0"/>
              </a:rPr>
              <a:t>     </a:t>
            </a:r>
            <a:r>
              <a:rPr lang="en-US" dirty="0"/>
              <a:t>for </a:t>
            </a:r>
            <a:r>
              <a:rPr lang="en-US" i="1" dirty="0"/>
              <a:t>k</a:t>
            </a:r>
            <a:r>
              <a:rPr lang="en-US" dirty="0"/>
              <a:t> = </a:t>
            </a:r>
            <a:r>
              <a:rPr lang="en-US" dirty="0">
                <a:latin typeface="Cambria Math" pitchFamily="18" charset="0"/>
                <a:ea typeface="Cambria Math" pitchFamily="18" charset="0"/>
              </a:rPr>
              <a:t>1,2,…,</a:t>
            </a:r>
            <a:r>
              <a:rPr lang="en-US" i="1" dirty="0"/>
              <a:t>n</a:t>
            </a:r>
            <a:r>
              <a:rPr lang="en-US" dirty="0"/>
              <a:t> and </a:t>
            </a:r>
            <a:r>
              <a:rPr lang="en-US" i="1" dirty="0"/>
              <a:t> m</a:t>
            </a:r>
            <a:r>
              <a:rPr lang="en-US" dirty="0"/>
              <a:t> = </a:t>
            </a:r>
            <a:r>
              <a:rPr lang="en-US" i="1" dirty="0"/>
              <a:t>m</a:t>
            </a:r>
            <a:r>
              <a:rPr lang="en-US" baseline="-25000" dirty="0">
                <a:latin typeface="Cambria Math" pitchFamily="18" charset="0"/>
                <a:ea typeface="Cambria Math" pitchFamily="18" charset="0"/>
              </a:rPr>
              <a:t>1</a:t>
            </a:r>
            <a:r>
              <a:rPr lang="en-US" i="1" dirty="0"/>
              <a:t>m</a:t>
            </a:r>
            <a:r>
              <a:rPr lang="en-US" baseline="-25000" dirty="0">
                <a:latin typeface="Cambria Math" pitchFamily="18" charset="0"/>
                <a:ea typeface="Cambria Math" pitchFamily="18" charset="0"/>
              </a:rPr>
              <a:t>2</a:t>
            </a:r>
            <a:r>
              <a:rPr lang="en-US" dirty="0">
                <a:latin typeface="Cambria Math"/>
                <a:ea typeface="Cambria Math"/>
              </a:rPr>
              <a:t> ∙ ∙ ∙ </a:t>
            </a:r>
            <a:r>
              <a:rPr lang="en-US" i="1" dirty="0" err="1"/>
              <a:t>m</a:t>
            </a:r>
            <a:r>
              <a:rPr lang="en-US" i="1" baseline="-25000" dirty="0" err="1">
                <a:ea typeface="Cambria Math" pitchFamily="18" charset="0"/>
              </a:rPr>
              <a:t>n</a:t>
            </a:r>
            <a:r>
              <a:rPr lang="en-US" dirty="0"/>
              <a:t>.</a:t>
            </a:r>
          </a:p>
          <a:p>
            <a:pPr>
              <a:buNone/>
            </a:pPr>
            <a:endParaRPr lang="en-US" dirty="0"/>
          </a:p>
          <a:p>
            <a:pPr>
              <a:buNone/>
            </a:pPr>
            <a:r>
              <a:rPr lang="en-US" dirty="0"/>
              <a:t>     Since  </a:t>
            </a:r>
            <a:r>
              <a:rPr lang="en-US" dirty="0" err="1"/>
              <a:t>gcd</a:t>
            </a:r>
            <a:r>
              <a:rPr lang="en-US" dirty="0"/>
              <a:t>(</a:t>
            </a:r>
            <a:r>
              <a:rPr lang="en-US" i="1" dirty="0" err="1"/>
              <a:t>m</a:t>
            </a:r>
            <a:r>
              <a:rPr lang="en-US" i="1" baseline="-25000" dirty="0" err="1">
                <a:ea typeface="Cambria Math" pitchFamily="18" charset="0"/>
              </a:rPr>
              <a:t>k</a:t>
            </a:r>
            <a:r>
              <a:rPr lang="en-US" i="1" baseline="-25000" dirty="0">
                <a:ea typeface="Cambria Math" pitchFamily="18" charset="0"/>
              </a:rPr>
              <a:t> </a:t>
            </a:r>
            <a:r>
              <a:rPr lang="en-US" dirty="0">
                <a:ea typeface="Cambria Math" pitchFamily="18" charset="0"/>
              </a:rPr>
              <a:t>,</a:t>
            </a:r>
            <a:r>
              <a:rPr lang="en-US" i="1" dirty="0"/>
              <a:t>M</a:t>
            </a:r>
            <a:r>
              <a:rPr lang="en-US" i="1" baseline="-25000" dirty="0">
                <a:ea typeface="Cambria Math" pitchFamily="18" charset="0"/>
              </a:rPr>
              <a:t>k </a:t>
            </a:r>
            <a:r>
              <a:rPr lang="en-US" dirty="0">
                <a:ea typeface="Cambria Math" pitchFamily="18" charset="0"/>
              </a:rPr>
              <a:t>) = </a:t>
            </a:r>
            <a:r>
              <a:rPr lang="en-US" dirty="0">
                <a:latin typeface="Cambria Math" pitchFamily="18" charset="0"/>
                <a:ea typeface="Cambria Math" pitchFamily="18" charset="0"/>
              </a:rPr>
              <a:t>1, by Theorem 1,  </a:t>
            </a:r>
            <a:r>
              <a:rPr lang="en-US" dirty="0"/>
              <a:t>there is an integer  </a:t>
            </a:r>
            <a:r>
              <a:rPr lang="en-US" i="1" dirty="0" err="1"/>
              <a:t>y</a:t>
            </a:r>
            <a:r>
              <a:rPr lang="en-US" i="1" baseline="-25000" dirty="0" err="1">
                <a:ea typeface="Cambria Math" pitchFamily="18" charset="0"/>
              </a:rPr>
              <a:t>k</a:t>
            </a:r>
            <a:r>
              <a:rPr lang="en-US" i="1" baseline="-25000" dirty="0">
                <a:ea typeface="Cambria Math" pitchFamily="18" charset="0"/>
              </a:rPr>
              <a:t> </a:t>
            </a:r>
            <a:r>
              <a:rPr lang="en-US" dirty="0"/>
              <a:t>, an inverse of </a:t>
            </a:r>
            <a:r>
              <a:rPr lang="en-US" i="1" dirty="0"/>
              <a:t>M</a:t>
            </a:r>
            <a:r>
              <a:rPr lang="en-US" i="1" baseline="-25000" dirty="0">
                <a:ea typeface="Cambria Math" pitchFamily="18" charset="0"/>
              </a:rPr>
              <a:t>k</a:t>
            </a:r>
            <a:r>
              <a:rPr lang="en-US" dirty="0"/>
              <a:t>  modulo </a:t>
            </a:r>
            <a:r>
              <a:rPr lang="en-US" i="1" dirty="0" err="1"/>
              <a:t>m</a:t>
            </a:r>
            <a:r>
              <a:rPr lang="en-US" i="1" baseline="-25000" dirty="0" err="1">
                <a:ea typeface="Cambria Math" pitchFamily="18" charset="0"/>
              </a:rPr>
              <a:t>k</a:t>
            </a:r>
            <a:r>
              <a:rPr lang="en-US" dirty="0"/>
              <a:t>,</a:t>
            </a:r>
            <a:r>
              <a:rPr lang="en-US" i="1" dirty="0"/>
              <a:t> </a:t>
            </a:r>
            <a:r>
              <a:rPr lang="en-US" dirty="0"/>
              <a:t>such that</a:t>
            </a:r>
          </a:p>
          <a:p>
            <a:pPr marL="274320" lvl="1" indent="-274320">
              <a:buClr>
                <a:schemeClr val="accent3"/>
              </a:buClr>
              <a:buSzPct val="95000"/>
              <a:buNone/>
            </a:pPr>
            <a:r>
              <a:rPr lang="en-US" dirty="0"/>
              <a:t>                         </a:t>
            </a:r>
            <a:r>
              <a:rPr lang="en-US" i="1" dirty="0"/>
              <a:t>M</a:t>
            </a:r>
            <a:r>
              <a:rPr lang="en-US" i="1" baseline="-25000" dirty="0">
                <a:ea typeface="Cambria Math" pitchFamily="18" charset="0"/>
              </a:rPr>
              <a:t>k</a:t>
            </a:r>
            <a:r>
              <a:rPr lang="en-US" dirty="0"/>
              <a:t> </a:t>
            </a:r>
            <a:r>
              <a:rPr lang="en-US" i="1" dirty="0" err="1"/>
              <a:t>y</a:t>
            </a:r>
            <a:r>
              <a:rPr lang="en-US" i="1" baseline="-25000" dirty="0" err="1">
                <a:ea typeface="Cambria Math" pitchFamily="18" charset="0"/>
              </a:rPr>
              <a:t>k</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t>( mod </a:t>
            </a:r>
            <a:r>
              <a:rPr lang="en-US" i="1" dirty="0" err="1"/>
              <a:t>m</a:t>
            </a:r>
            <a:r>
              <a:rPr lang="en-US" i="1" baseline="-25000" dirty="0" err="1">
                <a:ea typeface="Cambria Math" pitchFamily="18" charset="0"/>
              </a:rPr>
              <a:t>k</a:t>
            </a:r>
            <a:r>
              <a:rPr lang="en-US" dirty="0"/>
              <a:t> ).</a:t>
            </a:r>
          </a:p>
          <a:p>
            <a:pPr marL="274320" lvl="1" indent="-274320">
              <a:buClr>
                <a:schemeClr val="accent3"/>
              </a:buClr>
              <a:buSzPct val="95000"/>
              <a:buNone/>
            </a:pPr>
            <a:r>
              <a:rPr lang="en-US" dirty="0"/>
              <a:t>      Form the sum</a:t>
            </a:r>
          </a:p>
          <a:p>
            <a:pPr marL="274320" lvl="1" indent="-274320">
              <a:buClr>
                <a:schemeClr val="accent3"/>
              </a:buClr>
              <a:buSzPct val="95000"/>
              <a:buNone/>
            </a:pPr>
            <a:r>
              <a:rPr lang="en-US" dirty="0"/>
              <a:t>                     </a:t>
            </a:r>
            <a:r>
              <a:rPr lang="en-US" i="1" dirty="0"/>
              <a:t>x</a:t>
            </a:r>
            <a:r>
              <a:rPr lang="en-US" dirty="0"/>
              <a:t> = </a:t>
            </a:r>
            <a:r>
              <a:rPr lang="en-US" i="1" dirty="0"/>
              <a:t>a</a:t>
            </a:r>
            <a:r>
              <a:rPr lang="en-US" baseline="-25000" dirty="0">
                <a:latin typeface="Cambria Math" pitchFamily="18" charset="0"/>
                <a:ea typeface="Cambria Math" pitchFamily="18" charset="0"/>
              </a:rPr>
              <a:t>1</a:t>
            </a:r>
            <a:r>
              <a:rPr lang="en-US" dirty="0"/>
              <a:t> </a:t>
            </a:r>
            <a:r>
              <a:rPr lang="en-US" i="1" dirty="0"/>
              <a:t>M</a:t>
            </a:r>
            <a:r>
              <a:rPr lang="en-US" baseline="-25000" dirty="0">
                <a:latin typeface="Cambria Math" pitchFamily="18" charset="0"/>
                <a:ea typeface="Cambria Math" pitchFamily="18" charset="0"/>
              </a:rPr>
              <a:t>1</a:t>
            </a:r>
            <a:r>
              <a:rPr lang="en-US" i="1" dirty="0"/>
              <a:t> y</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a:t>
            </a:r>
            <a:r>
              <a:rPr lang="en-US" i="1" dirty="0"/>
              <a:t>a</a:t>
            </a:r>
            <a:r>
              <a:rPr lang="en-US" baseline="-25000" dirty="0">
                <a:latin typeface="Cambria Math" pitchFamily="18" charset="0"/>
                <a:ea typeface="Cambria Math" pitchFamily="18" charset="0"/>
              </a:rPr>
              <a:t>2</a:t>
            </a:r>
            <a:r>
              <a:rPr lang="en-US" dirty="0"/>
              <a:t> </a:t>
            </a:r>
            <a:r>
              <a:rPr lang="en-US" i="1" dirty="0"/>
              <a:t>M</a:t>
            </a:r>
            <a:r>
              <a:rPr lang="en-US" baseline="-25000" dirty="0">
                <a:latin typeface="Cambria Math" pitchFamily="18" charset="0"/>
                <a:ea typeface="Cambria Math" pitchFamily="18" charset="0"/>
              </a:rPr>
              <a:t>2</a:t>
            </a:r>
            <a:r>
              <a:rPr lang="en-US" i="1" dirty="0"/>
              <a:t> y</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baseline="-25000" dirty="0">
                <a:latin typeface="Cambria Math" pitchFamily="18" charset="0"/>
                <a:ea typeface="Cambria Math" pitchFamily="18" charset="0"/>
              </a:rPr>
              <a:t> </a:t>
            </a:r>
            <a:r>
              <a:rPr lang="en-US" dirty="0">
                <a:latin typeface="Cambria Math"/>
                <a:ea typeface="Cambria Math"/>
              </a:rPr>
              <a:t>∙ ∙ ∙ </a:t>
            </a:r>
            <a:r>
              <a:rPr lang="en-US" dirty="0">
                <a:latin typeface="Cambria Math" pitchFamily="18" charset="0"/>
                <a:ea typeface="Cambria Math" pitchFamily="18" charset="0"/>
              </a:rPr>
              <a:t>+ </a:t>
            </a:r>
            <a:r>
              <a:rPr lang="en-US" i="1" dirty="0"/>
              <a:t>a</a:t>
            </a:r>
            <a:r>
              <a:rPr lang="en-US" i="1" baseline="-25000" dirty="0">
                <a:ea typeface="Cambria Math" pitchFamily="18" charset="0"/>
              </a:rPr>
              <a:t>n</a:t>
            </a:r>
            <a:r>
              <a:rPr lang="en-US" dirty="0"/>
              <a:t> </a:t>
            </a:r>
            <a:r>
              <a:rPr lang="en-US" i="1" dirty="0" err="1"/>
              <a:t>M</a:t>
            </a:r>
            <a:r>
              <a:rPr lang="en-US" i="1" baseline="-25000" dirty="0" err="1">
                <a:ea typeface="Cambria Math" pitchFamily="18" charset="0"/>
              </a:rPr>
              <a:t>n</a:t>
            </a:r>
            <a:r>
              <a:rPr lang="en-US" i="1" dirty="0"/>
              <a:t> </a:t>
            </a:r>
            <a:r>
              <a:rPr lang="en-US" i="1" dirty="0" err="1"/>
              <a:t>y</a:t>
            </a:r>
            <a:r>
              <a:rPr lang="en-US" i="1" baseline="-25000" dirty="0" err="1">
                <a:ea typeface="Cambria Math" pitchFamily="18" charset="0"/>
              </a:rPr>
              <a:t>n</a:t>
            </a:r>
            <a:r>
              <a:rPr lang="en-US" dirty="0">
                <a:latin typeface="Cambria Math" pitchFamily="18" charset="0"/>
                <a:ea typeface="Cambria Math" pitchFamily="18" charset="0"/>
              </a:rPr>
              <a:t> .</a:t>
            </a:r>
          </a:p>
          <a:p>
            <a:pPr marL="274320" lvl="1" indent="-274320">
              <a:buClr>
                <a:schemeClr val="accent3"/>
              </a:buClr>
              <a:buSzPct val="95000"/>
              <a:buNone/>
            </a:pPr>
            <a:endParaRPr lang="en-US" dirty="0">
              <a:latin typeface="Cambria Math" pitchFamily="18" charset="0"/>
              <a:ea typeface="Cambria Math" pitchFamily="18" charset="0"/>
            </a:endParaRPr>
          </a:p>
          <a:p>
            <a:pPr marL="274320" lvl="1" indent="-274320">
              <a:buClr>
                <a:schemeClr val="accent3"/>
              </a:buClr>
              <a:buSzPct val="95000"/>
              <a:buNone/>
            </a:pPr>
            <a:r>
              <a:rPr lang="en-US" dirty="0">
                <a:latin typeface="Cambria Math" pitchFamily="18" charset="0"/>
                <a:ea typeface="Cambria Math" pitchFamily="18" charset="0"/>
              </a:rPr>
              <a:t>       Note that because </a:t>
            </a:r>
            <a:r>
              <a:rPr lang="en-US" dirty="0" err="1"/>
              <a:t>M</a:t>
            </a:r>
            <a:r>
              <a:rPr lang="en-US" i="1" baseline="-25000" dirty="0" err="1">
                <a:ea typeface="Cambria Math" pitchFamily="18" charset="0"/>
              </a:rPr>
              <a:t>j</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0 </a:t>
            </a:r>
            <a:r>
              <a:rPr lang="en-US" dirty="0"/>
              <a:t>( mod </a:t>
            </a:r>
            <a:r>
              <a:rPr lang="en-US" i="1" dirty="0" err="1"/>
              <a:t>m</a:t>
            </a:r>
            <a:r>
              <a:rPr lang="en-US" baseline="-25000" dirty="0" err="1">
                <a:latin typeface="Cambria Math" pitchFamily="18" charset="0"/>
                <a:ea typeface="Cambria Math" pitchFamily="18" charset="0"/>
              </a:rPr>
              <a:t>k</a:t>
            </a:r>
            <a:r>
              <a:rPr lang="en-US" dirty="0"/>
              <a:t>)   whenever </a:t>
            </a:r>
            <a:r>
              <a:rPr lang="en-US" i="1" dirty="0"/>
              <a:t>j</a:t>
            </a:r>
            <a:r>
              <a:rPr lang="en-US" dirty="0"/>
              <a:t>  </a:t>
            </a:r>
            <a:r>
              <a:rPr lang="en-US" dirty="0">
                <a:latin typeface="Cambria Math"/>
                <a:ea typeface="Cambria Math"/>
              </a:rPr>
              <a:t>≠</a:t>
            </a:r>
            <a:r>
              <a:rPr lang="en-US" i="1" dirty="0"/>
              <a:t>k </a:t>
            </a:r>
            <a:r>
              <a:rPr lang="en-US" dirty="0"/>
              <a:t>, all terms except the </a:t>
            </a:r>
            <a:r>
              <a:rPr lang="en-US" i="1" dirty="0" err="1"/>
              <a:t>k</a:t>
            </a:r>
            <a:r>
              <a:rPr lang="en-US" dirty="0" err="1"/>
              <a:t>th</a:t>
            </a:r>
            <a:r>
              <a:rPr lang="en-US" dirty="0"/>
              <a:t> term in this sum are congruent to </a:t>
            </a:r>
            <a:r>
              <a:rPr lang="en-US" dirty="0">
                <a:latin typeface="Cambria Math" pitchFamily="18" charset="0"/>
                <a:ea typeface="Cambria Math" pitchFamily="18" charset="0"/>
              </a:rPr>
              <a:t>0</a:t>
            </a:r>
            <a:r>
              <a:rPr lang="en-US" dirty="0"/>
              <a:t> modulo </a:t>
            </a:r>
            <a:r>
              <a:rPr lang="en-US" i="1" dirty="0" err="1"/>
              <a:t>m</a:t>
            </a:r>
            <a:r>
              <a:rPr lang="en-US" i="1" baseline="-25000" dirty="0" err="1">
                <a:ea typeface="Cambria Math" pitchFamily="18" charset="0"/>
              </a:rPr>
              <a:t>k</a:t>
            </a:r>
            <a:r>
              <a:rPr lang="en-US" dirty="0"/>
              <a:t> .</a:t>
            </a:r>
          </a:p>
          <a:p>
            <a:pPr marL="274320" lvl="1" indent="-274320">
              <a:buClr>
                <a:schemeClr val="accent3"/>
              </a:buClr>
              <a:buSzPct val="95000"/>
              <a:buNone/>
            </a:pPr>
            <a:r>
              <a:rPr lang="en-US" dirty="0">
                <a:ea typeface="Cambria Math" pitchFamily="18" charset="0"/>
              </a:rPr>
              <a:t>      Because  </a:t>
            </a:r>
            <a:r>
              <a:rPr lang="en-US" i="1" dirty="0"/>
              <a:t>M</a:t>
            </a:r>
            <a:r>
              <a:rPr lang="en-US" i="1" baseline="-25000" dirty="0">
                <a:ea typeface="Cambria Math" pitchFamily="18" charset="0"/>
              </a:rPr>
              <a:t>k</a:t>
            </a:r>
            <a:r>
              <a:rPr lang="en-US" dirty="0"/>
              <a:t> </a:t>
            </a:r>
            <a:r>
              <a:rPr lang="en-US" i="1" dirty="0" err="1"/>
              <a:t>y</a:t>
            </a:r>
            <a:r>
              <a:rPr lang="en-US" i="1" baseline="-25000" dirty="0" err="1">
                <a:ea typeface="Cambria Math" pitchFamily="18" charset="0"/>
              </a:rPr>
              <a:t>k</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t>( mod </a:t>
            </a:r>
            <a:r>
              <a:rPr lang="en-US" i="1" dirty="0" err="1"/>
              <a:t>m</a:t>
            </a:r>
            <a:r>
              <a:rPr lang="en-US" i="1" baseline="-25000" dirty="0" err="1">
                <a:ea typeface="Cambria Math" pitchFamily="18" charset="0"/>
              </a:rPr>
              <a:t>k</a:t>
            </a:r>
            <a:r>
              <a:rPr lang="en-US" dirty="0"/>
              <a:t> ), we see that    </a:t>
            </a:r>
            <a:r>
              <a:rPr lang="en-US" i="1" dirty="0"/>
              <a:t>x </a:t>
            </a:r>
            <a:r>
              <a:rPr lang="en-US" dirty="0">
                <a:latin typeface="Cambria Math"/>
                <a:ea typeface="Cambria Math"/>
              </a:rPr>
              <a:t>≡</a:t>
            </a:r>
            <a:r>
              <a:rPr lang="en-US" dirty="0"/>
              <a:t> </a:t>
            </a:r>
            <a:r>
              <a:rPr lang="en-US" i="1" dirty="0" err="1"/>
              <a:t>a</a:t>
            </a:r>
            <a:r>
              <a:rPr lang="en-US" i="1" baseline="-25000" dirty="0" err="1">
                <a:ea typeface="Cambria Math" pitchFamily="18" charset="0"/>
              </a:rPr>
              <a:t>k</a:t>
            </a:r>
            <a:r>
              <a:rPr lang="en-US" dirty="0"/>
              <a:t> </a:t>
            </a:r>
            <a:r>
              <a:rPr lang="en-US" i="1" dirty="0"/>
              <a:t>M</a:t>
            </a:r>
            <a:r>
              <a:rPr lang="en-US" i="1" baseline="-25000" dirty="0">
                <a:ea typeface="Cambria Math" pitchFamily="18" charset="0"/>
              </a:rPr>
              <a:t>k</a:t>
            </a:r>
            <a:r>
              <a:rPr lang="en-US" i="1" dirty="0"/>
              <a:t> </a:t>
            </a:r>
            <a:r>
              <a:rPr lang="en-US" i="1" dirty="0" err="1"/>
              <a:t>y</a:t>
            </a:r>
            <a:r>
              <a:rPr lang="en-US" i="1" baseline="-25000" dirty="0" err="1">
                <a:ea typeface="Cambria Math" pitchFamily="18" charset="0"/>
              </a:rPr>
              <a:t>k</a:t>
            </a:r>
            <a:r>
              <a:rPr lang="en-US" dirty="0">
                <a:latin typeface="Cambria Math" pitchFamily="18" charset="0"/>
                <a:ea typeface="Cambria Math" pitchFamily="18" charset="0"/>
              </a:rPr>
              <a:t> </a:t>
            </a:r>
            <a:r>
              <a:rPr lang="en-US" dirty="0">
                <a:latin typeface="Cambria Math"/>
                <a:ea typeface="Cambria Math"/>
              </a:rPr>
              <a:t>≡</a:t>
            </a:r>
            <a:r>
              <a:rPr lang="en-US" i="1" dirty="0"/>
              <a:t> </a:t>
            </a:r>
            <a:r>
              <a:rPr lang="en-US" i="1" dirty="0" err="1"/>
              <a:t>a</a:t>
            </a:r>
            <a:r>
              <a:rPr lang="en-US" i="1" baseline="-25000" dirty="0" err="1">
                <a:ea typeface="Cambria Math" pitchFamily="18" charset="0"/>
              </a:rPr>
              <a:t>k</a:t>
            </a:r>
            <a:r>
              <a:rPr lang="en-US" dirty="0"/>
              <a:t>( mod </a:t>
            </a:r>
            <a:r>
              <a:rPr lang="en-US" i="1" dirty="0" err="1"/>
              <a:t>m</a:t>
            </a:r>
            <a:r>
              <a:rPr lang="en-US" i="1" baseline="-25000" dirty="0" err="1">
                <a:latin typeface="Cambria Math" pitchFamily="18" charset="0"/>
                <a:ea typeface="Cambria Math" pitchFamily="18" charset="0"/>
              </a:rPr>
              <a:t>k</a:t>
            </a:r>
            <a:r>
              <a:rPr lang="en-US" dirty="0"/>
              <a:t>), for </a:t>
            </a:r>
            <a:r>
              <a:rPr lang="en-US" i="1" dirty="0"/>
              <a:t>k</a:t>
            </a:r>
            <a:r>
              <a:rPr lang="en-US" dirty="0"/>
              <a:t> = </a:t>
            </a:r>
            <a:r>
              <a:rPr lang="en-US" dirty="0">
                <a:latin typeface="Cambria Math" pitchFamily="18" charset="0"/>
                <a:ea typeface="Cambria Math" pitchFamily="18" charset="0"/>
              </a:rPr>
              <a:t>1,2,…,</a:t>
            </a:r>
            <a:r>
              <a:rPr lang="en-US" i="1" dirty="0"/>
              <a:t>n</a:t>
            </a:r>
            <a:r>
              <a:rPr lang="en-US" dirty="0"/>
              <a:t>.</a:t>
            </a:r>
          </a:p>
          <a:p>
            <a:pPr marL="274320" lvl="1" indent="-274320">
              <a:buClr>
                <a:schemeClr val="accent3"/>
              </a:buClr>
              <a:buSzPct val="95000"/>
              <a:buNone/>
            </a:pPr>
            <a:r>
              <a:rPr lang="en-US" dirty="0"/>
              <a:t>      Hence, </a:t>
            </a:r>
            <a:r>
              <a:rPr lang="en-US" i="1" dirty="0"/>
              <a:t>x</a:t>
            </a:r>
            <a:r>
              <a:rPr lang="en-US" dirty="0"/>
              <a:t> is a simultaneous solution to the </a:t>
            </a:r>
            <a:r>
              <a:rPr lang="en-US" i="1" dirty="0"/>
              <a:t>n</a:t>
            </a:r>
            <a:r>
              <a:rPr lang="en-US" dirty="0"/>
              <a:t> </a:t>
            </a:r>
            <a:r>
              <a:rPr lang="en-US" dirty="0" err="1"/>
              <a:t>congruences</a:t>
            </a:r>
            <a:r>
              <a:rPr lang="en-US" dirty="0"/>
              <a:t>.</a:t>
            </a:r>
          </a:p>
          <a:p>
            <a:pPr lvl="1">
              <a:buNone/>
            </a:pPr>
            <a:r>
              <a:rPr lang="en-US" dirty="0"/>
              <a:t>     </a:t>
            </a:r>
            <a:r>
              <a:rPr lang="en-US" i="1" dirty="0"/>
              <a:t>x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a:t>( mod </a:t>
            </a:r>
            <a:r>
              <a:rPr lang="en-US" i="1" dirty="0"/>
              <a:t>m</a:t>
            </a:r>
            <a:r>
              <a:rPr lang="en-US" baseline="-25000" dirty="0">
                <a:latin typeface="Cambria Math" pitchFamily="18" charset="0"/>
                <a:ea typeface="Cambria Math" pitchFamily="18" charset="0"/>
              </a:rPr>
              <a:t>1</a:t>
            </a:r>
            <a:r>
              <a:rPr lang="en-US" dirty="0"/>
              <a:t>)</a:t>
            </a:r>
          </a:p>
          <a:p>
            <a:pPr lvl="1">
              <a:buNone/>
            </a:pPr>
            <a:r>
              <a:rPr lang="en-US" i="1" dirty="0"/>
              <a:t>     x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t>( mod </a:t>
            </a:r>
            <a:r>
              <a:rPr lang="en-US" i="1" dirty="0"/>
              <a:t>m</a:t>
            </a:r>
            <a:r>
              <a:rPr lang="en-US" baseline="-25000" dirty="0">
                <a:latin typeface="Cambria Math" pitchFamily="18" charset="0"/>
                <a:ea typeface="Cambria Math" pitchFamily="18" charset="0"/>
              </a:rPr>
              <a:t>2</a:t>
            </a:r>
            <a:r>
              <a:rPr lang="en-US" dirty="0"/>
              <a:t>)</a:t>
            </a:r>
          </a:p>
          <a:p>
            <a:pPr lvl="1">
              <a:buNone/>
            </a:pPr>
            <a:r>
              <a:rPr lang="en-US" dirty="0"/>
              <a:t>       </a:t>
            </a:r>
            <a:r>
              <a:rPr lang="en-US" dirty="0">
                <a:latin typeface="Cambria Math"/>
                <a:ea typeface="Cambria Math"/>
              </a:rPr>
              <a:t>∙</a:t>
            </a:r>
          </a:p>
          <a:p>
            <a:pPr lvl="1">
              <a:buNone/>
            </a:pPr>
            <a:r>
              <a:rPr lang="en-US" dirty="0">
                <a:latin typeface="Cambria Math"/>
                <a:ea typeface="Cambria Math"/>
              </a:rPr>
              <a:t>        ∙</a:t>
            </a:r>
          </a:p>
          <a:p>
            <a:pPr lvl="1">
              <a:buNone/>
            </a:pPr>
            <a:r>
              <a:rPr lang="en-US" dirty="0">
                <a:latin typeface="Cambria Math"/>
                <a:ea typeface="Cambria Math"/>
              </a:rPr>
              <a:t>        ∙</a:t>
            </a:r>
            <a:endParaRPr lang="en-US" dirty="0"/>
          </a:p>
          <a:p>
            <a:pPr lvl="1">
              <a:buNone/>
            </a:pPr>
            <a:r>
              <a:rPr lang="en-US" i="1" dirty="0"/>
              <a:t>    x </a:t>
            </a:r>
            <a:r>
              <a:rPr lang="en-US" dirty="0">
                <a:latin typeface="Cambria Math"/>
                <a:ea typeface="Cambria Math"/>
              </a:rPr>
              <a:t>≡</a:t>
            </a:r>
            <a:r>
              <a:rPr lang="en-US" dirty="0"/>
              <a:t> </a:t>
            </a:r>
            <a:r>
              <a:rPr lang="en-US" i="1" dirty="0"/>
              <a:t>a</a:t>
            </a:r>
            <a:r>
              <a:rPr lang="en-US" i="1" baseline="-25000" dirty="0">
                <a:ea typeface="Cambria Math" pitchFamily="18" charset="0"/>
              </a:rPr>
              <a:t>n</a:t>
            </a:r>
            <a:r>
              <a:rPr lang="en-US" dirty="0">
                <a:latin typeface="Cambria Math" pitchFamily="18" charset="0"/>
                <a:ea typeface="Cambria Math" pitchFamily="18" charset="0"/>
              </a:rPr>
              <a:t> </a:t>
            </a:r>
            <a:r>
              <a:rPr lang="en-US" dirty="0"/>
              <a:t>( mod </a:t>
            </a:r>
            <a:r>
              <a:rPr lang="en-US" i="1" dirty="0" err="1"/>
              <a:t>m</a:t>
            </a:r>
            <a:r>
              <a:rPr lang="en-US" i="1" baseline="-25000" dirty="0" err="1">
                <a:ea typeface="Cambria Math" pitchFamily="18" charset="0"/>
              </a:rPr>
              <a:t>n</a:t>
            </a:r>
            <a:r>
              <a:rPr lang="en-US" dirty="0"/>
              <a:t>)</a:t>
            </a:r>
          </a:p>
          <a:p>
            <a:pPr lvl="1">
              <a:buNone/>
            </a:pPr>
            <a:endParaRPr lang="en-US" dirty="0"/>
          </a:p>
          <a:p>
            <a:endParaRPr lang="en-US" dirty="0"/>
          </a:p>
        </p:txBody>
      </p:sp>
      <p:sp>
        <p:nvSpPr>
          <p:cNvPr id="4" name="Isosceles Triangle 3"/>
          <p:cNvSpPr/>
          <p:nvPr/>
        </p:nvSpPr>
        <p:spPr>
          <a:xfrm rot="5400000" flipV="1">
            <a:off x="83820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1802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Chinese Remainder Theorem</a:t>
            </a:r>
          </a:p>
        </p:txBody>
      </p:sp>
      <p:sp>
        <p:nvSpPr>
          <p:cNvPr id="3" name="Content Placeholder 2"/>
          <p:cNvSpPr>
            <a:spLocks noGrp="1"/>
          </p:cNvSpPr>
          <p:nvPr>
            <p:ph idx="1"/>
          </p:nvPr>
        </p:nvSpPr>
        <p:spPr/>
        <p:txBody>
          <a:bodyPr>
            <a:normAutofit fontScale="85000" lnSpcReduction="20000"/>
          </a:bodyPr>
          <a:lstStyle/>
          <a:p>
            <a:pPr>
              <a:buNone/>
            </a:pPr>
            <a:r>
              <a:rPr lang="en-US" b="1" dirty="0"/>
              <a:t>   Example</a:t>
            </a:r>
            <a:r>
              <a:rPr lang="en-US" dirty="0"/>
              <a:t>: Consider the </a:t>
            </a:r>
            <a:r>
              <a:rPr lang="en-US" dirty="0">
                <a:latin typeface="Cambria Math" pitchFamily="18" charset="0"/>
                <a:ea typeface="Cambria Math" pitchFamily="18" charset="0"/>
              </a:rPr>
              <a:t>3</a:t>
            </a:r>
            <a:r>
              <a:rPr lang="en-US" dirty="0"/>
              <a:t> </a:t>
            </a:r>
            <a:r>
              <a:rPr lang="en-US" dirty="0" err="1"/>
              <a:t>congruences</a:t>
            </a:r>
            <a:r>
              <a:rPr lang="en-US" dirty="0"/>
              <a:t> from Sun-</a:t>
            </a:r>
            <a:r>
              <a:rPr lang="en-US" dirty="0" err="1"/>
              <a:t>Tsu’s</a:t>
            </a:r>
            <a:r>
              <a:rPr lang="en-US" dirty="0"/>
              <a:t> problem: </a:t>
            </a:r>
          </a:p>
          <a:p>
            <a:pPr>
              <a:buNone/>
            </a:pPr>
            <a:r>
              <a:rPr lang="en-US" i="1" dirty="0"/>
              <a:t>      x </a:t>
            </a:r>
            <a:r>
              <a:rPr lang="en-US" dirty="0">
                <a:latin typeface="Cambria Math"/>
                <a:ea typeface="Cambria Math"/>
              </a:rPr>
              <a:t>≡</a:t>
            </a:r>
            <a:r>
              <a:rPr lang="en-US" dirty="0"/>
              <a:t> </a:t>
            </a:r>
            <a:r>
              <a:rPr lang="en-US" dirty="0">
                <a:latin typeface="Cambria Math" pitchFamily="18" charset="0"/>
                <a:ea typeface="Cambria Math" pitchFamily="18" charset="0"/>
              </a:rPr>
              <a:t>2 </a:t>
            </a:r>
            <a:r>
              <a:rPr lang="en-US" dirty="0"/>
              <a:t>( mod </a:t>
            </a:r>
            <a:r>
              <a:rPr lang="en-US" dirty="0">
                <a:latin typeface="Cambria Math" pitchFamily="18" charset="0"/>
                <a:ea typeface="Cambria Math" pitchFamily="18" charset="0"/>
              </a:rPr>
              <a:t>3</a:t>
            </a:r>
            <a:r>
              <a:rPr lang="en-US" dirty="0"/>
              <a:t>),  </a:t>
            </a:r>
            <a:r>
              <a:rPr lang="en-US" i="1" dirty="0"/>
              <a:t>x </a:t>
            </a:r>
            <a:r>
              <a:rPr lang="en-US" dirty="0">
                <a:latin typeface="Cambria Math"/>
                <a:ea typeface="Cambria Math"/>
              </a:rPr>
              <a:t>≡</a:t>
            </a:r>
            <a:r>
              <a:rPr lang="en-US" dirty="0"/>
              <a:t> </a:t>
            </a:r>
            <a:r>
              <a:rPr lang="en-US" dirty="0">
                <a:latin typeface="Cambria Math" pitchFamily="18" charset="0"/>
                <a:ea typeface="Cambria Math" pitchFamily="18" charset="0"/>
              </a:rPr>
              <a:t>3 </a:t>
            </a:r>
            <a:r>
              <a:rPr lang="en-US" dirty="0"/>
              <a:t>( mod </a:t>
            </a:r>
            <a:r>
              <a:rPr lang="en-US" dirty="0">
                <a:latin typeface="Cambria Math" pitchFamily="18" charset="0"/>
                <a:ea typeface="Cambria Math" pitchFamily="18" charset="0"/>
              </a:rPr>
              <a:t>5</a:t>
            </a:r>
            <a:r>
              <a:rPr lang="en-US" dirty="0"/>
              <a:t>), </a:t>
            </a:r>
            <a:r>
              <a:rPr lang="en-US" i="1" dirty="0"/>
              <a:t>x </a:t>
            </a:r>
            <a:r>
              <a:rPr lang="en-US" dirty="0">
                <a:latin typeface="Cambria Math"/>
                <a:ea typeface="Cambria Math"/>
              </a:rPr>
              <a:t>≡</a:t>
            </a:r>
            <a:r>
              <a:rPr lang="en-US" dirty="0"/>
              <a:t> </a:t>
            </a:r>
            <a:r>
              <a:rPr lang="en-US" dirty="0">
                <a:latin typeface="Cambria Math" pitchFamily="18" charset="0"/>
                <a:ea typeface="Cambria Math" pitchFamily="18" charset="0"/>
              </a:rPr>
              <a:t>2 </a:t>
            </a:r>
            <a:r>
              <a:rPr lang="en-US" dirty="0"/>
              <a:t>( mod </a:t>
            </a:r>
            <a:r>
              <a:rPr lang="en-US" dirty="0">
                <a:latin typeface="Cambria Math" pitchFamily="18" charset="0"/>
                <a:ea typeface="Cambria Math" pitchFamily="18" charset="0"/>
              </a:rPr>
              <a:t>7</a:t>
            </a:r>
            <a:r>
              <a:rPr lang="en-US" dirty="0"/>
              <a:t>).</a:t>
            </a:r>
          </a:p>
          <a:p>
            <a:pPr lvl="1"/>
            <a:r>
              <a:rPr lang="en-US" dirty="0"/>
              <a:t>Let </a:t>
            </a:r>
            <a:r>
              <a:rPr lang="en-US" i="1" dirty="0"/>
              <a:t>m</a:t>
            </a:r>
            <a:r>
              <a:rPr lang="en-US" dirty="0"/>
              <a:t> = </a:t>
            </a:r>
            <a:r>
              <a:rPr lang="en-US" dirty="0">
                <a:latin typeface="Cambria Math" pitchFamily="18" charset="0"/>
                <a:ea typeface="Cambria Math" pitchFamily="18" charset="0"/>
              </a:rPr>
              <a:t>3</a:t>
            </a:r>
            <a:r>
              <a:rPr lang="en-US" dirty="0">
                <a:latin typeface="Cambria Math"/>
                <a:ea typeface="Cambria Math"/>
              </a:rPr>
              <a:t>∙</a:t>
            </a:r>
            <a:r>
              <a:rPr lang="en-US" dirty="0">
                <a:latin typeface="Cambria Math" pitchFamily="18" charset="0"/>
                <a:ea typeface="Cambria Math" pitchFamily="18" charset="0"/>
              </a:rPr>
              <a:t> 5</a:t>
            </a:r>
            <a:r>
              <a:rPr lang="en-US" dirty="0">
                <a:latin typeface="Cambria Math"/>
                <a:ea typeface="Cambria Math"/>
              </a:rPr>
              <a:t> ∙</a:t>
            </a:r>
            <a:r>
              <a:rPr lang="en-US" dirty="0">
                <a:latin typeface="Cambria Math" pitchFamily="18" charset="0"/>
                <a:ea typeface="Cambria Math" pitchFamily="18" charset="0"/>
              </a:rPr>
              <a:t> 7  </a:t>
            </a:r>
            <a:r>
              <a:rPr lang="en-US" dirty="0"/>
              <a:t>= </a:t>
            </a:r>
            <a:r>
              <a:rPr lang="en-US" dirty="0">
                <a:latin typeface="Cambria Math" pitchFamily="18" charset="0"/>
                <a:ea typeface="Cambria Math" pitchFamily="18" charset="0"/>
              </a:rPr>
              <a:t>105</a:t>
            </a:r>
            <a:r>
              <a:rPr lang="en-US" dirty="0"/>
              <a:t>, </a:t>
            </a:r>
            <a:r>
              <a:rPr lang="en-US" i="1" dirty="0"/>
              <a:t>M</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/3 = 35,</a:t>
            </a:r>
            <a:r>
              <a:rPr lang="en-US" dirty="0"/>
              <a:t>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/5 = 21,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/7 = 15.</a:t>
            </a:r>
          </a:p>
          <a:p>
            <a:pPr lvl="1"/>
            <a:r>
              <a:rPr lang="en-US" dirty="0">
                <a:latin typeface="Cambria Math" pitchFamily="18" charset="0"/>
                <a:ea typeface="Cambria Math" pitchFamily="18" charset="0"/>
              </a:rPr>
              <a:t>We see that</a:t>
            </a:r>
          </a:p>
          <a:p>
            <a:pPr lvl="2"/>
            <a:r>
              <a:rPr lang="en-US" dirty="0">
                <a:latin typeface="Cambria Math" pitchFamily="18" charset="0"/>
                <a:ea typeface="Cambria Math" pitchFamily="18" charset="0"/>
              </a:rPr>
              <a:t>2 is an inverse of </a:t>
            </a:r>
            <a:r>
              <a:rPr lang="en-US" i="1" dirty="0"/>
              <a:t>M</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35 modulo 3 since 35</a:t>
            </a:r>
            <a:r>
              <a:rPr lang="en-US" dirty="0">
                <a:latin typeface="Cambria Math"/>
                <a:ea typeface="Cambria Math"/>
              </a:rPr>
              <a:t> ∙</a:t>
            </a:r>
            <a:r>
              <a:rPr lang="en-US" dirty="0">
                <a:latin typeface="Cambria Math" pitchFamily="18" charset="0"/>
                <a:ea typeface="Cambria Math" pitchFamily="18" charset="0"/>
              </a:rPr>
              <a:t> 2 </a:t>
            </a:r>
            <a:r>
              <a:rPr lang="en-US" dirty="0">
                <a:latin typeface="Cambria Math"/>
                <a:ea typeface="Cambria Math"/>
              </a:rPr>
              <a:t>≡</a:t>
            </a:r>
            <a:r>
              <a:rPr lang="en-US" dirty="0"/>
              <a:t> </a:t>
            </a:r>
            <a:r>
              <a:rPr lang="en-US" dirty="0">
                <a:latin typeface="Cambria Math" pitchFamily="18" charset="0"/>
                <a:ea typeface="Cambria Math" pitchFamily="18" charset="0"/>
              </a:rPr>
              <a:t>2</a:t>
            </a:r>
            <a:r>
              <a:rPr lang="en-US" dirty="0">
                <a:latin typeface="Cambria Math"/>
                <a:ea typeface="Cambria Math"/>
              </a:rPr>
              <a:t> ∙</a:t>
            </a:r>
            <a:r>
              <a:rPr lang="en-US" dirty="0">
                <a:latin typeface="Cambria Math" pitchFamily="18" charset="0"/>
                <a:ea typeface="Cambria Math" pitchFamily="18" charset="0"/>
              </a:rPr>
              <a:t> 2</a:t>
            </a:r>
            <a:r>
              <a:rPr lang="en-US" dirty="0">
                <a:latin typeface="Cambria Math"/>
                <a:ea typeface="Cambria Math"/>
              </a:rPr>
              <a:t> ≡</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3</a:t>
            </a:r>
            <a:r>
              <a:rPr lang="en-US" dirty="0"/>
              <a:t>)</a:t>
            </a:r>
          </a:p>
          <a:p>
            <a:pPr lvl="2"/>
            <a:r>
              <a:rPr lang="en-US" dirty="0">
                <a:latin typeface="Cambria Math" pitchFamily="18" charset="0"/>
                <a:ea typeface="Cambria Math" pitchFamily="18" charset="0"/>
              </a:rPr>
              <a:t>1 is an inverse of </a:t>
            </a:r>
            <a:r>
              <a:rPr lang="en-US" i="1" dirty="0"/>
              <a:t>M</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 = 21 modulo 5 since 21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5</a:t>
            </a:r>
            <a:r>
              <a:rPr lang="en-US" dirty="0"/>
              <a:t>)</a:t>
            </a:r>
            <a:endParaRPr lang="en-US" dirty="0">
              <a:latin typeface="Cambria Math" pitchFamily="18" charset="0"/>
              <a:ea typeface="Cambria Math" pitchFamily="18" charset="0"/>
            </a:endParaRPr>
          </a:p>
          <a:p>
            <a:pPr lvl="2"/>
            <a:r>
              <a:rPr lang="en-US" dirty="0">
                <a:latin typeface="Cambria Math" pitchFamily="18" charset="0"/>
                <a:ea typeface="Cambria Math" pitchFamily="18" charset="0"/>
              </a:rPr>
              <a:t>1 is an inverse of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15 modulo 7 since 15</a:t>
            </a:r>
            <a:r>
              <a:rPr lang="en-US" dirty="0">
                <a:latin typeface="Cambria Math"/>
                <a:ea typeface="Cambria Math"/>
              </a:rPr>
              <a:t> ≡</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7</a:t>
            </a:r>
            <a:r>
              <a:rPr lang="en-US" dirty="0"/>
              <a:t>)</a:t>
            </a:r>
          </a:p>
          <a:p>
            <a:pPr lvl="1"/>
            <a:r>
              <a:rPr lang="en-US" dirty="0">
                <a:latin typeface="Cambria Math" pitchFamily="18" charset="0"/>
                <a:ea typeface="Cambria Math" pitchFamily="18" charset="0"/>
              </a:rPr>
              <a:t>Hence, </a:t>
            </a:r>
          </a:p>
          <a:p>
            <a:pPr lvl="1">
              <a:buNone/>
            </a:pPr>
            <a:r>
              <a:rPr lang="en-US" i="1" dirty="0">
                <a:latin typeface="Cambria Math" pitchFamily="18" charset="0"/>
                <a:ea typeface="Cambria Math" pitchFamily="18" charset="0"/>
              </a:rPr>
              <a:t>         </a:t>
            </a:r>
            <a:r>
              <a:rPr lang="en-US" i="1" dirty="0"/>
              <a:t>x</a:t>
            </a:r>
            <a:r>
              <a:rPr lang="en-US" dirty="0"/>
              <a:t> = </a:t>
            </a:r>
            <a:r>
              <a:rPr lang="en-US" i="1" dirty="0"/>
              <a:t>a</a:t>
            </a:r>
            <a:r>
              <a:rPr lang="en-US" baseline="-25000" dirty="0">
                <a:latin typeface="Cambria Math" pitchFamily="18" charset="0"/>
                <a:ea typeface="Cambria Math" pitchFamily="18" charset="0"/>
              </a:rPr>
              <a:t>1</a:t>
            </a:r>
            <a:r>
              <a:rPr lang="en-US" i="1" dirty="0"/>
              <a:t>M</a:t>
            </a:r>
            <a:r>
              <a:rPr lang="en-US" baseline="-25000" dirty="0">
                <a:latin typeface="Cambria Math" pitchFamily="18" charset="0"/>
                <a:ea typeface="Cambria Math" pitchFamily="18" charset="0"/>
              </a:rPr>
              <a:t>1</a:t>
            </a:r>
            <a:r>
              <a:rPr lang="en-US" i="1" dirty="0"/>
              <a:t>y</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a:t>
            </a:r>
            <a:r>
              <a:rPr lang="en-US" i="1" dirty="0"/>
              <a:t>a</a:t>
            </a:r>
            <a:r>
              <a:rPr lang="en-US" baseline="-25000" dirty="0">
                <a:latin typeface="Cambria Math" pitchFamily="18" charset="0"/>
                <a:ea typeface="Cambria Math" pitchFamily="18" charset="0"/>
              </a:rPr>
              <a:t>2</a:t>
            </a:r>
            <a:r>
              <a:rPr lang="en-US" i="1" dirty="0"/>
              <a:t>M</a:t>
            </a:r>
            <a:r>
              <a:rPr lang="en-US" baseline="-25000" dirty="0">
                <a:latin typeface="Cambria Math" pitchFamily="18" charset="0"/>
                <a:ea typeface="Cambria Math" pitchFamily="18" charset="0"/>
              </a:rPr>
              <a:t>2</a:t>
            </a:r>
            <a:r>
              <a:rPr lang="en-US" i="1" dirty="0"/>
              <a:t>y</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i="1" dirty="0"/>
              <a:t> a</a:t>
            </a:r>
            <a:r>
              <a:rPr lang="en-US" baseline="-25000" dirty="0">
                <a:latin typeface="Cambria Math" pitchFamily="18" charset="0"/>
                <a:ea typeface="Cambria Math" pitchFamily="18" charset="0"/>
              </a:rPr>
              <a:t>3</a:t>
            </a:r>
            <a:r>
              <a:rPr lang="en-US" i="1" dirty="0"/>
              <a:t>M</a:t>
            </a:r>
            <a:r>
              <a:rPr lang="en-US" baseline="-25000" dirty="0">
                <a:latin typeface="Cambria Math" pitchFamily="18" charset="0"/>
                <a:ea typeface="Cambria Math" pitchFamily="18" charset="0"/>
              </a:rPr>
              <a:t>3</a:t>
            </a:r>
            <a:r>
              <a:rPr lang="en-US" i="1" dirty="0"/>
              <a:t>y</a:t>
            </a:r>
            <a:r>
              <a:rPr lang="en-US" baseline="-25000" dirty="0">
                <a:latin typeface="Cambria Math" pitchFamily="18" charset="0"/>
                <a:ea typeface="Cambria Math" pitchFamily="18" charset="0"/>
              </a:rPr>
              <a:t>3 </a:t>
            </a:r>
            <a:endParaRPr lang="en-US" dirty="0">
              <a:latin typeface="Cambria Math" pitchFamily="18" charset="0"/>
              <a:ea typeface="Cambria Math" pitchFamily="18" charset="0"/>
            </a:endParaRPr>
          </a:p>
          <a:p>
            <a:pPr lvl="1">
              <a:buNone/>
            </a:pPr>
            <a:r>
              <a:rPr lang="en-US"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2 </a:t>
            </a:r>
            <a:r>
              <a:rPr lang="en-US" dirty="0">
                <a:latin typeface="Cambria Math"/>
                <a:ea typeface="Cambria Math"/>
              </a:rPr>
              <a:t>∙ </a:t>
            </a:r>
            <a:r>
              <a:rPr lang="en-US" dirty="0">
                <a:latin typeface="Cambria Math" pitchFamily="18" charset="0"/>
                <a:ea typeface="Cambria Math" pitchFamily="18" charset="0"/>
              </a:rPr>
              <a:t>35</a:t>
            </a:r>
            <a:r>
              <a:rPr lang="en-US" dirty="0">
                <a:latin typeface="Cambria Math"/>
                <a:ea typeface="Cambria Math"/>
              </a:rPr>
              <a:t> ∙</a:t>
            </a:r>
            <a:r>
              <a:rPr lang="en-US" dirty="0">
                <a:latin typeface="Cambria Math" pitchFamily="18" charset="0"/>
                <a:ea typeface="Cambria Math" pitchFamily="18" charset="0"/>
              </a:rPr>
              <a:t> 2 + 3 </a:t>
            </a:r>
            <a:r>
              <a:rPr lang="en-US" dirty="0">
                <a:latin typeface="Cambria Math"/>
                <a:ea typeface="Cambria Math"/>
              </a:rPr>
              <a:t>∙ </a:t>
            </a:r>
            <a:r>
              <a:rPr lang="en-US" dirty="0">
                <a:latin typeface="Cambria Math" pitchFamily="18" charset="0"/>
                <a:ea typeface="Cambria Math" pitchFamily="18" charset="0"/>
              </a:rPr>
              <a:t>21</a:t>
            </a:r>
            <a:r>
              <a:rPr lang="en-US" dirty="0">
                <a:latin typeface="Cambria Math"/>
                <a:ea typeface="Cambria Math"/>
              </a:rPr>
              <a:t> ∙</a:t>
            </a:r>
            <a:r>
              <a:rPr lang="en-US" dirty="0">
                <a:latin typeface="Cambria Math" pitchFamily="18" charset="0"/>
                <a:ea typeface="Cambria Math" pitchFamily="18" charset="0"/>
              </a:rPr>
              <a:t> 1  + 2 </a:t>
            </a:r>
            <a:r>
              <a:rPr lang="en-US" dirty="0">
                <a:latin typeface="Cambria Math"/>
                <a:ea typeface="Cambria Math"/>
              </a:rPr>
              <a:t>∙ </a:t>
            </a:r>
            <a:r>
              <a:rPr lang="en-US" dirty="0">
                <a:latin typeface="Cambria Math" pitchFamily="18" charset="0"/>
                <a:ea typeface="Cambria Math" pitchFamily="18" charset="0"/>
              </a:rPr>
              <a:t>15</a:t>
            </a:r>
            <a:r>
              <a:rPr lang="en-US" dirty="0">
                <a:latin typeface="Cambria Math"/>
                <a:ea typeface="Cambria Math"/>
              </a:rPr>
              <a:t> ∙</a:t>
            </a:r>
            <a:r>
              <a:rPr lang="en-US" dirty="0">
                <a:latin typeface="Cambria Math" pitchFamily="18" charset="0"/>
                <a:ea typeface="Cambria Math" pitchFamily="18" charset="0"/>
              </a:rPr>
              <a:t> 1  = 233</a:t>
            </a:r>
            <a:r>
              <a:rPr lang="en-US" dirty="0">
                <a:latin typeface="Cambria Math"/>
                <a:ea typeface="Cambria Math"/>
              </a:rPr>
              <a:t> ≡ 23 (mod 105)</a:t>
            </a:r>
          </a:p>
          <a:p>
            <a:pPr lvl="1">
              <a:buNone/>
            </a:pPr>
            <a:endParaRPr lang="en-US" dirty="0">
              <a:ea typeface="Cambria Math" pitchFamily="18" charset="0"/>
            </a:endParaRPr>
          </a:p>
          <a:p>
            <a:pPr lvl="1"/>
            <a:r>
              <a:rPr lang="en-US" dirty="0">
                <a:latin typeface="Cambria Math" pitchFamily="18" charset="0"/>
                <a:ea typeface="Cambria Math" pitchFamily="18" charset="0"/>
              </a:rPr>
              <a:t>We have shown that 23 is the smallest positive integer that is a simultaneous solution. Check it!</a:t>
            </a:r>
          </a:p>
          <a:p>
            <a:endParaRPr lang="en-US" dirty="0"/>
          </a:p>
        </p:txBody>
      </p:sp>
    </p:spTree>
    <p:extLst>
      <p:ext uri="{BB962C8B-B14F-4D97-AF65-F5344CB8AC3E}">
        <p14:creationId xmlns:p14="http://schemas.microsoft.com/office/powerpoint/2010/main" val="40476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143000"/>
            <a:ext cx="7924800" cy="4832092"/>
          </a:xfrm>
          <a:prstGeom prst="rect">
            <a:avLst/>
          </a:prstGeom>
        </p:spPr>
        <p:txBody>
          <a:bodyPr wrap="square">
            <a:spAutoFit/>
          </a:bodyPr>
          <a:lstStyle/>
          <a:p>
            <a:pPr algn="just"/>
            <a:r>
              <a:rPr lang="en-US" sz="2800" dirty="0"/>
              <a:t>Problem: </a:t>
            </a:r>
          </a:p>
          <a:p>
            <a:pPr algn="just"/>
            <a:r>
              <a:rPr lang="en-US" sz="2800" dirty="0"/>
              <a:t>Jessica breeds rabbits. She's not sure exactly how many she has today, but as she was moving them about this morning, she noticed some things. When she fed them, in groups of 5, she had 4 left over. When she bathed them, in groups of 8, she had a group of 6 left over. She took them outside to romp in groups of 9, but then the last group consisted of only 8. She's positive that there are fewer than 250 rabbits - but how many does she have?</a:t>
            </a:r>
          </a:p>
        </p:txBody>
      </p:sp>
    </p:spTree>
    <p:extLst>
      <p:ext uri="{BB962C8B-B14F-4D97-AF65-F5344CB8AC3E}">
        <p14:creationId xmlns:p14="http://schemas.microsoft.com/office/powerpoint/2010/main" val="1501422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Fermat’s Little Theorem</a:t>
            </a:r>
          </a:p>
        </p:txBody>
      </p:sp>
      <p:pic>
        <p:nvPicPr>
          <p:cNvPr id="4" name="Content Placeholder 3" descr="0315.jpg"/>
          <p:cNvPicPr>
            <a:picLocks noGrp="1" noChangeAspect="1"/>
          </p:cNvPicPr>
          <p:nvPr>
            <p:ph idx="1"/>
          </p:nvPr>
        </p:nvPicPr>
        <p:blipFill>
          <a:blip r:embed="rId2" cstate="print"/>
          <a:stretch>
            <a:fillRect/>
          </a:stretch>
        </p:blipFill>
        <p:spPr>
          <a:xfrm>
            <a:off x="7010400" y="152400"/>
            <a:ext cx="904494" cy="1040892"/>
          </a:xfrm>
        </p:spPr>
      </p:pic>
      <p:sp>
        <p:nvSpPr>
          <p:cNvPr id="6" name="Content Placeholder 2"/>
          <p:cNvSpPr txBox="1">
            <a:spLocks/>
          </p:cNvSpPr>
          <p:nvPr/>
        </p:nvSpPr>
        <p:spPr>
          <a:xfrm>
            <a:off x="457200" y="1935480"/>
            <a:ext cx="8229600" cy="4389120"/>
          </a:xfrm>
          <a:prstGeom prst="rect">
            <a:avLst/>
          </a:prstGeom>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lang="en-US" sz="2600" b="1" dirty="0"/>
              <a:t>     Theorem </a:t>
            </a:r>
            <a:r>
              <a:rPr lang="en-US" sz="2600" b="1" dirty="0">
                <a:latin typeface="Cambria Math" pitchFamily="18" charset="0"/>
                <a:ea typeface="Cambria Math" pitchFamily="18" charset="0"/>
              </a:rPr>
              <a:t>3</a:t>
            </a:r>
            <a:r>
              <a:rPr lang="en-US" sz="2600" dirty="0"/>
              <a:t>: (</a:t>
            </a:r>
            <a:r>
              <a:rPr lang="en-US" sz="2600" i="1" dirty="0"/>
              <a:t>Fermat’s Little The</a:t>
            </a:r>
            <a:r>
              <a:rPr lang="en-US" sz="2600" dirty="0"/>
              <a:t>orem) If </a:t>
            </a:r>
            <a:r>
              <a:rPr lang="en-US" sz="2600" i="1" dirty="0"/>
              <a:t>p</a:t>
            </a:r>
            <a:r>
              <a:rPr lang="en-US" sz="2600" dirty="0"/>
              <a:t> is prime and </a:t>
            </a:r>
            <a:r>
              <a:rPr lang="en-US" sz="2600" i="1" dirty="0"/>
              <a:t>a</a:t>
            </a:r>
            <a:r>
              <a:rPr lang="en-US" sz="2600" dirty="0"/>
              <a:t> is an integer not divisible by </a:t>
            </a:r>
            <a:r>
              <a:rPr lang="en-US" sz="2600" i="1" dirty="0"/>
              <a:t>p</a:t>
            </a:r>
            <a:r>
              <a:rPr lang="en-US" sz="2600" dirty="0"/>
              <a:t>, then</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0" i="1" u="none" strike="noStrike" kern="1200" cap="none" spc="0" normalizeH="0" baseline="0" noProof="0" dirty="0">
                <a:ln>
                  <a:noFill/>
                </a:ln>
                <a:solidFill>
                  <a:schemeClr val="tx1"/>
                </a:solidFill>
                <a:effectLst/>
                <a:uLnTx/>
                <a:uFillTx/>
                <a:latin typeface="+mn-lt"/>
                <a:ea typeface="+mn-ea"/>
                <a:cs typeface="+mn-cs"/>
              </a:rPr>
              <a:t>a</a:t>
            </a:r>
            <a:r>
              <a:rPr kumimoji="0" lang="en-US" sz="2600" b="0" i="1" u="none" strike="noStrike" kern="1200" cap="none" spc="0" normalizeH="0" baseline="30000" noProof="0" dirty="0">
                <a:ln>
                  <a:noFill/>
                </a:ln>
                <a:solidFill>
                  <a:schemeClr val="tx1"/>
                </a:solidFill>
                <a:effectLst/>
                <a:uLnTx/>
                <a:uFillTx/>
                <a:latin typeface="+mn-lt"/>
                <a:ea typeface="+mn-ea"/>
                <a:cs typeface="+mn-cs"/>
              </a:rPr>
              <a:t>p-</a:t>
            </a:r>
            <a:r>
              <a:rPr kumimoji="0" lang="en-US" sz="2600" b="0" u="none" strike="noStrike" kern="1200" cap="none" spc="0" normalizeH="0" baseline="30000" noProof="0" dirty="0">
                <a:ln>
                  <a:noFill/>
                </a:ln>
                <a:solidFill>
                  <a:schemeClr val="tx1"/>
                </a:solidFill>
                <a:effectLst/>
                <a:uLnTx/>
                <a:uFillTx/>
                <a:latin typeface="Cambria Math" pitchFamily="18" charset="0"/>
                <a:ea typeface="Cambria Math" pitchFamily="18" charset="0"/>
              </a:rPr>
              <a:t>1</a:t>
            </a:r>
            <a:r>
              <a:rPr kumimoji="0" lang="en-US" sz="2600" b="0" u="none" strike="noStrike" kern="1200" cap="none" spc="0" normalizeH="0" baseline="0" noProof="0" dirty="0">
                <a:ln>
                  <a:noFill/>
                </a:ln>
                <a:solidFill>
                  <a:schemeClr val="tx1"/>
                </a:solidFill>
                <a:effectLst/>
                <a:uLnTx/>
                <a:uFillTx/>
                <a:latin typeface="Cambria Math" pitchFamily="18" charset="0"/>
                <a:ea typeface="Cambria Math" pitchFamily="18" charset="0"/>
              </a:rPr>
              <a:t> </a:t>
            </a:r>
            <a:r>
              <a:rPr kumimoji="0" lang="en-US" sz="2600" b="0" u="none" strike="noStrike" kern="1200" cap="none" spc="0" normalizeH="0" baseline="0" noProof="0" dirty="0">
                <a:ln>
                  <a:noFill/>
                </a:ln>
                <a:solidFill>
                  <a:schemeClr val="tx1"/>
                </a:solidFill>
                <a:effectLst/>
                <a:uLnTx/>
                <a:uFillTx/>
                <a:latin typeface="Cambria Math"/>
                <a:ea typeface="Cambria Math"/>
              </a:rPr>
              <a:t>≡ 1 (mod </a:t>
            </a:r>
            <a:r>
              <a:rPr kumimoji="0" lang="en-US" sz="2600" b="0" i="1" u="none" strike="noStrike" kern="1200" cap="none" spc="0" normalizeH="0" baseline="0" noProof="0" dirty="0">
                <a:ln>
                  <a:noFill/>
                </a:ln>
                <a:solidFill>
                  <a:schemeClr val="tx1"/>
                </a:solidFill>
                <a:effectLst/>
                <a:uLnTx/>
                <a:uFillTx/>
                <a:ea typeface="Cambria Math"/>
              </a:rPr>
              <a:t>p</a:t>
            </a:r>
            <a:r>
              <a:rPr kumimoji="0" lang="en-US" sz="2600" b="0" u="none" strike="noStrike" kern="1200" cap="none" spc="0" normalizeH="0" baseline="0" noProof="0" dirty="0">
                <a:ln>
                  <a:noFill/>
                </a:ln>
                <a:solidFill>
                  <a:schemeClr val="tx1"/>
                </a:solidFill>
                <a:effectLst/>
                <a:uLnTx/>
                <a:uFillTx/>
                <a:latin typeface="Cambria Math"/>
                <a:ea typeface="Cambria Math"/>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lang="en-US" sz="2600" dirty="0">
                <a:latin typeface="Cambria Math"/>
                <a:ea typeface="Cambria Math"/>
              </a:rPr>
              <a:t>     </a:t>
            </a:r>
            <a:r>
              <a:rPr lang="en-US" sz="2600" dirty="0">
                <a:ea typeface="Cambria Math"/>
              </a:rPr>
              <a:t>Furthermore, for every integer </a:t>
            </a:r>
            <a:r>
              <a:rPr lang="en-US" sz="2600" i="1" dirty="0">
                <a:ea typeface="Cambria Math"/>
              </a:rPr>
              <a:t>a</a:t>
            </a:r>
            <a:r>
              <a:rPr lang="en-US" sz="2600" dirty="0">
                <a:ea typeface="Cambria Math"/>
              </a:rPr>
              <a:t> we have  </a:t>
            </a:r>
            <a:r>
              <a:rPr lang="en-US" sz="2600" i="1" dirty="0" err="1"/>
              <a:t>a</a:t>
            </a:r>
            <a:r>
              <a:rPr lang="en-US" sz="2600" i="1" baseline="30000" dirty="0" err="1"/>
              <a:t>p</a:t>
            </a:r>
            <a:r>
              <a:rPr lang="en-US" sz="2600" dirty="0">
                <a:latin typeface="Cambria Math" pitchFamily="18" charset="0"/>
                <a:ea typeface="Cambria Math" pitchFamily="18" charset="0"/>
              </a:rPr>
              <a:t> </a:t>
            </a:r>
            <a:r>
              <a:rPr lang="en-US" sz="2600" dirty="0">
                <a:latin typeface="Cambria Math"/>
                <a:ea typeface="Cambria Math"/>
              </a:rPr>
              <a:t>≡ </a:t>
            </a:r>
            <a:r>
              <a:rPr lang="en-US" sz="2600" i="1" dirty="0">
                <a:ea typeface="Cambria Math"/>
              </a:rPr>
              <a:t>a</a:t>
            </a:r>
            <a:r>
              <a:rPr lang="en-US" sz="2600" dirty="0">
                <a:latin typeface="Cambria Math"/>
                <a:ea typeface="Cambria Math"/>
              </a:rPr>
              <a:t> (mod </a:t>
            </a:r>
            <a:r>
              <a:rPr lang="en-US" sz="2600" i="1" dirty="0">
                <a:ea typeface="Cambria Math"/>
              </a:rPr>
              <a:t>p</a:t>
            </a:r>
            <a:r>
              <a:rPr lang="en-US" sz="2600" dirty="0">
                <a:latin typeface="Cambria Math"/>
                <a:ea typeface="Cambria Math"/>
              </a:rPr>
              <a:t>)</a:t>
            </a:r>
          </a:p>
          <a:p>
            <a:pPr marL="274320" lvl="0" indent="-274320">
              <a:spcBef>
                <a:spcPct val="20000"/>
              </a:spcBef>
              <a:buClr>
                <a:schemeClr val="accent3"/>
              </a:buClr>
              <a:buSzPct val="95000"/>
              <a:defRPr/>
            </a:pPr>
            <a:r>
              <a:rPr lang="en-US" sz="2600" dirty="0">
                <a:latin typeface="Cambria Math"/>
                <a:ea typeface="Cambria Math"/>
              </a:rPr>
              <a:t>     </a:t>
            </a:r>
            <a:r>
              <a:rPr lang="en-US" sz="2600" dirty="0">
                <a:ea typeface="Cambria Math"/>
              </a:rPr>
              <a:t>(</a:t>
            </a:r>
            <a:r>
              <a:rPr lang="en-US" sz="2600" i="1" dirty="0">
                <a:ea typeface="Cambria Math"/>
              </a:rPr>
              <a:t>proof  outlined in Exercise </a:t>
            </a:r>
            <a:r>
              <a:rPr lang="en-US" sz="2600" i="1" dirty="0">
                <a:latin typeface="Cambria Math"/>
                <a:ea typeface="Cambria Math"/>
              </a:rPr>
              <a:t>19</a:t>
            </a:r>
            <a:r>
              <a:rPr lang="en-US" sz="2600" dirty="0">
                <a:ea typeface="Cambria Math"/>
              </a:rPr>
              <a:t>)</a:t>
            </a:r>
          </a:p>
          <a:p>
            <a:pPr marL="274320" lvl="0" indent="-274320">
              <a:spcBef>
                <a:spcPct val="20000"/>
              </a:spcBef>
              <a:buClr>
                <a:schemeClr val="accent3"/>
              </a:buClr>
              <a:buSzPct val="95000"/>
              <a:defRPr/>
            </a:pPr>
            <a:endParaRPr lang="en-US" sz="2600" i="1" dirty="0">
              <a:ea typeface="Cambria Math"/>
            </a:endParaRPr>
          </a:p>
          <a:p>
            <a:pPr marL="274320" lvl="0" indent="-274320">
              <a:spcBef>
                <a:spcPct val="20000"/>
              </a:spcBef>
              <a:buClr>
                <a:schemeClr val="accent3"/>
              </a:buClr>
              <a:buSzPct val="95000"/>
              <a:defRPr/>
            </a:pPr>
            <a:r>
              <a:rPr lang="en-US" sz="2600" i="1" dirty="0">
                <a:ea typeface="Cambria Math"/>
              </a:rPr>
              <a:t>     </a:t>
            </a:r>
            <a:r>
              <a:rPr lang="en-US" sz="2600" dirty="0">
                <a:ea typeface="Cambria Math"/>
              </a:rPr>
              <a:t>Fermat’s little theorem is useful in computing the remainders modulo </a:t>
            </a:r>
            <a:r>
              <a:rPr lang="en-US" sz="2600" i="1" dirty="0">
                <a:ea typeface="Cambria Math"/>
              </a:rPr>
              <a:t>p</a:t>
            </a:r>
            <a:r>
              <a:rPr lang="en-US" sz="2600" dirty="0">
                <a:ea typeface="Cambria Math"/>
              </a:rPr>
              <a:t> of large powers of integers.</a:t>
            </a:r>
          </a:p>
          <a:p>
            <a:pPr marL="274320" lvl="0" indent="-274320">
              <a:spcBef>
                <a:spcPct val="20000"/>
              </a:spcBef>
              <a:buClr>
                <a:schemeClr val="accent3"/>
              </a:buClr>
              <a:buSzPct val="95000"/>
              <a:defRPr/>
            </a:pPr>
            <a:r>
              <a:rPr lang="en-US" sz="2600" i="1" dirty="0">
                <a:ea typeface="Cambria Math"/>
              </a:rPr>
              <a:t>     </a:t>
            </a:r>
            <a:r>
              <a:rPr lang="en-US" sz="2600" b="1" dirty="0">
                <a:ea typeface="Cambria Math"/>
              </a:rPr>
              <a:t>Example</a:t>
            </a:r>
            <a:r>
              <a:rPr lang="en-US" sz="2600" dirty="0">
                <a:ea typeface="Cambria Math"/>
              </a:rPr>
              <a:t>:</a:t>
            </a:r>
            <a:r>
              <a:rPr lang="en-US" sz="2600" i="1" dirty="0">
                <a:ea typeface="Cambria Math"/>
              </a:rPr>
              <a:t> </a:t>
            </a:r>
            <a:r>
              <a:rPr lang="en-US" sz="2600" dirty="0">
                <a:ea typeface="Cambria Math"/>
              </a:rPr>
              <a:t>Find</a:t>
            </a:r>
            <a:r>
              <a:rPr lang="en-US" sz="2600" i="1" dirty="0">
                <a:ea typeface="Cambria Math"/>
              </a:rPr>
              <a:t>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222 </a:t>
            </a:r>
            <a:r>
              <a:rPr lang="en-US" sz="2600" b="1" dirty="0">
                <a:ea typeface="Cambria Math"/>
              </a:rPr>
              <a:t>mod</a:t>
            </a:r>
            <a:r>
              <a:rPr lang="en-US" sz="2600" b="1" dirty="0">
                <a:latin typeface="Cambria Math"/>
                <a:ea typeface="Cambria Math"/>
              </a:rPr>
              <a:t> </a:t>
            </a:r>
            <a:r>
              <a:rPr lang="en-US" sz="2600" dirty="0">
                <a:latin typeface="Cambria Math"/>
                <a:ea typeface="Cambria Math"/>
              </a:rPr>
              <a:t>11.</a:t>
            </a:r>
          </a:p>
          <a:p>
            <a:pPr marL="274320" lvl="0" indent="-274320">
              <a:spcBef>
                <a:spcPct val="20000"/>
              </a:spcBef>
              <a:buClr>
                <a:schemeClr val="accent3"/>
              </a:buClr>
              <a:buSzPct val="95000"/>
              <a:defRPr/>
            </a:pPr>
            <a:r>
              <a:rPr lang="en-US" sz="2600" b="1" baseline="30000" dirty="0">
                <a:latin typeface="Cambria Math"/>
                <a:ea typeface="Cambria Math"/>
              </a:rPr>
              <a:t>    </a:t>
            </a:r>
            <a:r>
              <a:rPr lang="en-US" sz="2600" dirty="0">
                <a:latin typeface="Cambria Math"/>
                <a:ea typeface="Cambria Math"/>
              </a:rPr>
              <a:t>  By Fermat’s little theorem, we know that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10 </a:t>
            </a:r>
            <a:r>
              <a:rPr lang="en-US" sz="2600" dirty="0">
                <a:latin typeface="Cambria Math"/>
                <a:ea typeface="Cambria Math"/>
              </a:rPr>
              <a:t>≡ 1 (mod 11), and so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10 </a:t>
            </a:r>
            <a:r>
              <a:rPr lang="en-US" sz="2600" dirty="0">
                <a:latin typeface="Cambria Math"/>
                <a:ea typeface="Cambria Math"/>
              </a:rPr>
              <a:t>)</a:t>
            </a:r>
            <a:r>
              <a:rPr lang="en-US" sz="2600" i="1" baseline="30000" dirty="0">
                <a:latin typeface="Cambria Math"/>
                <a:ea typeface="Cambria Math"/>
              </a:rPr>
              <a:t>k </a:t>
            </a:r>
            <a:r>
              <a:rPr lang="en-US" sz="2600" dirty="0">
                <a:latin typeface="Cambria Math"/>
                <a:ea typeface="Cambria Math"/>
              </a:rPr>
              <a:t>≡ 1 (mod 11), for every positive integer </a:t>
            </a:r>
            <a:r>
              <a:rPr lang="en-US" sz="2600" i="1" dirty="0">
                <a:latin typeface="Cambria Math"/>
                <a:ea typeface="Cambria Math"/>
              </a:rPr>
              <a:t>k</a:t>
            </a:r>
            <a:r>
              <a:rPr lang="en-US" sz="2600" dirty="0">
                <a:latin typeface="Cambria Math"/>
                <a:ea typeface="Cambria Math"/>
              </a:rPr>
              <a:t>. Therefore,</a:t>
            </a:r>
          </a:p>
          <a:p>
            <a:pPr marL="274320" lvl="0" indent="-274320">
              <a:spcBef>
                <a:spcPct val="20000"/>
              </a:spcBef>
              <a:buClr>
                <a:schemeClr val="accent3"/>
              </a:buClr>
              <a:buSzPct val="95000"/>
              <a:defRPr/>
            </a:pPr>
            <a:endParaRPr lang="en-US" sz="2600" dirty="0">
              <a:latin typeface="Cambria Math"/>
              <a:ea typeface="Cambria Math"/>
            </a:endParaRPr>
          </a:p>
          <a:p>
            <a:pPr marL="274320" lvl="0" indent="-274320">
              <a:spcBef>
                <a:spcPct val="20000"/>
              </a:spcBef>
              <a:buClr>
                <a:schemeClr val="accent3"/>
              </a:buClr>
              <a:buSzPct val="95000"/>
              <a:defRPr/>
            </a:pP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222 </a:t>
            </a:r>
            <a:r>
              <a:rPr lang="en-US" sz="2600" dirty="0">
                <a:ea typeface="Cambria Math"/>
              </a:rPr>
              <a:t>=</a:t>
            </a: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22</a:t>
            </a:r>
            <a:r>
              <a:rPr lang="en-US" sz="2600" baseline="30000" dirty="0">
                <a:latin typeface="Cambria Math"/>
                <a:ea typeface="Cambria Math"/>
              </a:rPr>
              <a:t>∙10 + 2</a:t>
            </a:r>
            <a:r>
              <a:rPr lang="en-US" sz="2600" dirty="0">
                <a:ea typeface="Cambria Math"/>
              </a:rPr>
              <a:t> =</a:t>
            </a: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10</a:t>
            </a:r>
            <a:r>
              <a:rPr lang="en-US" sz="2600" dirty="0">
                <a:latin typeface="Cambria Math"/>
                <a:ea typeface="Cambria Math"/>
              </a:rPr>
              <a:t>)</a:t>
            </a:r>
            <a:r>
              <a:rPr lang="en-US" sz="2600" baseline="30000" dirty="0">
                <a:latin typeface="Cambria Math"/>
                <a:ea typeface="Cambria Math"/>
              </a:rPr>
              <a:t>22</a:t>
            </a:r>
            <a:r>
              <a:rPr lang="en-US" sz="2600" dirty="0">
                <a:latin typeface="Cambria Math"/>
                <a:ea typeface="Cambria Math"/>
              </a:rPr>
              <a:t>7</a:t>
            </a:r>
            <a:r>
              <a:rPr lang="en-US" sz="2600" baseline="30000" dirty="0">
                <a:latin typeface="Cambria Math"/>
                <a:ea typeface="Cambria Math"/>
              </a:rPr>
              <a:t>2</a:t>
            </a:r>
            <a:r>
              <a:rPr lang="en-US" sz="2600" dirty="0">
                <a:latin typeface="Cambria Math"/>
                <a:ea typeface="Cambria Math"/>
              </a:rPr>
              <a:t> ≡ </a:t>
            </a:r>
            <a:r>
              <a:rPr lang="en-US" sz="2600" dirty="0">
                <a:latin typeface="Cambria Math" pitchFamily="18" charset="0"/>
                <a:ea typeface="Cambria Math" pitchFamily="18" charset="0"/>
              </a:rPr>
              <a:t> (1</a:t>
            </a:r>
            <a:r>
              <a:rPr lang="en-US" sz="2600" dirty="0">
                <a:latin typeface="Cambria Math"/>
                <a:ea typeface="Cambria Math"/>
              </a:rPr>
              <a:t>)</a:t>
            </a:r>
            <a:r>
              <a:rPr lang="en-US" sz="2600" baseline="30000" dirty="0">
                <a:latin typeface="Cambria Math"/>
                <a:ea typeface="Cambria Math"/>
              </a:rPr>
              <a:t>22</a:t>
            </a:r>
            <a:r>
              <a:rPr lang="en-US" sz="2600" dirty="0">
                <a:latin typeface="Cambria Math"/>
                <a:ea typeface="Cambria Math"/>
              </a:rPr>
              <a:t> ∙49 ≡ 5 (mod 11).</a:t>
            </a:r>
          </a:p>
          <a:p>
            <a:pPr marL="274320" lvl="0" indent="-274320">
              <a:spcBef>
                <a:spcPct val="20000"/>
              </a:spcBef>
              <a:buClr>
                <a:schemeClr val="accent3"/>
              </a:buClr>
              <a:buSzPct val="95000"/>
              <a:defRPr/>
            </a:pPr>
            <a:endParaRPr lang="en-US" sz="2600" dirty="0">
              <a:latin typeface="Cambria Math"/>
              <a:ea typeface="Cambria Math"/>
            </a:endParaRPr>
          </a:p>
          <a:p>
            <a:pPr marL="274320" lvl="0" indent="-274320">
              <a:spcBef>
                <a:spcPct val="20000"/>
              </a:spcBef>
              <a:buClr>
                <a:schemeClr val="accent3"/>
              </a:buClr>
              <a:buSzPct val="95000"/>
              <a:defRPr/>
            </a:pPr>
            <a:r>
              <a:rPr lang="en-US" sz="2600" dirty="0">
                <a:latin typeface="Cambria Math"/>
                <a:ea typeface="Cambria Math"/>
              </a:rPr>
              <a:t>     Hence,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222 </a:t>
            </a:r>
            <a:r>
              <a:rPr lang="en-US" sz="2600" b="1" dirty="0">
                <a:ea typeface="Cambria Math"/>
              </a:rPr>
              <a:t>mod</a:t>
            </a:r>
            <a:r>
              <a:rPr lang="en-US" sz="2600" b="1" dirty="0">
                <a:latin typeface="Cambria Math"/>
                <a:ea typeface="Cambria Math"/>
              </a:rPr>
              <a:t> </a:t>
            </a:r>
            <a:r>
              <a:rPr lang="en-US" sz="2600" dirty="0">
                <a:latin typeface="Cambria Math"/>
                <a:ea typeface="Cambria Math"/>
              </a:rPr>
              <a:t>11 = 5.</a:t>
            </a:r>
          </a:p>
          <a:p>
            <a:pPr marL="274320" lvl="0" indent="-274320">
              <a:spcBef>
                <a:spcPct val="20000"/>
              </a:spcBef>
              <a:buClr>
                <a:schemeClr val="accent3"/>
              </a:buClr>
              <a:buSzPct val="95000"/>
              <a:defRPr/>
            </a:pPr>
            <a:r>
              <a:rPr lang="en-US" sz="2600" dirty="0">
                <a:latin typeface="Cambria Math"/>
                <a:ea typeface="Cambria Math"/>
              </a:rPr>
              <a:t>      </a:t>
            </a:r>
            <a:endParaRPr lang="en-US" sz="2600" dirty="0">
              <a:ea typeface="Cambria Math"/>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en-US" sz="2600" b="0" u="none" strike="noStrike" kern="1200" cap="none" spc="0" normalizeH="0" baseline="0" noProof="0" dirty="0">
                <a:ln>
                  <a:noFill/>
                </a:ln>
                <a:solidFill>
                  <a:schemeClr val="tx1"/>
                </a:solidFill>
                <a:effectLst/>
                <a:uLnTx/>
                <a:uFillTx/>
                <a:ea typeface="Cambria Math"/>
              </a:rPr>
              <a:t>               </a:t>
            </a:r>
            <a:endParaRPr kumimoji="0" lang="en-US" sz="2600" b="0" u="none" strike="noStrike" kern="1200" cap="none" spc="0" normalizeH="0" baseline="0" noProof="0" dirty="0">
              <a:ln>
                <a:noFill/>
              </a:ln>
              <a:solidFill>
                <a:schemeClr val="tx1"/>
              </a:solidFill>
              <a:effectLst/>
              <a:uLnTx/>
              <a:uFillTx/>
              <a:ea typeface="Cambria Math" pitchFamily="18" charset="0"/>
            </a:endParaRPr>
          </a:p>
        </p:txBody>
      </p:sp>
      <p:sp>
        <p:nvSpPr>
          <p:cNvPr id="5" name="TextBox 4"/>
          <p:cNvSpPr txBox="1"/>
          <p:nvPr/>
        </p:nvSpPr>
        <p:spPr>
          <a:xfrm>
            <a:off x="6781800" y="1295400"/>
            <a:ext cx="1981200" cy="646331"/>
          </a:xfrm>
          <a:prstGeom prst="rect">
            <a:avLst/>
          </a:prstGeom>
          <a:noFill/>
        </p:spPr>
        <p:txBody>
          <a:bodyPr wrap="square" rtlCol="0">
            <a:spAutoFit/>
          </a:bodyPr>
          <a:lstStyle/>
          <a:p>
            <a:r>
              <a:rPr lang="en-US" dirty="0"/>
              <a:t>Pierre de Fermat</a:t>
            </a:r>
          </a:p>
          <a:p>
            <a:r>
              <a:rPr lang="en-US" dirty="0"/>
              <a:t>(</a:t>
            </a:r>
            <a:r>
              <a:rPr lang="en-US" dirty="0">
                <a:latin typeface="Cambria Math" pitchFamily="18" charset="0"/>
                <a:ea typeface="Cambria Math" pitchFamily="18" charset="0"/>
              </a:rPr>
              <a:t>1601-1665</a:t>
            </a:r>
            <a:r>
              <a:rPr lang="en-US" dirty="0"/>
              <a:t>)</a:t>
            </a:r>
          </a:p>
        </p:txBody>
      </p:sp>
    </p:spTree>
    <p:extLst>
      <p:ext uri="{BB962C8B-B14F-4D97-AF65-F5344CB8AC3E}">
        <p14:creationId xmlns:p14="http://schemas.microsoft.com/office/powerpoint/2010/main" val="334818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062485"/>
            <a:ext cx="8286750" cy="5262115"/>
          </a:xfrm>
        </p:spPr>
      </p:pic>
    </p:spTree>
    <p:extLst>
      <p:ext uri="{BB962C8B-B14F-4D97-AF65-F5344CB8AC3E}">
        <p14:creationId xmlns:p14="http://schemas.microsoft.com/office/powerpoint/2010/main" val="30375244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131094"/>
            <a:ext cx="8058150" cy="5041106"/>
          </a:xfrm>
        </p:spPr>
      </p:pic>
    </p:spTree>
    <p:extLst>
      <p:ext uri="{BB962C8B-B14F-4D97-AF65-F5344CB8AC3E}">
        <p14:creationId xmlns:p14="http://schemas.microsoft.com/office/powerpoint/2010/main" val="17696386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131093"/>
            <a:ext cx="8058150" cy="5117307"/>
          </a:xfrm>
        </p:spPr>
      </p:pic>
    </p:spTree>
    <p:extLst>
      <p:ext uri="{BB962C8B-B14F-4D97-AF65-F5344CB8AC3E}">
        <p14:creationId xmlns:p14="http://schemas.microsoft.com/office/powerpoint/2010/main" val="36276651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070" y="993934"/>
            <a:ext cx="8050530" cy="5178266"/>
          </a:xfrm>
        </p:spPr>
      </p:pic>
    </p:spTree>
    <p:extLst>
      <p:ext uri="{BB962C8B-B14F-4D97-AF65-F5344CB8AC3E}">
        <p14:creationId xmlns:p14="http://schemas.microsoft.com/office/powerpoint/2010/main" val="20366589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594" y="1021420"/>
            <a:ext cx="8159006" cy="5379380"/>
          </a:xfrm>
        </p:spPr>
      </p:pic>
    </p:spTree>
    <p:extLst>
      <p:ext uri="{BB962C8B-B14F-4D97-AF65-F5344CB8AC3E}">
        <p14:creationId xmlns:p14="http://schemas.microsoft.com/office/powerpoint/2010/main" val="25490650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192" y="977668"/>
            <a:ext cx="8832824" cy="4889732"/>
          </a:xfrm>
        </p:spPr>
      </p:pic>
    </p:spTree>
    <p:extLst>
      <p:ext uri="{BB962C8B-B14F-4D97-AF65-F5344CB8AC3E}">
        <p14:creationId xmlns:p14="http://schemas.microsoft.com/office/powerpoint/2010/main" val="38864521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m_{ij} = \left\{ \begin{array}{l}&#10; 1\; \mbox{if} \;(a_i, b_j) \in R,\\&#10;0\; \mbox{if}\; (a_i,b_j) \not\in R.\end{array}\right.&#10;$$&#10;&#10;&#10;\end{document}"/>
  <p:tag name="IGUANATEXSIZE" val="2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lcm}(a,b) = p_1^{\mbox{max}(a_1,b_1)}p_2^{\mbox{max}(a_2,b_2)}\cdots p_n^{\mbox{max}(a_n,b_n)}$&#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 = \bigcup_{v \in A} N(v).$&#10;&#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2m = \sum_{v \in V} \mbox{deg}(v) = \sum_{v \in V_1} \mbox{deg}(v) + \sum_{v \in V_2} \mbox{deg}(v).&#10;$$&#10;&#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E| = \sum_{v \in V} deg^{-}(v) = \sum_{v \in V}deg^{+}(v).$$&#10;&#10;\end{document}"/>
  <p:tag name="IGUANATEXSIZE" val="3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1\\&#10;1 &amp; 0 &amp; 1 &amp; 0\\&#10;1 &amp; 1 &amp; 0 &amp; 0\\&#10;1 &amp; 0 &amp; 0&amp; 0\\ &#10;&#10;\end{array}&#10;\right]&#10;$$&#10;&#10;&#10;\end{document}"/>
  <p:tag name="IGUANATEXSIZE" val="15"/>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0\\&#10;1 &amp; 0 &amp; 0 &amp; 1\\&#10;1 &amp; 0 &amp; 0 &amp; 1\\&#10;0 &amp; 1 &amp; 1&amp; 0\\ &#10;&#10;\end{array}&#10;\right]&#10;$$&#10;&#10;&#10;\end{document}"/>
  <p:tag name="IGUANATEXSIZE" val="15"/>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_{ij} = \left\{\begin{array}{ll}&#10;1 &amp; \mbox{when edge } e_j\; \mbox{is incident with }\; v_i,\\&#10;0 &amp; \mbox{otherwise}.\\&#10;\end{array}&#10;\right.&#10;$$&#10;&#10;&#10;\end{document}"/>
  <p:tag name="IGUANATEXSIZE" val="2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10;1 &amp; 1 &amp; 0 &amp;0 &amp; 0 &amp;0\\&#10;0 &amp; 0 &amp; 1 &amp; 1 &amp; 0 &amp; 1\\&#10;0 &amp; 0 &amp; 0 &amp; 0&amp; 1 &amp; 1\\&#10;1 &amp; 0 &amp; 1 &amp; 0&amp; 0 &amp; 0 \\&#10;0 &amp; 1 &amp; 0&amp; 1&amp; 1&amp; 0\\ &#10;&#10;\end{array}&#10;\right]&#10;$$&#10;&#10;&#10;\end{document}"/>
  <p:tag name="IGUANATEXSIZE" val="15"/>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_{R} =\left[\begin{array}{ll}&#10;0 &amp; 0\\&#10;1 &amp;0\\&#10;1&amp; 1&#10;\end{array}&#10;\right].&#10;$$&#10;&#10;\end{document}"/>
  <p:tag name="IGUANATEXSIZE" val="2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ll}&#10;1 &amp; 1 &amp; 1 &amp;0 &amp; 0 &amp;0&amp; 0 &amp; 0\\&#10;0 &amp; 1 &amp; 1 &amp; 1 &amp; 0 &amp; 1&amp; 1 &amp; 0\\&#10;0 &amp; 0 &amp; 0 &amp; 1&amp; 1 &amp; 0 &amp; 0 &amp; 0\\&#10;0 &amp; 0 &amp; 0 &amp; 0&amp; 0 &amp; 0 &amp; 1 &amp; 1\\&#10;0 &amp; 0 &amp; 0&amp; 0&amp; 1&amp; 1&amp; 0 &amp;0\\ &#10;&#10;\end{array}&#10;\right]&#10;$$&#10;&#10;&#10;\end{document}"/>
  <p:tag name="IGUANATEXSIZE" val="15"/>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_{R} =\left[\begin{array}{lllll}&#10;0&amp;1 &amp; 0&amp; 0 &amp; 0\\&#10;1 &amp;0&amp; 1 &amp; 1 &amp; 0\\&#10;1&amp; 0 &amp; 1 &amp; 0 &amp; 1&#10;\end{array}&#10;\right]?&#10;$$&#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_{R} =\left[\begin{array}{lll}&#10;1 &amp;1&amp; 0\\&#10;1 &amp;1 &amp; 1\\&#10;0&amp; 1 &amp; 1&#10;\end{array}&#10;\right].&#10;$$&#10;&#10;\end{document}"/>
  <p:tag name="IGUANATEXSIZE" val="2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0} \equiv \sum^{9}_{i = 1}ix_i\;\mbox{(mod 11)}.$$&#10;\end{document}"/>
  <p:tag name="IGUANATEXSIZE" val="13"/>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um^{10}_{i = 1}ix_i\equiv 0\; \mbox{(mod 11)}.$$&#10;\end{document}"/>
  <p:tag name="IGUANATEXSIZE" val="11"/>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p_1^{a_1}p_2^{a_2}\ldots p_n^{a_n}\;,$&#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 p_1^{b_1}p_2^{b_2}\ldots p_n^{b_n}\; ,$&#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gcd}(a,b) = p_1^{\mbox{min}(a_1,b_1)}p_2^{\mbox{min}(a_2,b_2)}\ldots p_n^{\mbox{min}(a_n,b_n)}\;.$&#10;&#10;\end{document}"/>
  <p:tag name="IGUANATEXSIZE" val="2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bg1">
                <a:lumMod val="95000"/>
              </a:schemeClr>
            </a:gs>
            <a:gs pos="100000">
              <a:schemeClr val="accent5">
                <a:lumMod val="75000"/>
              </a:schemeClr>
            </a:gs>
          </a:gsLst>
        </a:gra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35421</TotalTime>
  <Words>19762</Words>
  <Application>Microsoft Office PowerPoint</Application>
  <PresentationFormat>On-screen Show (4:3)</PresentationFormat>
  <Paragraphs>1849</Paragraphs>
  <Slides>207</Slides>
  <Notes>16</Notes>
  <HiddenSlides>0</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1</vt:i4>
      </vt:variant>
      <vt:variant>
        <vt:lpstr>Slide Titles</vt:lpstr>
      </vt:variant>
      <vt:variant>
        <vt:i4>207</vt:i4>
      </vt:variant>
    </vt:vector>
  </HeadingPairs>
  <TitlesOfParts>
    <vt:vector size="225" baseType="lpstr">
      <vt:lpstr>Arial</vt:lpstr>
      <vt:lpstr>Book Antiqua</vt:lpstr>
      <vt:lpstr>Symbol</vt:lpstr>
      <vt:lpstr>Wingdings 2</vt:lpstr>
      <vt:lpstr>Wingdings</vt:lpstr>
      <vt:lpstr>Constantia</vt:lpstr>
      <vt:lpstr>Cambria</vt:lpstr>
      <vt:lpstr>Comic Sans MS</vt:lpstr>
      <vt:lpstr>Cambria Math</vt:lpstr>
      <vt:lpstr>Calibri</vt:lpstr>
      <vt:lpstr>Gill Sans MT</vt:lpstr>
      <vt:lpstr>TimesNewRoman</vt:lpstr>
      <vt:lpstr>Tahoma</vt:lpstr>
      <vt:lpstr>ＭＳ Ｐゴシック</vt:lpstr>
      <vt:lpstr>Times New Roman</vt:lpstr>
      <vt:lpstr>Flow</vt:lpstr>
      <vt:lpstr>Default Design</vt:lpstr>
      <vt:lpstr>Equation</vt:lpstr>
      <vt:lpstr>Relations</vt:lpstr>
      <vt:lpstr>Chapter Summary</vt:lpstr>
      <vt:lpstr>Relations and Their Properties</vt:lpstr>
      <vt:lpstr>Section Summary</vt:lpstr>
      <vt:lpstr>Binary Relations</vt:lpstr>
      <vt:lpstr>Binary Relation on a Set</vt:lpstr>
      <vt:lpstr>Binary Relation on a Set (cont.)</vt:lpstr>
      <vt:lpstr>Binary Relations on a Set (cont.)</vt:lpstr>
      <vt:lpstr>Reflexive Relations</vt:lpstr>
      <vt:lpstr>Symmetric Relations</vt:lpstr>
      <vt:lpstr>Antisymmetric Relations</vt:lpstr>
      <vt:lpstr>Transitive Relations</vt:lpstr>
      <vt:lpstr>Combining Relations</vt:lpstr>
      <vt:lpstr>Composition</vt:lpstr>
      <vt:lpstr>Representing the  Composition of a Relation</vt:lpstr>
      <vt:lpstr>Representing Relations</vt:lpstr>
      <vt:lpstr>Section Summary</vt:lpstr>
      <vt:lpstr>Representing Relations Using Matrices</vt:lpstr>
      <vt:lpstr>Examples of Representing Relations Using Matrices</vt:lpstr>
      <vt:lpstr>Examples of Representing Relations Using Matrices (cont.)</vt:lpstr>
      <vt:lpstr>Matrices of Relations on Sets</vt:lpstr>
      <vt:lpstr>Example of a Relation on a Set</vt:lpstr>
      <vt:lpstr>Representing Relations Using Digraphs</vt:lpstr>
      <vt:lpstr>Examples of Digraphs Representing Relations</vt:lpstr>
      <vt:lpstr>Determining which Properties a Relation has from its Digraph</vt:lpstr>
      <vt:lpstr> </vt:lpstr>
      <vt:lpstr>PowerPoint Presentation</vt:lpstr>
      <vt:lpstr>PowerPoint Presentation</vt:lpstr>
      <vt:lpstr>PowerPoint Presentation</vt:lpstr>
      <vt:lpstr>Example of the Powers of a Relation</vt:lpstr>
      <vt:lpstr>Equivalence Relations</vt:lpstr>
      <vt:lpstr>Equivalence Relations</vt:lpstr>
      <vt:lpstr>Strings</vt:lpstr>
      <vt:lpstr>Congruence Modulo m</vt:lpstr>
      <vt:lpstr>Divides</vt:lpstr>
      <vt:lpstr>Number Theory and Cryptography</vt:lpstr>
      <vt:lpstr>Chapter Motivation</vt:lpstr>
      <vt:lpstr>Chapter Summary</vt:lpstr>
      <vt:lpstr>Divisibility and Modular Arithmetic</vt:lpstr>
      <vt:lpstr>Section Summary</vt:lpstr>
      <vt:lpstr>Division</vt:lpstr>
      <vt:lpstr>Properties of Divisibility</vt:lpstr>
      <vt:lpstr>Division Algorithm</vt:lpstr>
      <vt:lpstr>Congruence Relation</vt:lpstr>
      <vt:lpstr>More on Congruence</vt:lpstr>
      <vt:lpstr>The Relationship between         (mod m) and mod m Notations</vt:lpstr>
      <vt:lpstr>Congruencies of Sums and Products</vt:lpstr>
      <vt:lpstr>Algebraic Manipulation of Congruencies </vt:lpstr>
      <vt:lpstr>Computing the mod m Function of Products and Sums </vt:lpstr>
      <vt:lpstr>Applications of  Congruences</vt:lpstr>
      <vt:lpstr>Section Summary</vt:lpstr>
      <vt:lpstr>Hashing Functions</vt:lpstr>
      <vt:lpstr>Pseudorandom Numbers</vt:lpstr>
      <vt:lpstr>Pseudorandom Numbers</vt:lpstr>
      <vt:lpstr>Check Digits:  UPCs</vt:lpstr>
      <vt:lpstr>Check Digits:ISBNs</vt:lpstr>
      <vt:lpstr>Cryptography</vt:lpstr>
      <vt:lpstr>Section Summary</vt:lpstr>
      <vt:lpstr>Caesar Cipher</vt:lpstr>
      <vt:lpstr>Caesar Cipher</vt:lpstr>
      <vt:lpstr>Shift Cipher</vt:lpstr>
      <vt:lpstr>Shift Cipher</vt:lpstr>
      <vt:lpstr>Arithmetic Modulo m</vt:lpstr>
      <vt:lpstr>Arithmetic Modulo m</vt:lpstr>
      <vt:lpstr>Arithmetic Modulo m</vt:lpstr>
      <vt:lpstr>Primes and Greatest Common Divisors</vt:lpstr>
      <vt:lpstr>Section Summary</vt:lpstr>
      <vt:lpstr>Primes</vt:lpstr>
      <vt:lpstr>The Fundamental Theorem of Arithmetic</vt:lpstr>
      <vt:lpstr>The Sieve of Erastosthenes</vt:lpstr>
      <vt:lpstr>The Sieve of Erastosthenes</vt:lpstr>
      <vt:lpstr>Mersenne Primes</vt:lpstr>
      <vt:lpstr>Greatest Common Divisor</vt:lpstr>
      <vt:lpstr>Greatest Common Divisor</vt:lpstr>
      <vt:lpstr>Finding the Greatest Common Divisor Using Prime Factorizations</vt:lpstr>
      <vt:lpstr>Least Common Multiple</vt:lpstr>
      <vt:lpstr>Euclidean Algorithm</vt:lpstr>
      <vt:lpstr>Euclidean Algorithm</vt:lpstr>
      <vt:lpstr>gcds as Linear Combinations</vt:lpstr>
      <vt:lpstr>Finding gcds as Linear Combinations</vt:lpstr>
      <vt:lpstr>Dividing Congruencies by an Integer</vt:lpstr>
      <vt:lpstr>Solving Congruencies</vt:lpstr>
      <vt:lpstr>Section Summary</vt:lpstr>
      <vt:lpstr>Linear Congruencies</vt:lpstr>
      <vt:lpstr>Inverse of a modulo m</vt:lpstr>
      <vt:lpstr>Finding Inverses</vt:lpstr>
      <vt:lpstr>Finding Inverses</vt:lpstr>
      <vt:lpstr>Using Inverses to Solve Congruences</vt:lpstr>
      <vt:lpstr>The Chinese Remainder Theorem</vt:lpstr>
      <vt:lpstr>The Chinese Remainder Theorem</vt:lpstr>
      <vt:lpstr>The Chinese Remainder Theorem</vt:lpstr>
      <vt:lpstr>PowerPoint Presentation</vt:lpstr>
      <vt:lpstr>Fermat’s Little Theorem</vt:lpstr>
      <vt:lpstr>PowerPoint Presentation</vt:lpstr>
      <vt:lpstr>PowerPoint Presentation</vt:lpstr>
      <vt:lpstr>PowerPoint Presentation</vt:lpstr>
      <vt:lpstr>PowerPoint Presentation</vt:lpstr>
      <vt:lpstr>PowerPoint Presentation</vt:lpstr>
      <vt:lpstr>`</vt:lpstr>
      <vt:lpstr>PowerPoint Presentation</vt:lpstr>
      <vt:lpstr>The RSA Algorithm</vt:lpstr>
      <vt:lpstr>Using RSA</vt:lpstr>
      <vt:lpstr>Example of RSA (1)</vt:lpstr>
      <vt:lpstr>Example of RSA (2)</vt:lpstr>
      <vt:lpstr>Example of RSA (3)</vt:lpstr>
      <vt:lpstr>Graphs</vt:lpstr>
      <vt:lpstr>Chapter Summary</vt:lpstr>
      <vt:lpstr>Graphs and Graph Models</vt:lpstr>
      <vt:lpstr>Section Summary</vt:lpstr>
      <vt:lpstr>Graphs</vt:lpstr>
      <vt:lpstr>Some Terminology</vt:lpstr>
      <vt:lpstr>Directed Graphs</vt:lpstr>
      <vt:lpstr>Some Terminology (continued)</vt:lpstr>
      <vt:lpstr>Graph Terminology: Summary</vt:lpstr>
      <vt:lpstr>Other Applications of Graphs</vt:lpstr>
      <vt:lpstr>Graph Models:  Computer Networks</vt:lpstr>
      <vt:lpstr>Graph Models:  Computer Networks (continued)</vt:lpstr>
      <vt:lpstr>Graph Models:  Computer Networks</vt:lpstr>
      <vt:lpstr>Graph Models:  Computer Networks</vt:lpstr>
      <vt:lpstr>Graph Models: Social Networks</vt:lpstr>
      <vt:lpstr>Graph Models: Social Networks </vt:lpstr>
      <vt:lpstr>Graph Models: Social Networks</vt:lpstr>
      <vt:lpstr>Applications to Information Networks </vt:lpstr>
      <vt:lpstr>Transportation Graphs</vt:lpstr>
      <vt:lpstr>Software Design Applications</vt:lpstr>
      <vt:lpstr>Software Design Applications</vt:lpstr>
      <vt:lpstr>Software Design Applications</vt:lpstr>
      <vt:lpstr>Biological Applications</vt:lpstr>
      <vt:lpstr>Biological Applications</vt:lpstr>
      <vt:lpstr>Biological Applications</vt:lpstr>
      <vt:lpstr>Graph Terminology and Special Types of Graphs</vt:lpstr>
      <vt:lpstr>Section Summary</vt:lpstr>
      <vt:lpstr>Basic Terminology</vt:lpstr>
      <vt:lpstr>Degrees and Neighborhoods of Vertices</vt:lpstr>
      <vt:lpstr>Handshaking Theorem</vt:lpstr>
      <vt:lpstr>Degree of Vertices</vt:lpstr>
      <vt:lpstr>Handshaking Theorem</vt:lpstr>
      <vt:lpstr>Directed Graphs</vt:lpstr>
      <vt:lpstr>Directed Graphs (continued)</vt:lpstr>
      <vt:lpstr>Directed Graphs (continued)</vt:lpstr>
      <vt:lpstr>Special Types of Simple Graphs:  Complete Graphs</vt:lpstr>
      <vt:lpstr>Special Types of Simple Graphs:  Cycles and Wheels</vt:lpstr>
      <vt:lpstr>Special Types of Simple Graphs:       n-Cubes</vt:lpstr>
      <vt:lpstr>Special Types of Graphs and Computer Network Architecture</vt:lpstr>
      <vt:lpstr>Special Types of Graphs and Computer Network Architecture</vt:lpstr>
      <vt:lpstr>Bipartite Graphs</vt:lpstr>
      <vt:lpstr>Bipartite Graphs (continued)</vt:lpstr>
      <vt:lpstr>Bipartite Graphs (continued)</vt:lpstr>
      <vt:lpstr>  Bipartite Graphs and Matchings</vt:lpstr>
      <vt:lpstr>Complete Bipartite Graphs</vt:lpstr>
      <vt:lpstr>New Graphs from Old </vt:lpstr>
      <vt:lpstr>New Graphs from Old (continued)</vt:lpstr>
      <vt:lpstr>Representing Graphs and Graph Isomorphism</vt:lpstr>
      <vt:lpstr>Section Summary</vt:lpstr>
      <vt:lpstr>Representing Graphs: Adjacency Lists</vt:lpstr>
      <vt:lpstr>Representing Graphs: Adjacency Lists</vt:lpstr>
      <vt:lpstr>Representation of Graphs: Adjacency Matrices</vt:lpstr>
      <vt:lpstr>Adjacency Matrices (continued)</vt:lpstr>
      <vt:lpstr>Adjacency Matrices (continued)</vt:lpstr>
      <vt:lpstr>Adjacency Matrices (continued)</vt:lpstr>
      <vt:lpstr>Representation of Graphs: Incidence Matrices</vt:lpstr>
      <vt:lpstr>Incidence Matrices (continued)</vt:lpstr>
      <vt:lpstr>Isomorphism of Graphs</vt:lpstr>
      <vt:lpstr>ISOMORPHIC INVARIANT</vt:lpstr>
      <vt:lpstr>Isomorphism of Graphs (cont.)</vt:lpstr>
      <vt:lpstr>Isomorphism of Graphs (cont.)</vt:lpstr>
      <vt:lpstr>Isomorphism of Graphs (cont.)</vt:lpstr>
      <vt:lpstr>Isomorphism of Graphs (cont.)</vt:lpstr>
      <vt:lpstr>Algorithms for Graph Isomorphism</vt:lpstr>
      <vt:lpstr>Applications of Graph Isomorphism </vt:lpstr>
      <vt:lpstr>Connectivity</vt:lpstr>
      <vt:lpstr>Section Summary</vt:lpstr>
      <vt:lpstr>Paths</vt:lpstr>
      <vt:lpstr>Paths</vt:lpstr>
      <vt:lpstr>Paths (continued)</vt:lpstr>
      <vt:lpstr>Connectedness in Undirected Graphs</vt:lpstr>
      <vt:lpstr>Euler and Hamiltonian Graphs</vt:lpstr>
      <vt:lpstr>Section Summary</vt:lpstr>
      <vt:lpstr>Euler Paths and Circuits</vt:lpstr>
      <vt:lpstr>Euler Paths and Circuits</vt:lpstr>
      <vt:lpstr>Necessary Conditions for Euler Circuits and Paths</vt:lpstr>
      <vt:lpstr>Sufficient Conditions for Euler Circuits and Paths</vt:lpstr>
      <vt:lpstr>Sufficient Conditions for Euler Circuits and Paths</vt:lpstr>
      <vt:lpstr>Algorithm for Constructing an  Euler Circuits</vt:lpstr>
      <vt:lpstr>Necessary and Sufficient Conditions for Euler Circuits and Paths (continued)</vt:lpstr>
      <vt:lpstr>Euler Circuits and Paths </vt:lpstr>
      <vt:lpstr>Applications of Euler Paths and Circuits</vt:lpstr>
      <vt:lpstr>Hamilton Paths and Circuits</vt:lpstr>
      <vt:lpstr>Hamilton Paths and Circuits</vt:lpstr>
      <vt:lpstr>Hamilton Paths and Circuits (continued)</vt:lpstr>
      <vt:lpstr>Necessary Conditions for Hamilton Circuits</vt:lpstr>
      <vt:lpstr>Applications of Hamilton Paths and Circuits</vt:lpstr>
      <vt:lpstr>PowerPoint Presentation</vt:lpstr>
      <vt:lpstr>Weighted Graphs</vt:lpstr>
      <vt:lpstr>Weighted Graphs</vt:lpstr>
      <vt:lpstr>Weighted Graphs</vt:lpstr>
      <vt:lpstr>Weighted Graphs</vt:lpstr>
      <vt:lpstr>Weighted Graphs</vt:lpstr>
      <vt:lpstr>PowerPoint Presentation</vt:lpstr>
      <vt:lpstr>Dijkstra’s Algorithm</vt:lpstr>
      <vt:lpstr>PowerPoint Presentation</vt:lpstr>
      <vt:lpstr>Dijkstra’s algorithm: another example</vt:lpstr>
      <vt:lpstr>Problem: shortest path from a to z</vt:lpstr>
      <vt:lpstr>The Traveling Salesman Problem</vt:lpstr>
      <vt:lpstr>The Traveling Salesman Problem</vt:lpstr>
      <vt:lpstr>Travelling Salesman problem</vt:lpstr>
      <vt:lpstr>Travelling Salesman problem</vt:lpstr>
    </vt:vector>
  </TitlesOfParts>
  <Company>Monmouth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Shoaib Raza</dc:creator>
  <cp:lastModifiedBy>ULTIMATE GAMER</cp:lastModifiedBy>
  <cp:revision>2052</cp:revision>
  <dcterms:created xsi:type="dcterms:W3CDTF">2011-03-27T19:09:13Z</dcterms:created>
  <dcterms:modified xsi:type="dcterms:W3CDTF">2020-06-30T08:21:04Z</dcterms:modified>
</cp:coreProperties>
</file>